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2" r:id="rId1"/>
    <p:sldMasterId id="2147483703" r:id="rId2"/>
    <p:sldMasterId id="2147483704" r:id="rId3"/>
    <p:sldMasterId id="2147483705" r:id="rId4"/>
    <p:sldMasterId id="2147483706" r:id="rId5"/>
    <p:sldMasterId id="2147483707" r:id="rId6"/>
    <p:sldMasterId id="2147483708" r:id="rId7"/>
  </p:sldMasterIdLst>
  <p:notesMasterIdLst>
    <p:notesMasterId r:id="rId63"/>
  </p:notesMasterIdLst>
  <p:sldIdLst>
    <p:sldId id="256" r:id="rId8"/>
    <p:sldId id="258" r:id="rId9"/>
    <p:sldId id="259" r:id="rId10"/>
    <p:sldId id="260" r:id="rId11"/>
    <p:sldId id="261" r:id="rId12"/>
    <p:sldId id="262" r:id="rId13"/>
    <p:sldId id="263" r:id="rId14"/>
    <p:sldId id="267" r:id="rId15"/>
    <p:sldId id="268" r:id="rId16"/>
    <p:sldId id="269" r:id="rId17"/>
    <p:sldId id="270" r:id="rId18"/>
    <p:sldId id="271" r:id="rId19"/>
    <p:sldId id="272" r:id="rId20"/>
    <p:sldId id="273" r:id="rId21"/>
    <p:sldId id="277" r:id="rId22"/>
    <p:sldId id="278" r:id="rId23"/>
    <p:sldId id="279" r:id="rId24"/>
    <p:sldId id="280" r:id="rId25"/>
    <p:sldId id="281" r:id="rId26"/>
    <p:sldId id="282" r:id="rId27"/>
    <p:sldId id="275"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Lst>
  <p:sldSz cx="9144000" cy="5143500" type="screen16x9"/>
  <p:notesSz cx="7772400" cy="10058400"/>
  <p:embeddedFontLst>
    <p:embeddedFont>
      <p:font typeface="Allerta" pitchFamily="2" charset="0"/>
      <p:regular r:id="rId64"/>
    </p:embeddedFont>
    <p:embeddedFont>
      <p:font typeface="Overpass" pitchFamily="2" charset="77"/>
      <p:regular r:id="rId65"/>
      <p:bold r:id="rId66"/>
      <p:italic r:id="rId67"/>
      <p:boldItalic r:id="rId68"/>
    </p:embeddedFont>
    <p:embeddedFont>
      <p:font typeface="Proxima Nova" panose="02000506030000020004"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82B843-0280-4E97-A8BA-7A9253F82600}">
  <a:tblStyle styleId="{6A82B843-0280-4E97-A8BA-7A9253F826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napToObjects="1">
      <p:cViewPr varScale="1">
        <p:scale>
          <a:sx n="120" d="100"/>
          <a:sy n="120" d="100"/>
        </p:scale>
        <p:origin x="200"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notesMaster" Target="notesMasters/notesMaster1.xml"/><Relationship Id="rId68"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font" Target="fonts/font3.fntdata"/><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font" Target="fonts/font1.fntdata"/><Relationship Id="rId69" Type="http://schemas.openxmlformats.org/officeDocument/2006/relationships/font" Target="fonts/font6.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font" Target="fonts/font4.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font" Target="fonts/font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font" Target="fonts/font2.fntdata"/><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373438" cy="503238"/>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4398963" y="0"/>
            <a:ext cx="3373437" cy="503238"/>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777875" y="4776788"/>
            <a:ext cx="6216650" cy="4525962"/>
          </a:xfrm>
          <a:prstGeom prst="rect">
            <a:avLst/>
          </a:prstGeom>
          <a:noFill/>
          <a:ln>
            <a:noFill/>
          </a:ln>
        </p:spPr>
        <p:txBody>
          <a:bodyPr spcFirstLastPara="1" wrap="square" lIns="91425" tIns="91425" rIns="91425" bIns="91425" anchor="t" anchorCtr="0"/>
          <a:lstStyle>
            <a:lvl1pPr marL="457200" marR="0" lvl="0" indent="-228600" algn="l" rtl="0">
              <a:spcBef>
                <a:spcPts val="600"/>
              </a:spcBef>
              <a:spcAft>
                <a:spcPts val="0"/>
              </a:spcAft>
              <a:buSzPts val="1400"/>
              <a:buNone/>
              <a:defRPr sz="2000" b="0" i="0" u="none" strike="noStrike" cap="none">
                <a:solidFill>
                  <a:srgbClr val="000000"/>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9555163"/>
            <a:ext cx="3373438" cy="503237"/>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400" b="0" i="0" u="none" strike="noStrike" cap="none">
                <a:solidFill>
                  <a:srgbClr val="000000"/>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4398963" y="9555163"/>
            <a:ext cx="3373437" cy="503237"/>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&lt;number&gt;</a:t>
            </a: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ws.amazon.com/blogs/apn/aws-service-broker-bridging-the-gulf-between-on-premises-and-aw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None/>
            </a:pP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SzPts val="1200"/>
              <a:buChar char="●"/>
            </a:pPr>
            <a:r>
              <a:rPr lang="en-US" sz="1200"/>
              <a:t>Developers have different motivations and concerns than the IT Operations. Developer's job is to deliver a change and care about new frameworks, architectures and tools to do so, while IT Operations’ job is to bring stability and care about environment predictability, lifecycle management, security, costs and monitoring. As a result, applications are designed and developed in accordance to Developers mindset and Operations requirements are layered over it at later stages of delivery, leading to frustrating frictions specially in the end of each delivery cycle. </a:t>
            </a:r>
            <a:endParaRPr sz="1200"/>
          </a:p>
        </p:txBody>
      </p:sp>
      <p:sp>
        <p:nvSpPr>
          <p:cNvPr id="474" name="Shape 474"/>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5" name="Shape 505"/>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SzPts val="1200"/>
              <a:buChar char="●"/>
            </a:pPr>
            <a:r>
              <a:rPr lang="en-US" sz="120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endParaRPr sz="1200"/>
          </a:p>
          <a:p>
            <a:pPr marL="457200" lvl="0" indent="-304800" rtl="0">
              <a:spcBef>
                <a:spcPts val="0"/>
              </a:spcBef>
              <a:spcAft>
                <a:spcPts val="0"/>
              </a:spcAft>
              <a:buSzPts val="1200"/>
              <a:buChar char="●"/>
            </a:pPr>
            <a:r>
              <a:rPr lang="en-US" sz="1200">
                <a:solidFill>
                  <a:schemeClr val="dk1"/>
                </a:solidFill>
              </a:rPr>
              <a:t>DevOps is nothing new. DevOps concepts have been around since 2009 but it didn’t gain popularity because implementing those values and practises proved to be extremely difficult with virtualization and other technologies we had then. It only took off in the last two years, when containers gained popularity and significantly simplified the automation that DevOps advocates.</a:t>
            </a:r>
            <a:endParaRPr sz="1200"/>
          </a:p>
          <a:p>
            <a:pPr marL="0" lvl="0" indent="0" rtl="0">
              <a:spcBef>
                <a:spcPts val="600"/>
              </a:spcBef>
              <a:spcAft>
                <a:spcPts val="0"/>
              </a:spcAft>
              <a:buNone/>
            </a:pPr>
            <a:endParaRPr sz="1200"/>
          </a:p>
        </p:txBody>
      </p:sp>
      <p:sp>
        <p:nvSpPr>
          <p:cNvPr id="506" name="Shape 506"/>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a:t>&lt;number&gt;</a:t>
            </a:r>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SzPts val="1200"/>
              <a:buChar char="●"/>
            </a:pPr>
            <a:r>
              <a:rPr lang="en-US" sz="1200"/>
              <a:t>In the eyes of many inside the organization, containers come to the rescue as the common language between Developers and IT Operations. Containers can drive a revolutionary change into how these two sides of an IT organization work together; they allow developers and the line of business to own their applications in the form of containers that then can be deployed, maintained, and operated on top of infrastructure that the Ops team provides, without compromising security or compliance.  The promise of containers is that everybody’s needs are fulfilled, and these teams can work together in better ways than previously they were able to.</a:t>
            </a:r>
            <a:endParaRPr sz="1200"/>
          </a:p>
        </p:txBody>
      </p:sp>
      <p:sp>
        <p:nvSpPr>
          <p:cNvPr id="515" name="Shape 515"/>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432140" y="754380"/>
            <a:ext cx="69087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508000" lvl="0" indent="-336550" rtl="0">
              <a:spcBef>
                <a:spcPts val="700"/>
              </a:spcBef>
              <a:spcAft>
                <a:spcPts val="0"/>
              </a:spcAft>
              <a:buClr>
                <a:schemeClr val="dk1"/>
              </a:buClr>
              <a:buSzPts val="1300"/>
              <a:buChar char="●"/>
            </a:pPr>
            <a:r>
              <a:rPr lang="en-US" sz="1300">
                <a:solidFill>
                  <a:schemeClr val="dk1"/>
                </a:solidFill>
              </a:rPr>
              <a:t>So what exactly is a container and why does it matter?</a:t>
            </a:r>
            <a:endParaRPr sz="1300">
              <a:solidFill>
                <a:schemeClr val="dk1"/>
              </a:solidFill>
            </a:endParaRPr>
          </a:p>
          <a:p>
            <a:pPr marL="508000" lvl="0" indent="-336550" rtl="0">
              <a:spcBef>
                <a:spcPts val="0"/>
              </a:spcBef>
              <a:spcAft>
                <a:spcPts val="0"/>
              </a:spcAft>
              <a:buClr>
                <a:schemeClr val="dk1"/>
              </a:buClr>
              <a:buSzPts val="1300"/>
              <a:buChar char="●"/>
            </a:pPr>
            <a:r>
              <a:rPr lang="en-US" sz="1300">
                <a:solidFill>
                  <a:schemeClr val="dk1"/>
                </a:solidFill>
              </a:rPr>
              <a:t>A container stack is composed of various layers which provide a clear boundary between the level control Developers and IT Operations need without compromising on the other team’s principles. </a:t>
            </a:r>
            <a:endParaRPr sz="1300">
              <a:solidFill>
                <a:schemeClr val="dk1"/>
              </a:solidFill>
            </a:endParaRPr>
          </a:p>
          <a:p>
            <a:pPr marL="508000" lvl="0" indent="-336550" rtl="0">
              <a:spcBef>
                <a:spcPts val="0"/>
              </a:spcBef>
              <a:spcAft>
                <a:spcPts val="0"/>
              </a:spcAft>
              <a:buClr>
                <a:schemeClr val="dk1"/>
              </a:buClr>
              <a:buSzPts val="1300"/>
              <a:buChar char="●"/>
            </a:pPr>
            <a:r>
              <a:rPr lang="en-US" sz="1300">
                <a:solidFill>
                  <a:schemeClr val="dk1"/>
                </a:solidFill>
              </a:rPr>
              <a:t>IT Operations controls the hardware, virtualization layer, operating system and make sure they are patched, secure and managed in accordance to their best practises. Furthermore they know how to run containers effectively on top of that infrastructure to maximise utilisation. </a:t>
            </a:r>
            <a:endParaRPr sz="1300">
              <a:solidFill>
                <a:schemeClr val="dk1"/>
              </a:solidFill>
            </a:endParaRPr>
          </a:p>
          <a:p>
            <a:pPr marL="508000" lvl="0" indent="-336550" rtl="0">
              <a:spcBef>
                <a:spcPts val="0"/>
              </a:spcBef>
              <a:spcAft>
                <a:spcPts val="0"/>
              </a:spcAft>
              <a:buClr>
                <a:schemeClr val="dk1"/>
              </a:buClr>
              <a:buSzPts val="1300"/>
              <a:buChar char="●"/>
            </a:pPr>
            <a:r>
              <a:rPr lang="en-US" sz="1300">
                <a:solidFill>
                  <a:schemeClr val="dk1"/>
                </a:solidFill>
              </a:rPr>
              <a:t>Developers control the application, frameworks and libraries used in the application and package that as a container which is delivery to IT Operations. Using the same tools and at the same time giving each team freedom to align their work with their requirements and goals mitigates the traditional friction between the two teams in the software delivery process.</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Shape 560"/>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SzPts val="1200"/>
              <a:buChar char="●"/>
            </a:pPr>
            <a:r>
              <a:rPr lang="en-US" sz="1200"/>
              <a:t>How does a deployment pipeline look like with containers? It all begins with a developer committing a change to the source repository. The CI/CD engine (e.g. Jenkins) gets notified, downloads the application code from source repository and rebuilds the application with the new change. Introducing containers, the CI/CD engine at this stage will package the application as a container image which can be deployed on the target environment and runs the exact same way regardless of if it’s physical, virtual, private or public cloud infrastructure.</a:t>
            </a:r>
            <a:endParaRPr sz="1200"/>
          </a:p>
          <a:p>
            <a:pPr marL="457200" lvl="0" indent="-304800" rtl="0">
              <a:spcBef>
                <a:spcPts val="0"/>
              </a:spcBef>
              <a:spcAft>
                <a:spcPts val="0"/>
              </a:spcAft>
              <a:buSzPts val="1200"/>
              <a:buChar char="●"/>
            </a:pPr>
            <a:r>
              <a:rPr lang="en-US" sz="1200"/>
              <a:t>The Container packaging decouples the application from infrastructure and enables portability across the delivery cycle and infrastructure.</a:t>
            </a:r>
            <a:endParaRPr sz="1200"/>
          </a:p>
        </p:txBody>
      </p:sp>
      <p:sp>
        <p:nvSpPr>
          <p:cNvPr id="561" name="Shape 561"/>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SzPts val="1200"/>
              <a:buChar char="●"/>
            </a:pPr>
            <a:r>
              <a:rPr lang="en-US" sz="1200"/>
              <a:t>Docker Hub statistics shows that there is huge interest around docker containers. Virtually every team is building and deploying docker containers for some purpose and the number of docker images on docker hub has doubled compared to last year.</a:t>
            </a:r>
            <a:endParaRPr sz="1200"/>
          </a:p>
        </p:txBody>
      </p:sp>
      <p:sp>
        <p:nvSpPr>
          <p:cNvPr id="633" name="Shape 633"/>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a:t>&lt;number&gt;</a:t>
            </a:r>
            <a:endParaRPr>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3" name="Shape 643"/>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SzPts val="1200"/>
              <a:buChar char="●"/>
            </a:pPr>
            <a:r>
              <a:rPr lang="en-US" sz="1200"/>
              <a:t>However despite the huge interest in Docker containers and lots of images built, only 35% of them end up in production.</a:t>
            </a:r>
            <a:endParaRPr sz="1200"/>
          </a:p>
        </p:txBody>
      </p:sp>
      <p:sp>
        <p:nvSpPr>
          <p:cNvPr id="644" name="Shape 644"/>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a:t>&lt;number&gt;</a:t>
            </a:r>
            <a:endParaRPr>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2" name="Shape 652"/>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17500" rtl="0">
              <a:spcBef>
                <a:spcPts val="600"/>
              </a:spcBef>
              <a:spcAft>
                <a:spcPts val="0"/>
              </a:spcAft>
              <a:buSzPts val="1400"/>
              <a:buChar char="●"/>
            </a:pPr>
            <a:r>
              <a:rPr lang="en-US" sz="1200">
                <a:solidFill>
                  <a:schemeClr val="dk1"/>
                </a:solidFill>
              </a:rPr>
              <a:t>Why is the percentage decreases so significantly when compared to DevOps adoption? Why so many organizations start adopting docker containers, but fail to take them to production?</a:t>
            </a:r>
            <a:endParaRPr sz="1200">
              <a:solidFill>
                <a:schemeClr val="dk1"/>
              </a:solidFill>
            </a:endParaRPr>
          </a:p>
          <a:p>
            <a:pPr marL="457200" lvl="0" indent="-317500" rtl="0">
              <a:spcBef>
                <a:spcPts val="0"/>
              </a:spcBef>
              <a:spcAft>
                <a:spcPts val="0"/>
              </a:spcAft>
              <a:buSzPts val="1400"/>
              <a:buChar char="●"/>
            </a:pPr>
            <a:r>
              <a:rPr lang="en-US" sz="1200">
                <a:solidFill>
                  <a:schemeClr val="dk1"/>
                </a:solidFill>
              </a:rPr>
              <a:t>The reason for that is...IT’S DIFFICULT!</a:t>
            </a:r>
            <a:endParaRPr sz="1200">
              <a:solidFill>
                <a:schemeClr val="dk1"/>
              </a:solidFill>
            </a:endParaRPr>
          </a:p>
          <a:p>
            <a:pPr marL="457200" lvl="0" indent="-304800" rtl="0">
              <a:spcBef>
                <a:spcPts val="0"/>
              </a:spcBef>
              <a:spcAft>
                <a:spcPts val="0"/>
              </a:spcAft>
              <a:buClr>
                <a:schemeClr val="dk1"/>
              </a:buClr>
              <a:buSzPts val="1200"/>
              <a:buChar char="●"/>
            </a:pPr>
            <a:r>
              <a:rPr lang="en-US" sz="1200">
                <a:solidFill>
                  <a:schemeClr val="dk1"/>
                </a:solidFill>
              </a:rPr>
              <a:t>Building and deploying containers on a single machine for development is easy. However you need to have answers for a number of questions in order to deploy containers on multiple hosts in production.</a:t>
            </a:r>
            <a:endParaRPr sz="1200">
              <a:solidFill>
                <a:schemeClr val="dk1"/>
              </a:solidFill>
            </a:endParaRPr>
          </a:p>
        </p:txBody>
      </p:sp>
      <p:sp>
        <p:nvSpPr>
          <p:cNvPr id="653" name="Shape 653"/>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Shape 658"/>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9" name="Shape 659"/>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SzPts val="1200"/>
              <a:buChar char="●"/>
            </a:pPr>
            <a:r>
              <a:rPr lang="en-US" sz="1200"/>
              <a:t>In order to deploy a container on your infrastructure, you need to answer a few question first:</a:t>
            </a:r>
            <a:endParaRPr sz="1200"/>
          </a:p>
          <a:p>
            <a:pPr marL="914400" lvl="1" indent="-304800" rtl="0">
              <a:spcBef>
                <a:spcPts val="0"/>
              </a:spcBef>
              <a:spcAft>
                <a:spcPts val="0"/>
              </a:spcAft>
              <a:buSzPts val="1200"/>
              <a:buChar char="○"/>
            </a:pPr>
            <a:r>
              <a:rPr lang="en-US">
                <a:latin typeface="Arial"/>
                <a:ea typeface="Arial"/>
                <a:cs typeface="Arial"/>
                <a:sym typeface="Arial"/>
              </a:rPr>
              <a:t>Where do you store the container image so it is accessible to your hosts?</a:t>
            </a:r>
            <a:endParaRPr>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Which container should get deployed on which host? </a:t>
            </a:r>
            <a:endParaRPr>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Which host has more capacity? </a:t>
            </a:r>
            <a:endParaRPr>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How to monitor container health? What do you do if they have crashed?</a:t>
            </a:r>
            <a:endParaRPr>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How to scale them up?</a:t>
            </a:r>
            <a:endParaRPr sz="1200"/>
          </a:p>
        </p:txBody>
      </p:sp>
      <p:sp>
        <p:nvSpPr>
          <p:cNvPr id="660" name="Shape 660"/>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4" name="Shape 684"/>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SzPts val="1200"/>
              <a:buChar char="●"/>
            </a:pPr>
            <a:r>
              <a:rPr lang="en-US" sz="1200">
                <a:solidFill>
                  <a:schemeClr val="dk1"/>
                </a:solidFill>
              </a:rPr>
              <a:t>To further complicate the matter, real applications rarely consist of a single container. Even monolith applications have a database, a cache and a number of other components. In order to deploy a multi-container application, there are even more question to answer</a:t>
            </a:r>
            <a:endParaRPr sz="1200">
              <a:solidFill>
                <a:schemeClr val="dk1"/>
              </a:solidFill>
            </a:endParaRPr>
          </a:p>
          <a:p>
            <a:pPr marL="914400" lvl="1" indent="-304800" rtl="0">
              <a:spcBef>
                <a:spcPts val="0"/>
              </a:spcBef>
              <a:spcAft>
                <a:spcPts val="0"/>
              </a:spcAft>
              <a:buClr>
                <a:schemeClr val="dk1"/>
              </a:buClr>
              <a:buSzPts val="1200"/>
              <a:buChar char="○"/>
            </a:pPr>
            <a:r>
              <a:rPr lang="en-US">
                <a:solidFill>
                  <a:schemeClr val="dk1"/>
                </a:solidFill>
                <a:latin typeface="Arial"/>
                <a:ea typeface="Arial"/>
                <a:cs typeface="Arial"/>
                <a:sym typeface="Arial"/>
              </a:rPr>
              <a:t>Which containers should be deployed together?</a:t>
            </a:r>
            <a:endParaRPr>
              <a:latin typeface="Arial"/>
              <a:ea typeface="Arial"/>
              <a:cs typeface="Arial"/>
              <a:sym typeface="Arial"/>
            </a:endParaRPr>
          </a:p>
          <a:p>
            <a:pPr marL="914400" lvl="1" indent="-304800" rtl="0">
              <a:spcBef>
                <a:spcPts val="0"/>
              </a:spcBef>
              <a:spcAft>
                <a:spcPts val="0"/>
              </a:spcAft>
              <a:buClr>
                <a:schemeClr val="dk1"/>
              </a:buClr>
              <a:buSzPts val="1200"/>
              <a:buChar char="○"/>
            </a:pPr>
            <a:r>
              <a:rPr lang="en-US">
                <a:solidFill>
                  <a:schemeClr val="dk1"/>
                </a:solidFill>
                <a:latin typeface="Arial"/>
                <a:ea typeface="Arial"/>
                <a:cs typeface="Arial"/>
                <a:sym typeface="Arial"/>
              </a:rPr>
              <a:t>Which </a:t>
            </a:r>
            <a:r>
              <a:rPr lang="en-US">
                <a:latin typeface="Arial"/>
                <a:ea typeface="Arial"/>
                <a:cs typeface="Arial"/>
                <a:sym typeface="Arial"/>
              </a:rPr>
              <a:t>containers</a:t>
            </a:r>
            <a:r>
              <a:rPr lang="en-US">
                <a:solidFill>
                  <a:schemeClr val="dk1"/>
                </a:solidFill>
                <a:latin typeface="Arial"/>
                <a:ea typeface="Arial"/>
                <a:cs typeface="Arial"/>
                <a:sym typeface="Arial"/>
              </a:rPr>
              <a:t> can </a:t>
            </a:r>
            <a:r>
              <a:rPr lang="en-US">
                <a:latin typeface="Arial"/>
                <a:ea typeface="Arial"/>
                <a:cs typeface="Arial"/>
                <a:sym typeface="Arial"/>
              </a:rPr>
              <a:t>access</a:t>
            </a:r>
            <a:r>
              <a:rPr lang="en-US">
                <a:solidFill>
                  <a:schemeClr val="dk1"/>
                </a:solidFill>
                <a:latin typeface="Arial"/>
                <a:ea typeface="Arial"/>
                <a:cs typeface="Arial"/>
                <a:sym typeface="Arial"/>
              </a:rPr>
              <a:t> each other? </a:t>
            </a:r>
            <a:endParaRPr>
              <a:solidFill>
                <a:schemeClr val="dk1"/>
              </a:solidFill>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How to limit access to certain containers?</a:t>
            </a:r>
            <a:endParaRPr>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How to control what’s running inside a container? Some malicious software?</a:t>
            </a:r>
            <a:endParaRPr>
              <a:latin typeface="Arial"/>
              <a:ea typeface="Arial"/>
              <a:cs typeface="Arial"/>
              <a:sym typeface="Arial"/>
            </a:endParaRPr>
          </a:p>
          <a:p>
            <a:pPr marL="914400" lvl="1" indent="-304800" rtl="0">
              <a:spcBef>
                <a:spcPts val="0"/>
              </a:spcBef>
              <a:spcAft>
                <a:spcPts val="0"/>
              </a:spcAft>
              <a:buClr>
                <a:schemeClr val="dk1"/>
              </a:buClr>
              <a:buSzPts val="1200"/>
              <a:buChar char="○"/>
            </a:pPr>
            <a:r>
              <a:rPr lang="en-US">
                <a:solidFill>
                  <a:schemeClr val="dk1"/>
                </a:solidFill>
                <a:latin typeface="Arial"/>
                <a:ea typeface="Arial"/>
                <a:cs typeface="Arial"/>
                <a:sym typeface="Arial"/>
              </a:rPr>
              <a:t>How would </a:t>
            </a:r>
            <a:r>
              <a:rPr lang="en-US">
                <a:latin typeface="Arial"/>
                <a:ea typeface="Arial"/>
                <a:cs typeface="Arial"/>
                <a:sym typeface="Arial"/>
              </a:rPr>
              <a:t>containers</a:t>
            </a:r>
            <a:r>
              <a:rPr lang="en-US">
                <a:solidFill>
                  <a:schemeClr val="dk1"/>
                </a:solidFill>
                <a:latin typeface="Arial"/>
                <a:ea typeface="Arial"/>
                <a:cs typeface="Arial"/>
                <a:sym typeface="Arial"/>
              </a:rPr>
              <a:t> find(discover) each other?</a:t>
            </a:r>
            <a:endParaRPr>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How to scale a container across separate hosts? racks? regions?</a:t>
            </a:r>
            <a:endParaRPr>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How to handle persistent storage if a container is stateful like a database?</a:t>
            </a:r>
            <a:endParaRPr>
              <a:latin typeface="Arial"/>
              <a:ea typeface="Arial"/>
              <a:cs typeface="Arial"/>
              <a:sym typeface="Arial"/>
            </a:endParaRPr>
          </a:p>
          <a:p>
            <a:pPr marL="457200" lvl="0" indent="-304800" rtl="0">
              <a:spcBef>
                <a:spcPts val="0"/>
              </a:spcBef>
              <a:spcAft>
                <a:spcPts val="0"/>
              </a:spcAft>
              <a:buSzPts val="1200"/>
              <a:buChar char="●"/>
            </a:pPr>
            <a:r>
              <a:rPr lang="en-US" sz="1200"/>
              <a:t>In order to streamline deployment of containers to your infrastructure, solutions are needed to assist with not only complex deployment scenarios but also managing containerized applications and their components</a:t>
            </a:r>
            <a:endParaRPr sz="1200"/>
          </a:p>
        </p:txBody>
      </p:sp>
      <p:sp>
        <p:nvSpPr>
          <p:cNvPr id="685" name="Shape 685"/>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432151" y="754380"/>
            <a:ext cx="69087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None/>
            </a:pPr>
            <a:r>
              <a:rPr lang="en-US" sz="1600"/>
              <a:t>Let’s have a look at the lab environment</a:t>
            </a:r>
            <a:endParaRPr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1" name="Shape 731"/>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Clr>
                <a:schemeClr val="dk1"/>
              </a:buClr>
              <a:buSzPts val="1200"/>
              <a:buChar char="●"/>
            </a:pPr>
            <a:r>
              <a:rPr lang="en-US" sz="1200">
                <a:solidFill>
                  <a:schemeClr val="dk1"/>
                </a:solidFill>
              </a:rPr>
              <a:t>Although building and running single containers on a host is fairly simple, build and running multi-container application across multiple infrastructure requires more than just containers.</a:t>
            </a:r>
            <a:endParaRPr sz="1200">
              <a:solidFill>
                <a:schemeClr val="dk1"/>
              </a:solidFill>
            </a:endParaRPr>
          </a:p>
          <a:p>
            <a:pPr marL="215900" lvl="0" indent="-215900" rtl="0">
              <a:spcBef>
                <a:spcPts val="600"/>
              </a:spcBef>
              <a:spcAft>
                <a:spcPts val="0"/>
              </a:spcAft>
              <a:buNone/>
            </a:pPr>
            <a:endParaRPr/>
          </a:p>
        </p:txBody>
      </p:sp>
      <p:sp>
        <p:nvSpPr>
          <p:cNvPr id="732" name="Shape 732"/>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432151" y="754380"/>
            <a:ext cx="69087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None/>
            </a:pPr>
            <a:r>
              <a:rPr lang="en-US" sz="1600"/>
              <a:t>So we’ve deconstructed an app into two separate services, but how do we deploy and manage these services at scale?</a:t>
            </a:r>
            <a:endParaRPr sz="16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a:spcBef>
                <a:spcPts val="600"/>
              </a:spcBef>
              <a:spcAft>
                <a:spcPts val="0"/>
              </a:spcAft>
              <a:buSzPts val="1200"/>
              <a:buChar char="●"/>
            </a:pPr>
            <a:r>
              <a:rPr lang="en-US" sz="1200"/>
              <a:t>OpenShift is Red Hat’s container platform based on docker and Kubernetes that brings in all the pieces required for building, running and deploying containers at scale. OCP is the leading enterprise distribution of Kubernetes optimized for continuous application development and multi-tenant deployment. OpenShift adds developer and operational centric tools to enable rapid application development, easy deployment and scaling, and long-term lifecycle maintenance for teams and applications. Red Hat is a leading contributor to the docker and Kubernetes projects.</a:t>
            </a:r>
            <a:endParaRPr sz="1200"/>
          </a:p>
        </p:txBody>
      </p:sp>
      <p:sp>
        <p:nvSpPr>
          <p:cNvPr id="747" name="Shape 747"/>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4" name="Shape 754"/>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508000" lvl="0" indent="-355600" rtl="0">
              <a:spcBef>
                <a:spcPts val="0"/>
              </a:spcBef>
              <a:spcAft>
                <a:spcPts val="0"/>
              </a:spcAft>
              <a:buSzPts val="1600"/>
              <a:buChar char="●"/>
            </a:pPr>
            <a:r>
              <a:rPr lang="en-US" sz="1600"/>
              <a:t>Red Hat helps organizations develop, deploy, and manage existing and container-based applications seamlessly across physical, virtual, and public cloud infrastructures. </a:t>
            </a:r>
            <a:endParaRPr sz="1600"/>
          </a:p>
          <a:p>
            <a:pPr marL="508000" lvl="0" indent="-355600" rtl="0">
              <a:spcBef>
                <a:spcPts val="0"/>
              </a:spcBef>
              <a:spcAft>
                <a:spcPts val="0"/>
              </a:spcAft>
              <a:buSzPts val="1600"/>
              <a:buChar char="●"/>
            </a:pPr>
            <a:r>
              <a:rPr lang="en-US" sz="1600"/>
              <a:t>Built on proven open source technologies, OpenShift helps application development and IT operations teams modernize applications, deliver new services, and accelerate development processes.</a:t>
            </a:r>
            <a:endParaRPr sz="1600"/>
          </a:p>
          <a:p>
            <a:pPr marL="508000" lvl="0" indent="-355600" rtl="0">
              <a:spcBef>
                <a:spcPts val="0"/>
              </a:spcBef>
              <a:spcAft>
                <a:spcPts val="0"/>
              </a:spcAft>
              <a:buSzPts val="1600"/>
              <a:buChar char="●"/>
            </a:pPr>
            <a:r>
              <a:rPr lang="en-US" sz="1600"/>
              <a:t>OpenShift Container Platform provides developers with an optimal platform for provisioning, building, and deploying applications and their components in a self-service fashion. With automated workflows like our source-to-image (S2I) process, it is easy to get source code from version control systems into ready-to-run, docker-formatted container images. </a:t>
            </a:r>
            <a:endParaRPr sz="1600"/>
          </a:p>
          <a:p>
            <a:pPr marL="508000" lvl="0" indent="-355600" rtl="0">
              <a:spcBef>
                <a:spcPts val="0"/>
              </a:spcBef>
              <a:spcAft>
                <a:spcPts val="0"/>
              </a:spcAft>
              <a:buSzPts val="1600"/>
              <a:buChar char="●"/>
            </a:pPr>
            <a:r>
              <a:rPr lang="en-US" sz="1600"/>
              <a:t>OpenShift IT operations a secure, enterprise-grade Kubernetes that provides policy-based control and automation for applications. Cluster services, scheduling, and orchestration provide load-balancing and auto-scaling capabilities. Security features prevent tenants from compromising other applications or the underlying host. And because OpenShift can attach persistent storage directly to containers, IT organizations can run both stateful and stateless applications on one platform. </a:t>
            </a:r>
            <a:endParaRPr sz="1600"/>
          </a:p>
          <a:p>
            <a:pPr marL="0" lvl="0" indent="0" rtl="0">
              <a:spcBef>
                <a:spcPts val="0"/>
              </a:spcBef>
              <a:spcAft>
                <a:spcPts val="0"/>
              </a:spcAft>
              <a:buNone/>
            </a:pPr>
            <a:endParaRPr sz="16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Shape 769"/>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0" name="Shape 770"/>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SzPts val="1200"/>
              <a:buChar char="●"/>
            </a:pPr>
            <a:r>
              <a:rPr lang="en-US" sz="1200"/>
              <a:t>In order to deploy a container on your infrastructure, you need to answer a few question first:</a:t>
            </a:r>
            <a:endParaRPr sz="1200"/>
          </a:p>
          <a:p>
            <a:pPr marL="914400" lvl="1" indent="-304800" rtl="0">
              <a:spcBef>
                <a:spcPts val="0"/>
              </a:spcBef>
              <a:spcAft>
                <a:spcPts val="0"/>
              </a:spcAft>
              <a:buSzPts val="1200"/>
              <a:buChar char="○"/>
            </a:pPr>
            <a:r>
              <a:rPr lang="en-US">
                <a:latin typeface="Arial"/>
                <a:ea typeface="Arial"/>
                <a:cs typeface="Arial"/>
                <a:sym typeface="Arial"/>
              </a:rPr>
              <a:t>Where do you store the container image so it is accessible to your hosts?</a:t>
            </a:r>
            <a:endParaRPr>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Which container should get deployed on which host? </a:t>
            </a:r>
            <a:endParaRPr>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Which host has more capacity? </a:t>
            </a:r>
            <a:endParaRPr>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How to monitor container health? What do you do if they have crashed?</a:t>
            </a:r>
            <a:endParaRPr>
              <a:latin typeface="Arial"/>
              <a:ea typeface="Arial"/>
              <a:cs typeface="Arial"/>
              <a:sym typeface="Arial"/>
            </a:endParaRPr>
          </a:p>
          <a:p>
            <a:pPr marL="914400" lvl="1" indent="-304800" rtl="0">
              <a:spcBef>
                <a:spcPts val="0"/>
              </a:spcBef>
              <a:spcAft>
                <a:spcPts val="0"/>
              </a:spcAft>
              <a:buSzPts val="1200"/>
              <a:buChar char="○"/>
            </a:pPr>
            <a:r>
              <a:rPr lang="en-US">
                <a:latin typeface="Arial"/>
                <a:ea typeface="Arial"/>
                <a:cs typeface="Arial"/>
                <a:sym typeface="Arial"/>
              </a:rPr>
              <a:t>How to scale them up?</a:t>
            </a:r>
            <a:endParaRPr sz="1200"/>
          </a:p>
        </p:txBody>
      </p:sp>
      <p:sp>
        <p:nvSpPr>
          <p:cNvPr id="771" name="Shape 771"/>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Shape 77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8" name="Shape 778"/>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215900" lvl="0" indent="-215900" rtl="0">
              <a:spcBef>
                <a:spcPts val="600"/>
              </a:spcBef>
              <a:spcAft>
                <a:spcPts val="0"/>
              </a:spcAft>
              <a:buNone/>
            </a:pPr>
            <a:endParaRPr sz="1300"/>
          </a:p>
        </p:txBody>
      </p:sp>
      <p:sp>
        <p:nvSpPr>
          <p:cNvPr id="779" name="Shape 779"/>
          <p:cNvSpPr txBox="1">
            <a:spLocks noGrp="1"/>
          </p:cNvSpPr>
          <p:nvPr>
            <p:ph type="sldNum" idx="12"/>
          </p:nvPr>
        </p:nvSpPr>
        <p:spPr>
          <a:xfrm>
            <a:off x="4398963" y="9555163"/>
            <a:ext cx="3373500" cy="503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1300"/>
              <a:t>&lt;number&gt;</a:t>
            </a:r>
            <a:endParaRPr sz="13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lnSpc>
                <a:spcPct val="115000"/>
              </a:lnSpc>
              <a:spcBef>
                <a:spcPts val="0"/>
              </a:spcBef>
              <a:spcAft>
                <a:spcPts val="0"/>
              </a:spcAft>
              <a:buClr>
                <a:schemeClr val="dk1"/>
              </a:buClr>
              <a:buSzPts val="1200"/>
              <a:buFont typeface="Arial"/>
              <a:buNone/>
            </a:pPr>
            <a:r>
              <a:rPr lang="en-US" sz="1100">
                <a:solidFill>
                  <a:schemeClr val="dk1"/>
                </a:solidFill>
              </a:rPr>
              <a:t>Speaker:</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From bare metal physical machines to virtualized infrastructure, or in private or certified public clouds, OpenShift is supported anywhere that Red Hat Enterprise Linux is. </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This includes all the supported virtualization platforms - RHEV, vSphere or Hyper-V.</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Red Hat’s OpenStack platform and certified public cloud providers like Amazon, Google and more are supported, too.</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You can even take a hybrid approach and deploy instances of OpenShift Container Platform across all of these infrastructures.</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Discussion:</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Show the flexibility of deploying OpenShift</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Technically only x86 platforms are supported.</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Transcript:</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sz="1600">
              <a:solidFill>
                <a:schemeClr val="dk1"/>
              </a:solidFill>
            </a:endParaRPr>
          </a:p>
          <a:p>
            <a:pPr marL="0" lvl="0" indent="0" rtl="0">
              <a:spcBef>
                <a:spcPts val="0"/>
              </a:spcBef>
              <a:spcAft>
                <a:spcPts val="0"/>
              </a:spcAft>
              <a:buNone/>
            </a:pPr>
            <a:endParaRPr sz="11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Shape 860"/>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1" name="Shape 861"/>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None/>
            </a:pPr>
            <a:endParaRPr sz="1100"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9" name="Shape 869"/>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lnSpc>
                <a:spcPct val="115000"/>
              </a:lnSpc>
              <a:spcBef>
                <a:spcPts val="0"/>
              </a:spcBef>
              <a:spcAft>
                <a:spcPts val="0"/>
              </a:spcAft>
              <a:buClr>
                <a:schemeClr val="dk1"/>
              </a:buClr>
              <a:buSzPts val="1200"/>
              <a:buFont typeface="Arial"/>
              <a:buNone/>
            </a:pPr>
            <a:r>
              <a:rPr lang="en-US" sz="1100">
                <a:solidFill>
                  <a:schemeClr val="dk1"/>
                </a:solidFill>
              </a:rPr>
              <a:t>Speaker:</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From bare metal physical machines to virtualized infrastructure, or in private or certified public clouds, OpenShift is supported anywhere that Red Hat Enterprise Linux is. </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This includes all the supported virtualization platforms - RHEV, vSphere or Hyper-V.</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Red Hat’s OpenStack platform and certified public cloud providers like Amazon, Google and more are supported, too.</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You can even take a hybrid approach and deploy instances of OpenShift Container Platform across all of these infrastructures.</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Discussion:</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Show the flexibility of deploying OpenShift</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 Technically only x86 platforms are supported.</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Transcript:</a:t>
            </a:r>
            <a:endParaRPr sz="11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sz="1600">
              <a:solidFill>
                <a:schemeClr val="dk1"/>
              </a:solidFill>
            </a:endParaRPr>
          </a:p>
          <a:p>
            <a:pPr marL="0" lvl="0" indent="0" rtl="0">
              <a:spcBef>
                <a:spcPts val="0"/>
              </a:spcBef>
              <a:spcAft>
                <a:spcPts val="0"/>
              </a:spcAft>
              <a:buNone/>
            </a:pPr>
            <a:endParaRPr sz="11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Shape 874"/>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5" name="Shape 875"/>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lnSpc>
                <a:spcPct val="115000"/>
              </a:lnSpc>
              <a:spcBef>
                <a:spcPts val="0"/>
              </a:spcBef>
              <a:spcAft>
                <a:spcPts val="0"/>
              </a:spcAft>
              <a:buClr>
                <a:schemeClr val="dk1"/>
              </a:buClr>
              <a:buSzPts val="1200"/>
              <a:buFont typeface="Arial"/>
              <a:buNone/>
            </a:pPr>
            <a:r>
              <a:rPr lang="en-US" sz="1100" dirty="0">
                <a:solidFill>
                  <a:schemeClr val="dk1"/>
                </a:solidFill>
              </a:rPr>
              <a:t>Speaker:</a:t>
            </a:r>
            <a:endParaRPr sz="1100" dirty="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dirty="0">
                <a:solidFill>
                  <a:schemeClr val="dk1"/>
                </a:solidFill>
              </a:rPr>
              <a:t>* From bare metal physical machines to virtualized infrastructure, or in private or certified public clouds, OpenShift is supported anywhere that Red Hat Enterprise Linux is. </a:t>
            </a:r>
            <a:endParaRPr sz="1100" dirty="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dirty="0">
                <a:solidFill>
                  <a:schemeClr val="dk1"/>
                </a:solidFill>
              </a:rPr>
              <a:t>* This includes all the supported virtualization platforms - RHEV, vSphere or Hyper-V.</a:t>
            </a:r>
            <a:endParaRPr sz="1100" dirty="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dirty="0">
                <a:solidFill>
                  <a:schemeClr val="dk1"/>
                </a:solidFill>
              </a:rPr>
              <a:t>* Red Hat’s OpenStack platform and certified public cloud providers like Amazon, Google and more are supported, too.</a:t>
            </a:r>
            <a:endParaRPr sz="1100" dirty="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dirty="0">
                <a:solidFill>
                  <a:schemeClr val="dk1"/>
                </a:solidFill>
              </a:rPr>
              <a:t>* You can even take a hybrid approach and deploy instances of OpenShift Container Platform across all of these infrastructures.</a:t>
            </a:r>
            <a:endParaRPr sz="1100" dirty="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dirty="0">
                <a:solidFill>
                  <a:schemeClr val="dk1"/>
                </a:solidFill>
              </a:rPr>
              <a:t>Discussion:</a:t>
            </a:r>
            <a:endParaRPr sz="1100" dirty="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dirty="0">
                <a:solidFill>
                  <a:schemeClr val="dk1"/>
                </a:solidFill>
              </a:rPr>
              <a:t>* Show the flexibility of deploying OpenShift</a:t>
            </a:r>
            <a:endParaRPr sz="1100" dirty="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dirty="0">
                <a:solidFill>
                  <a:schemeClr val="dk1"/>
                </a:solidFill>
              </a:rPr>
              <a:t>* Technically only x86 platforms are supported.</a:t>
            </a:r>
            <a:endParaRPr sz="1100" dirty="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dirty="0">
                <a:solidFill>
                  <a:schemeClr val="dk1"/>
                </a:solidFill>
              </a:rPr>
              <a:t>Transcript:</a:t>
            </a:r>
            <a:endParaRPr sz="1100" dirty="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100" dirty="0">
                <a:solidFill>
                  <a:schemeClr val="dk1"/>
                </a:solidFill>
              </a:rPr>
              <a:t>OpenShift is fully supported anywhere Red Hat Enterprise Linux is. Hybrid deployments across multiple infrastructures can be achieved, but many customers are still adopting OpenShift inside their existing, traditional virtualized environments.</a:t>
            </a:r>
            <a:endParaRPr sz="1600" dirty="0">
              <a:solidFill>
                <a:schemeClr val="dk1"/>
              </a:solidFill>
            </a:endParaRPr>
          </a:p>
          <a:p>
            <a:pPr marL="0" lvl="0" indent="0" rtl="0">
              <a:spcBef>
                <a:spcPts val="0"/>
              </a:spcBef>
              <a:spcAft>
                <a:spcPts val="0"/>
              </a:spcAft>
              <a:buNone/>
            </a:pPr>
            <a:endParaRPr sz="1100"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200"/>
              <a:t>Overview of the architecture of the lab</a:t>
            </a:r>
            <a:endParaRPr sz="1200"/>
          </a:p>
        </p:txBody>
      </p:sp>
      <p:sp>
        <p:nvSpPr>
          <p:cNvPr id="382" name="Shape 382"/>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Shape 880"/>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1" name="Shape 881"/>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lnSpc>
                <a:spcPct val="115000"/>
              </a:lnSpc>
              <a:spcBef>
                <a:spcPts val="0"/>
              </a:spcBef>
              <a:spcAft>
                <a:spcPts val="0"/>
              </a:spcAft>
              <a:buClr>
                <a:schemeClr val="dk1"/>
              </a:buClr>
              <a:buSzPts val="1200"/>
              <a:buFont typeface="Arial"/>
              <a:buNone/>
            </a:pPr>
            <a:r>
              <a:rPr lang="en-US">
                <a:solidFill>
                  <a:schemeClr val="dk1"/>
                </a:solidFill>
              </a:rPr>
              <a:t>Speaker:</a:t>
            </a:r>
            <a:endParaRPr>
              <a:solidFill>
                <a:schemeClr val="dk1"/>
              </a:solidFill>
            </a:endParaRPr>
          </a:p>
          <a:p>
            <a:pPr marL="0" lvl="0" indent="0" rtl="0">
              <a:lnSpc>
                <a:spcPct val="115000"/>
              </a:lnSpc>
              <a:spcBef>
                <a:spcPts val="0"/>
              </a:spcBef>
              <a:spcAft>
                <a:spcPts val="0"/>
              </a:spcAft>
              <a:buClr>
                <a:schemeClr val="dk1"/>
              </a:buClr>
              <a:buSzPts val="1200"/>
              <a:buFont typeface="Arial"/>
              <a:buNone/>
            </a:pPr>
            <a:r>
              <a:rPr lang="en-US">
                <a:solidFill>
                  <a:schemeClr val="dk1"/>
                </a:solidFill>
              </a:rPr>
              <a:t>* OpenShift has two types of systems. The first are called nodes.</a:t>
            </a:r>
            <a:endParaRPr>
              <a:solidFill>
                <a:schemeClr val="dk1"/>
              </a:solidFill>
            </a:endParaRPr>
          </a:p>
          <a:p>
            <a:pPr marL="0" lvl="0" indent="0" rtl="0">
              <a:lnSpc>
                <a:spcPct val="115000"/>
              </a:lnSpc>
              <a:spcBef>
                <a:spcPts val="0"/>
              </a:spcBef>
              <a:spcAft>
                <a:spcPts val="0"/>
              </a:spcAft>
              <a:buClr>
                <a:schemeClr val="dk1"/>
              </a:buClr>
              <a:buSzPts val="1200"/>
              <a:buFont typeface="Arial"/>
              <a:buNone/>
            </a:pPr>
            <a:r>
              <a:rPr lang="en-US">
                <a:solidFill>
                  <a:schemeClr val="dk1"/>
                </a:solidFill>
              </a:rPr>
              <a:t>* Nodes are instances of RHEL 7 or RHEL Atomic with the OpenShift software installed.</a:t>
            </a:r>
            <a:endParaRPr>
              <a:solidFill>
                <a:schemeClr val="dk1"/>
              </a:solidFill>
            </a:endParaRPr>
          </a:p>
          <a:p>
            <a:pPr marL="0" lvl="0" indent="0" rtl="0">
              <a:lnSpc>
                <a:spcPct val="115000"/>
              </a:lnSpc>
              <a:spcBef>
                <a:spcPts val="0"/>
              </a:spcBef>
              <a:spcAft>
                <a:spcPts val="0"/>
              </a:spcAft>
              <a:buClr>
                <a:schemeClr val="dk1"/>
              </a:buClr>
              <a:buSzPts val="1200"/>
              <a:buFont typeface="Arial"/>
              <a:buNone/>
            </a:pPr>
            <a:r>
              <a:rPr lang="en-US">
                <a:solidFill>
                  <a:schemeClr val="dk1"/>
                </a:solidFill>
              </a:rPr>
              <a:t>* Ultimately, Nodes are where end-user applications are run.</a:t>
            </a:r>
            <a:endParaRPr>
              <a:solidFill>
                <a:schemeClr val="dk1"/>
              </a:solidFill>
            </a:endParaRPr>
          </a:p>
          <a:p>
            <a:pPr marL="0" lvl="0" indent="0" rtl="0">
              <a:lnSpc>
                <a:spcPct val="115000"/>
              </a:lnSpc>
              <a:spcBef>
                <a:spcPts val="0"/>
              </a:spcBef>
              <a:spcAft>
                <a:spcPts val="0"/>
              </a:spcAft>
              <a:buClr>
                <a:schemeClr val="dk1"/>
              </a:buClr>
              <a:buSzPts val="1200"/>
              <a:buFont typeface="Arial"/>
              <a:buNone/>
            </a:pPr>
            <a:endParaRPr>
              <a:solidFill>
                <a:schemeClr val="dk1"/>
              </a:solidFill>
            </a:endParaRPr>
          </a:p>
          <a:p>
            <a:pPr marL="0" lvl="0" indent="0" rtl="0">
              <a:lnSpc>
                <a:spcPct val="115000"/>
              </a:lnSpc>
              <a:spcBef>
                <a:spcPts val="0"/>
              </a:spcBef>
              <a:spcAft>
                <a:spcPts val="0"/>
              </a:spcAft>
              <a:buClr>
                <a:schemeClr val="dk1"/>
              </a:buClr>
              <a:buSzPts val="1200"/>
              <a:buFont typeface="Arial"/>
              <a:buNone/>
            </a:pPr>
            <a:r>
              <a:rPr lang="en-US">
                <a:solidFill>
                  <a:schemeClr val="dk1"/>
                </a:solidFill>
              </a:rPr>
              <a:t>Discussion:</a:t>
            </a:r>
            <a:endParaRPr>
              <a:solidFill>
                <a:schemeClr val="dk1"/>
              </a:solidFill>
            </a:endParaRPr>
          </a:p>
          <a:p>
            <a:pPr marL="0" lvl="0" indent="0" rtl="0">
              <a:lnSpc>
                <a:spcPct val="115000"/>
              </a:lnSpc>
              <a:spcBef>
                <a:spcPts val="0"/>
              </a:spcBef>
              <a:spcAft>
                <a:spcPts val="0"/>
              </a:spcAft>
              <a:buClr>
                <a:schemeClr val="dk1"/>
              </a:buClr>
              <a:buSzPts val="1200"/>
              <a:buFont typeface="Arial"/>
              <a:buNone/>
            </a:pPr>
            <a:r>
              <a:rPr lang="en-US">
                <a:solidFill>
                  <a:schemeClr val="dk1"/>
                </a:solidFill>
              </a:rPr>
              <a:t>* The Nodes are what the Masters will orchestrate - you will learn about Masters shortly.</a:t>
            </a:r>
            <a:endParaRPr>
              <a:solidFill>
                <a:schemeClr val="dk1"/>
              </a:solidFill>
            </a:endParaRPr>
          </a:p>
          <a:p>
            <a:pPr marL="0" lvl="0" indent="0" rtl="0">
              <a:lnSpc>
                <a:spcPct val="115000"/>
              </a:lnSpc>
              <a:spcBef>
                <a:spcPts val="0"/>
              </a:spcBef>
              <a:spcAft>
                <a:spcPts val="0"/>
              </a:spcAft>
              <a:buClr>
                <a:schemeClr val="dk1"/>
              </a:buClr>
              <a:buSzPts val="1200"/>
              <a:buFont typeface="Arial"/>
              <a:buNone/>
            </a:pPr>
            <a:r>
              <a:rPr lang="en-US">
                <a:solidFill>
                  <a:schemeClr val="dk1"/>
                </a:solidFill>
              </a:rPr>
              <a:t>* Nodes are just instances of RHEL or Atomic.</a:t>
            </a:r>
            <a:endParaRPr>
              <a:solidFill>
                <a:schemeClr val="dk1"/>
              </a:solidFill>
            </a:endParaRPr>
          </a:p>
          <a:p>
            <a:pPr marL="0" lvl="0" indent="0" rtl="0">
              <a:lnSpc>
                <a:spcPct val="115000"/>
              </a:lnSpc>
              <a:spcBef>
                <a:spcPts val="0"/>
              </a:spcBef>
              <a:spcAft>
                <a:spcPts val="0"/>
              </a:spcAft>
              <a:buClr>
                <a:schemeClr val="dk1"/>
              </a:buClr>
              <a:buSzPts val="1200"/>
              <a:buFont typeface="Arial"/>
              <a:buNone/>
            </a:pPr>
            <a:r>
              <a:rPr lang="en-US">
                <a:solidFill>
                  <a:schemeClr val="dk1"/>
                </a:solidFill>
              </a:rPr>
              <a:t>* OpenShift’s node daemon and other software runs on a node.</a:t>
            </a:r>
            <a:endParaRPr>
              <a:solidFill>
                <a:schemeClr val="dk1"/>
              </a:solidFill>
            </a:endParaRPr>
          </a:p>
          <a:p>
            <a:pPr marL="0" lvl="0" indent="0" rtl="0">
              <a:lnSpc>
                <a:spcPct val="115000"/>
              </a:lnSpc>
              <a:spcBef>
                <a:spcPts val="0"/>
              </a:spcBef>
              <a:spcAft>
                <a:spcPts val="0"/>
              </a:spcAft>
              <a:buClr>
                <a:schemeClr val="dk1"/>
              </a:buClr>
              <a:buSzPts val="1200"/>
              <a:buFont typeface="Arial"/>
              <a:buNone/>
            </a:pPr>
            <a:endParaRPr b="1">
              <a:solidFill>
                <a:schemeClr val="dk1"/>
              </a:solidFill>
            </a:endParaRPr>
          </a:p>
          <a:p>
            <a:pPr marL="0" lvl="0" indent="0" rtl="0">
              <a:spcBef>
                <a:spcPts val="0"/>
              </a:spcBef>
              <a:spcAft>
                <a:spcPts val="0"/>
              </a:spcAft>
              <a:buClr>
                <a:schemeClr val="dk1"/>
              </a:buClr>
              <a:buSzPts val="1200"/>
              <a:buFont typeface="Arial"/>
              <a:buNone/>
            </a:pP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7" name="Shape 947"/>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Clr>
                <a:schemeClr val="dk1"/>
              </a:buClr>
              <a:buSzPts val="1200"/>
              <a:buFont typeface="Arial"/>
              <a:buNone/>
            </a:pPr>
            <a:r>
              <a:rPr lang="en-US">
                <a:solidFill>
                  <a:schemeClr val="dk1"/>
                </a:solidFill>
              </a:rPr>
              <a:t>Speaker:</a:t>
            </a:r>
            <a:endParaRPr>
              <a:solidFill>
                <a:schemeClr val="dk1"/>
              </a:solidFill>
            </a:endParaRPr>
          </a:p>
          <a:p>
            <a:pPr marL="0" lvl="0" indent="0" rtl="0">
              <a:spcBef>
                <a:spcPts val="0"/>
              </a:spcBef>
              <a:spcAft>
                <a:spcPts val="0"/>
              </a:spcAft>
              <a:buClr>
                <a:schemeClr val="dk1"/>
              </a:buClr>
              <a:buSzPts val="1200"/>
              <a:buFont typeface="Arial"/>
              <a:buNone/>
            </a:pPr>
            <a:r>
              <a:rPr lang="en-US">
                <a:solidFill>
                  <a:schemeClr val="dk1"/>
                </a:solidFill>
              </a:rPr>
              <a:t>* Application instances and application components run in linux containers. Linux container technologies are lightweight mechanisms for isolating running processes so that they are limited to interacting with only their designated resources. Many application instances can be running in containers on a single host without visibility into each others' processes, files, network, and so on.</a:t>
            </a:r>
            <a:endParaRPr>
              <a:solidFill>
                <a:schemeClr val="dk1"/>
              </a:solidFill>
            </a:endParaRPr>
          </a:p>
          <a:p>
            <a:pPr marL="0" lvl="0" indent="0" rtl="0">
              <a:spcBef>
                <a:spcPts val="0"/>
              </a:spcBef>
              <a:spcAft>
                <a:spcPts val="0"/>
              </a:spcAft>
              <a:buClr>
                <a:schemeClr val="dk1"/>
              </a:buClr>
              <a:buSzPts val="1200"/>
              <a:buFont typeface="Arial"/>
              <a:buNone/>
            </a:pPr>
            <a:r>
              <a:rPr lang="en-US">
                <a:solidFill>
                  <a:schemeClr val="dk1"/>
                </a:solidFill>
              </a:rPr>
              <a:t>* Containers in OpenShift are based on Docker-formatted container images. An image is a binary that includes all of the requirements for running a single container. Container images can be thought of as a packaging technology. </a:t>
            </a:r>
            <a:endParaRPr>
              <a:solidFill>
                <a:schemeClr val="dk1"/>
              </a:solidFill>
            </a:endParaRPr>
          </a:p>
          <a:p>
            <a:pPr marL="0" lvl="0" indent="0" rtl="0">
              <a:spcBef>
                <a:spcPts val="0"/>
              </a:spcBef>
              <a:spcAft>
                <a:spcPts val="0"/>
              </a:spcAft>
              <a:buClr>
                <a:schemeClr val="dk1"/>
              </a:buClr>
              <a:buSzPts val="1200"/>
              <a:buFont typeface="Arial"/>
              <a:buNone/>
            </a:pPr>
            <a:r>
              <a:rPr lang="en-US">
                <a:solidFill>
                  <a:schemeClr val="dk1"/>
                </a:solidFill>
              </a:rPr>
              <a:t>* Each OpenShift Node can run many containers</a:t>
            </a:r>
            <a:endParaRPr>
              <a:solidFill>
                <a:schemeClr val="dk1"/>
              </a:solidFill>
            </a:endParaRPr>
          </a:p>
          <a:p>
            <a:pPr marL="0" lvl="0" indent="0" rtl="0">
              <a:spcBef>
                <a:spcPts val="0"/>
              </a:spcBef>
              <a:spcAft>
                <a:spcPts val="0"/>
              </a:spcAft>
              <a:buClr>
                <a:schemeClr val="dk1"/>
              </a:buClr>
              <a:buSzPts val="1200"/>
              <a:buFont typeface="Arial"/>
              <a:buNone/>
            </a:pPr>
            <a:r>
              <a:rPr lang="en-US">
                <a:solidFill>
                  <a:schemeClr val="dk1"/>
                </a:solidFill>
              </a:rPr>
              <a:t>* A Pod is one or more containers deployed together as if they were deployed on one host and encapsulates storage resources and a unique network IP. Pod is the smallest unit that can be defined, deployed, and managed in OpenShift. A Pod might consist of either a single container or a small number of containers that are tightly coupled and that share resources.</a:t>
            </a:r>
            <a:endParaRPr>
              <a:solidFill>
                <a:schemeClr val="dk1"/>
              </a:solidFill>
            </a:endParaRPr>
          </a:p>
          <a:p>
            <a:pPr marL="0" lvl="0" indent="0" rtl="0">
              <a:spcBef>
                <a:spcPts val="0"/>
              </a:spcBef>
              <a:spcAft>
                <a:spcPts val="0"/>
              </a:spcAft>
              <a:buClr>
                <a:schemeClr val="dk1"/>
              </a:buClr>
              <a:buSzPts val="1200"/>
              <a:buFont typeface="Arial"/>
              <a:buNone/>
            </a:pPr>
            <a:endParaRPr>
              <a:solidFill>
                <a:schemeClr val="dk1"/>
              </a:solidFill>
            </a:endParaRPr>
          </a:p>
          <a:p>
            <a:pPr marL="0" lvl="0" indent="0" rtl="0">
              <a:spcBef>
                <a:spcPts val="0"/>
              </a:spcBef>
              <a:spcAft>
                <a:spcPts val="0"/>
              </a:spcAft>
              <a:buClr>
                <a:schemeClr val="dk1"/>
              </a:buClr>
              <a:buSzPts val="1200"/>
              <a:buFont typeface="Arial"/>
              <a:buNone/>
            </a:pP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Shape 1108"/>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9" name="Shape 1109"/>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Clr>
                <a:schemeClr val="dk1"/>
              </a:buClr>
              <a:buSzPts val="1200"/>
              <a:buFont typeface="Arial"/>
              <a:buNone/>
            </a:pPr>
            <a:endParaRPr sz="1600">
              <a:solidFill>
                <a:schemeClr val="dk1"/>
              </a:solidFill>
            </a:endParaRPr>
          </a:p>
          <a:p>
            <a:pPr marL="0" lvl="0" indent="0" rtl="0">
              <a:spcBef>
                <a:spcPts val="0"/>
              </a:spcBef>
              <a:spcAft>
                <a:spcPts val="0"/>
              </a:spcAft>
              <a:buClr>
                <a:schemeClr val="dk1"/>
              </a:buClr>
              <a:buSzPts val="1200"/>
              <a:buFont typeface="Arial"/>
              <a:buNone/>
            </a:pPr>
            <a:r>
              <a:rPr lang="en-US" sz="1600">
                <a:solidFill>
                  <a:schemeClr val="dk1"/>
                </a:solidFill>
              </a:rPr>
              <a:t>Transcript:</a:t>
            </a:r>
            <a:endParaRPr sz="1600">
              <a:solidFill>
                <a:schemeClr val="dk1"/>
              </a:solidFill>
            </a:endParaRPr>
          </a:p>
          <a:p>
            <a:pPr marL="0" lvl="0" indent="0" rtl="0">
              <a:spcBef>
                <a:spcPts val="0"/>
              </a:spcBef>
              <a:spcAft>
                <a:spcPts val="0"/>
              </a:spcAft>
              <a:buNone/>
            </a:pPr>
            <a:r>
              <a:rPr lang="en-US" sz="1600">
                <a:solidFill>
                  <a:schemeClr val="dk1"/>
                </a:solidFill>
              </a:rPr>
              <a:t>OpenShift can use any native Docker image, and schedules and runs containers in a unit called a Pod. While Pods can have multiple containers, generally a Pod should provide a single function, like an app server, as opposed to multiple functions, like a database and an app server. This allows for individual application components to be easily scaled horizontally.</a:t>
            </a:r>
            <a:endParaRPr sz="11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Shape 1254"/>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5" name="Shape 1255"/>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a:spcBef>
                <a:spcPts val="0"/>
              </a:spcBef>
              <a:spcAft>
                <a:spcPts val="0"/>
              </a:spcAft>
              <a:buClr>
                <a:schemeClr val="dk1"/>
              </a:buClr>
              <a:buSzPts val="1200"/>
              <a:buFont typeface="Arial"/>
              <a:buNone/>
            </a:pPr>
            <a:r>
              <a:rPr lang="en-US">
                <a:solidFill>
                  <a:schemeClr val="dk1"/>
                </a:solidFill>
              </a:rPr>
              <a:t>Speaker:</a:t>
            </a:r>
            <a:endParaRPr>
              <a:solidFill>
                <a:schemeClr val="dk1"/>
              </a:solidFill>
            </a:endParaRPr>
          </a:p>
          <a:p>
            <a:pPr marL="0" lvl="0" indent="0">
              <a:spcBef>
                <a:spcPts val="0"/>
              </a:spcBef>
              <a:spcAft>
                <a:spcPts val="0"/>
              </a:spcAft>
              <a:buClr>
                <a:schemeClr val="dk1"/>
              </a:buClr>
              <a:buSzPts val="1200"/>
              <a:buFont typeface="Arial"/>
              <a:buNone/>
            </a:pPr>
            <a:r>
              <a:rPr lang="en-US">
                <a:solidFill>
                  <a:schemeClr val="dk1"/>
                </a:solidFill>
              </a:rPr>
              <a:t>* The other type of OpenShift system is the Master</a:t>
            </a:r>
            <a:endParaRPr>
              <a:solidFill>
                <a:schemeClr val="dk1"/>
              </a:solidFill>
            </a:endParaRPr>
          </a:p>
          <a:p>
            <a:pPr marL="0" lvl="0" indent="0">
              <a:spcBef>
                <a:spcPts val="0"/>
              </a:spcBef>
              <a:spcAft>
                <a:spcPts val="0"/>
              </a:spcAft>
              <a:buClr>
                <a:schemeClr val="dk1"/>
              </a:buClr>
              <a:buSzPts val="1200"/>
              <a:buFont typeface="Arial"/>
              <a:buNone/>
            </a:pPr>
            <a:r>
              <a:rPr lang="en-US">
                <a:solidFill>
                  <a:schemeClr val="dk1"/>
                </a:solidFill>
              </a:rPr>
              <a:t>* Masters keep and understand the state of the environment and orchestrate all activities on the Nodes</a:t>
            </a:r>
            <a:endParaRPr>
              <a:solidFill>
                <a:schemeClr val="dk1"/>
              </a:solidFill>
            </a:endParaRPr>
          </a:p>
          <a:p>
            <a:pPr marL="0" lvl="0" indent="0">
              <a:spcBef>
                <a:spcPts val="0"/>
              </a:spcBef>
              <a:spcAft>
                <a:spcPts val="0"/>
              </a:spcAft>
              <a:buClr>
                <a:schemeClr val="dk1"/>
              </a:buClr>
              <a:buSzPts val="1200"/>
              <a:buFont typeface="Arial"/>
              <a:buNone/>
            </a:pPr>
            <a:r>
              <a:rPr lang="en-US">
                <a:solidFill>
                  <a:schemeClr val="dk1"/>
                </a:solidFill>
              </a:rPr>
              <a:t>* Masters are also instances of RHEL or Atomic, and multiple masters can be used in an environment for high availability</a:t>
            </a:r>
            <a:endParaRPr>
              <a:solidFill>
                <a:schemeClr val="dk1"/>
              </a:solidFill>
            </a:endParaRPr>
          </a:p>
          <a:p>
            <a:pPr marL="0" lvl="0" indent="0">
              <a:spcBef>
                <a:spcPts val="0"/>
              </a:spcBef>
              <a:spcAft>
                <a:spcPts val="0"/>
              </a:spcAft>
              <a:buClr>
                <a:schemeClr val="dk1"/>
              </a:buClr>
              <a:buSzPts val="1200"/>
              <a:buFont typeface="Arial"/>
              <a:buNone/>
            </a:pPr>
            <a:r>
              <a:rPr lang="en-US">
                <a:solidFill>
                  <a:schemeClr val="dk1"/>
                </a:solidFill>
              </a:rPr>
              <a:t>* Masters can be treated like any nodes and have apps deployed on them. However it is recommended to dedicate Masters to management processes and mark them as non-schedulable for application containers.</a:t>
            </a:r>
            <a:endParaRPr>
              <a:solidFill>
                <a:schemeClr val="dk1"/>
              </a:solidFill>
            </a:endParaRPr>
          </a:p>
          <a:p>
            <a:pPr marL="0" lvl="0" indent="0">
              <a:spcBef>
                <a:spcPts val="0"/>
              </a:spcBef>
              <a:spcAft>
                <a:spcPts val="0"/>
              </a:spcAft>
              <a:buClr>
                <a:schemeClr val="dk1"/>
              </a:buClr>
              <a:buSzPts val="1200"/>
              <a:buFont typeface="Arial"/>
              <a:buNone/>
            </a:pPr>
            <a:r>
              <a:rPr lang="en-US">
                <a:solidFill>
                  <a:schemeClr val="dk1"/>
                </a:solidFill>
              </a:rPr>
              <a:t>* Masters have four primary jobs or functions</a:t>
            </a:r>
            <a:endParaRPr>
              <a:solidFill>
                <a:schemeClr val="dk1"/>
              </a:solidFill>
            </a:endParaRPr>
          </a:p>
          <a:p>
            <a:pPr marL="0" lvl="0" indent="0">
              <a:spcBef>
                <a:spcPts val="0"/>
              </a:spcBef>
              <a:spcAft>
                <a:spcPts val="0"/>
              </a:spcAft>
              <a:buClr>
                <a:schemeClr val="dk1"/>
              </a:buClr>
              <a:buSzPts val="1200"/>
              <a:buFont typeface="Arial"/>
              <a:buNone/>
            </a:pPr>
            <a:r>
              <a:rPr lang="en-US">
                <a:solidFill>
                  <a:schemeClr val="dk1"/>
                </a:solidFill>
              </a:rPr>
              <a:t>Discussion:</a:t>
            </a:r>
            <a:endParaRPr>
              <a:solidFill>
                <a:schemeClr val="dk1"/>
              </a:solidFill>
            </a:endParaRPr>
          </a:p>
          <a:p>
            <a:pPr marL="0" lvl="0" indent="0">
              <a:spcBef>
                <a:spcPts val="0"/>
              </a:spcBef>
              <a:spcAft>
                <a:spcPts val="0"/>
              </a:spcAft>
              <a:buClr>
                <a:schemeClr val="dk1"/>
              </a:buClr>
              <a:buSzPts val="1200"/>
              <a:buFont typeface="Arial"/>
              <a:buNone/>
            </a:pPr>
            <a:r>
              <a:rPr lang="en-US">
                <a:solidFill>
                  <a:schemeClr val="dk1"/>
                </a:solidFill>
              </a:rPr>
              <a:t>* The OpenShift Master is the orchestrator of the entire OpenShift environment.</a:t>
            </a:r>
            <a:endParaRPr>
              <a:solidFill>
                <a:schemeClr val="dk1"/>
              </a:solidFill>
            </a:endParaRPr>
          </a:p>
          <a:p>
            <a:pPr marL="0" lvl="0" indent="0">
              <a:spcBef>
                <a:spcPts val="0"/>
              </a:spcBef>
              <a:spcAft>
                <a:spcPts val="0"/>
              </a:spcAft>
              <a:buClr>
                <a:schemeClr val="dk1"/>
              </a:buClr>
              <a:buSzPts val="1200"/>
              <a:buFont typeface="Arial"/>
              <a:buNone/>
            </a:pPr>
            <a:r>
              <a:rPr lang="en-US">
                <a:solidFill>
                  <a:schemeClr val="dk1"/>
                </a:solidFill>
              </a:rPr>
              <a:t>* The OpenShift Master knows about and maintains state within the OpenShift environment.</a:t>
            </a:r>
            <a:endParaRPr>
              <a:solidFill>
                <a:schemeClr val="dk1"/>
              </a:solidFill>
            </a:endParaRPr>
          </a:p>
          <a:p>
            <a:pPr marL="0" lvl="0" indent="0">
              <a:spcBef>
                <a:spcPts val="0"/>
              </a:spcBef>
              <a:spcAft>
                <a:spcPts val="0"/>
              </a:spcAft>
              <a:buClr>
                <a:schemeClr val="dk1"/>
              </a:buClr>
              <a:buSzPts val="1200"/>
              <a:buFont typeface="Arial"/>
              <a:buNone/>
            </a:pPr>
            <a:r>
              <a:rPr lang="en-US">
                <a:solidFill>
                  <a:schemeClr val="dk1"/>
                </a:solidFill>
              </a:rPr>
              <a:t>* Just like Nodes, Masters run on RHEL or Atomic</a:t>
            </a:r>
            <a:endParaRPr>
              <a:solidFill>
                <a:schemeClr val="dk1"/>
              </a:solidFill>
            </a:endParaRPr>
          </a:p>
          <a:p>
            <a:pPr marL="0" lvl="0" indent="0">
              <a:spcBef>
                <a:spcPts val="0"/>
              </a:spcBef>
              <a:spcAft>
                <a:spcPts val="0"/>
              </a:spcAft>
              <a:buClr>
                <a:schemeClr val="dk1"/>
              </a:buClr>
              <a:buSzPts val="1200"/>
              <a:buFont typeface="Arial"/>
              <a:buNone/>
            </a:pPr>
            <a:r>
              <a:rPr lang="en-US">
                <a:solidFill>
                  <a:schemeClr val="dk1"/>
                </a:solidFill>
              </a:rPr>
              <a:t>* You will discuss the four primary functions of the Master in the next slides</a:t>
            </a:r>
            <a:endParaRPr>
              <a:solidFill>
                <a:schemeClr val="dk1"/>
              </a:solidFill>
            </a:endParaRPr>
          </a:p>
          <a:p>
            <a:pPr marL="0" lvl="0" indent="0">
              <a:spcBef>
                <a:spcPts val="0"/>
              </a:spcBef>
              <a:spcAft>
                <a:spcPts val="0"/>
              </a:spcAft>
              <a:buClr>
                <a:schemeClr val="dk1"/>
              </a:buClr>
              <a:buSzPts val="1200"/>
              <a:buFont typeface="Arial"/>
              <a:buNone/>
            </a:pPr>
            <a:endParaRPr>
              <a:solidFill>
                <a:schemeClr val="dk1"/>
              </a:solidFill>
            </a:endParaRPr>
          </a:p>
          <a:p>
            <a:pPr marL="0" lvl="0" indent="0">
              <a:spcBef>
                <a:spcPts val="0"/>
              </a:spcBef>
              <a:spcAft>
                <a:spcPts val="0"/>
              </a:spcAft>
              <a:buClr>
                <a:schemeClr val="dk1"/>
              </a:buClr>
              <a:buSzPts val="1200"/>
              <a:buFont typeface="Arial"/>
              <a:buNone/>
            </a:pPr>
            <a:r>
              <a:rPr lang="en-US" b="1">
                <a:solidFill>
                  <a:schemeClr val="dk1"/>
                </a:solidFill>
              </a:rPr>
              <a:t>Transcript:</a:t>
            </a:r>
            <a:endParaRPr b="1">
              <a:solidFill>
                <a:schemeClr val="dk1"/>
              </a:solidFill>
            </a:endParaRPr>
          </a:p>
          <a:p>
            <a:pPr marL="0" lvl="0" indent="0" rtl="0">
              <a:spcBef>
                <a:spcPts val="0"/>
              </a:spcBef>
              <a:spcAft>
                <a:spcPts val="0"/>
              </a:spcAft>
              <a:buClr>
                <a:schemeClr val="dk1"/>
              </a:buClr>
              <a:buSzPts val="1100"/>
              <a:buFont typeface="Arial"/>
              <a:buNone/>
            </a:pPr>
            <a:r>
              <a:rPr lang="en-US" b="1">
                <a:solidFill>
                  <a:schemeClr val="dk1"/>
                </a:solidFill>
              </a:rPr>
              <a:t>Just like Nodes, the OpenShift Master is installed on RHEL or Atomic. The Master is the orchestration and scheduling engine for OpenShift, and is responsible for knowing and maintaining the state of the OpenShift environment. The Master has four primary functions which you will now describe.</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Shape 1322"/>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3" name="Shape 1323"/>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None/>
            </a:pPr>
            <a:r>
              <a:rPr lang="en-US" sz="1600">
                <a:solidFill>
                  <a:schemeClr val="dk1"/>
                </a:solidFill>
              </a:rPr>
              <a:t>Speaker:</a:t>
            </a:r>
            <a:endParaRPr sz="1600">
              <a:solidFill>
                <a:schemeClr val="dk1"/>
              </a:solidFill>
            </a:endParaRPr>
          </a:p>
          <a:p>
            <a:pPr marL="0" lvl="0" indent="0" rtl="0">
              <a:spcBef>
                <a:spcPts val="0"/>
              </a:spcBef>
              <a:spcAft>
                <a:spcPts val="0"/>
              </a:spcAft>
              <a:buNone/>
            </a:pPr>
            <a:r>
              <a:rPr lang="en-US" sz="1600">
                <a:solidFill>
                  <a:schemeClr val="dk1"/>
                </a:solidFill>
              </a:rPr>
              <a:t>* The Master provides the single API that all tooling and systems interact with. Everything must go through this API.</a:t>
            </a:r>
            <a:endParaRPr sz="1600">
              <a:solidFill>
                <a:schemeClr val="dk1"/>
              </a:solidFill>
            </a:endParaRPr>
          </a:p>
          <a:p>
            <a:pPr marL="0" lvl="0" indent="0" rtl="0">
              <a:spcBef>
                <a:spcPts val="0"/>
              </a:spcBef>
              <a:spcAft>
                <a:spcPts val="0"/>
              </a:spcAft>
              <a:buNone/>
            </a:pPr>
            <a:r>
              <a:rPr lang="en-US" sz="1600">
                <a:solidFill>
                  <a:schemeClr val="dk1"/>
                </a:solidFill>
              </a:rPr>
              <a:t>* All API requests are SSL-encrypted and authenticated. Authorizations are handled via fine-grained role-based access control (RBAC)</a:t>
            </a:r>
            <a:endParaRPr sz="1600">
              <a:solidFill>
                <a:schemeClr val="dk1"/>
              </a:solidFill>
            </a:endParaRPr>
          </a:p>
          <a:p>
            <a:pPr marL="0" lvl="0" indent="0" rtl="0">
              <a:spcBef>
                <a:spcPts val="0"/>
              </a:spcBef>
              <a:spcAft>
                <a:spcPts val="0"/>
              </a:spcAft>
              <a:buNone/>
            </a:pPr>
            <a:r>
              <a:rPr lang="en-US" sz="1600">
                <a:solidFill>
                  <a:schemeClr val="dk1"/>
                </a:solidFill>
              </a:rPr>
              <a:t>* The Master can be tied into external identity management systems, from LDAP and AD to OAuth providers like GitHub and Google</a:t>
            </a:r>
            <a:endParaRPr sz="1600">
              <a:solidFill>
                <a:schemeClr val="dk1"/>
              </a:solidFill>
            </a:endParaRPr>
          </a:p>
          <a:p>
            <a:pPr marL="0" lvl="0" indent="0" rtl="0">
              <a:spcBef>
                <a:spcPts val="0"/>
              </a:spcBef>
              <a:spcAft>
                <a:spcPts val="0"/>
              </a:spcAft>
              <a:buNone/>
            </a:pPr>
            <a:r>
              <a:rPr lang="en-US" sz="1600">
                <a:solidFill>
                  <a:schemeClr val="dk1"/>
                </a:solidFill>
              </a:rPr>
              <a:t>Discussion:</a:t>
            </a:r>
            <a:endParaRPr sz="1600">
              <a:solidFill>
                <a:schemeClr val="dk1"/>
              </a:solidFill>
            </a:endParaRPr>
          </a:p>
          <a:p>
            <a:pPr marL="0" lvl="0" indent="0" rtl="0">
              <a:spcBef>
                <a:spcPts val="0"/>
              </a:spcBef>
              <a:spcAft>
                <a:spcPts val="0"/>
              </a:spcAft>
              <a:buNone/>
            </a:pPr>
            <a:r>
              <a:rPr lang="en-US" sz="1600">
                <a:solidFill>
                  <a:schemeClr val="dk1"/>
                </a:solidFill>
              </a:rPr>
              <a:t>* All requests go through the Master’s API</a:t>
            </a:r>
            <a:endParaRPr sz="1600">
              <a:solidFill>
                <a:schemeClr val="dk1"/>
              </a:solidFill>
            </a:endParaRPr>
          </a:p>
          <a:p>
            <a:pPr marL="0" lvl="0" indent="0" rtl="0">
              <a:spcBef>
                <a:spcPts val="0"/>
              </a:spcBef>
              <a:spcAft>
                <a:spcPts val="0"/>
              </a:spcAft>
              <a:buNone/>
            </a:pPr>
            <a:r>
              <a:rPr lang="en-US" sz="1600">
                <a:solidFill>
                  <a:schemeClr val="dk1"/>
                </a:solidFill>
              </a:rPr>
              <a:t>* The Master evaluates requests for both AuthentacioN (AuthN - you are who you say you are) and AuthoriZation (AuthZ - you’re allowed to do what you requested)</a:t>
            </a:r>
            <a:endParaRPr sz="1600">
              <a:solidFill>
                <a:schemeClr val="dk1"/>
              </a:solidFill>
            </a:endParaRPr>
          </a:p>
          <a:p>
            <a:pPr marL="0" lvl="0" indent="0" rtl="0">
              <a:spcBef>
                <a:spcPts val="0"/>
              </a:spcBef>
              <a:spcAft>
                <a:spcPts val="0"/>
              </a:spcAft>
              <a:buNone/>
            </a:pPr>
            <a:r>
              <a:rPr lang="en-US" sz="1600">
                <a:solidFill>
                  <a:schemeClr val="dk1"/>
                </a:solidFill>
              </a:rPr>
              <a:t>* The Master can be tied into external identity management systems like LDAP/AD, OAuth, and more</a:t>
            </a:r>
            <a:endParaRPr sz="1600">
              <a:solidFill>
                <a:schemeClr val="dk1"/>
              </a:solidFill>
            </a:endParaRPr>
          </a:p>
          <a:p>
            <a:pPr marL="0" lvl="0" indent="0" rtl="0">
              <a:spcBef>
                <a:spcPts val="0"/>
              </a:spcBef>
              <a:spcAft>
                <a:spcPts val="0"/>
              </a:spcAft>
              <a:buNone/>
            </a:pPr>
            <a:r>
              <a:rPr lang="en-US" sz="1600">
                <a:solidFill>
                  <a:schemeClr val="dk1"/>
                </a:solidFill>
              </a:rPr>
              <a:t>* Apache modules can also be used for authentication in front of the API</a:t>
            </a:r>
            <a:endParaRPr sz="1600">
              <a:solidFill>
                <a:schemeClr val="dk1"/>
              </a:solidFill>
            </a:endParaRPr>
          </a:p>
          <a:p>
            <a:pPr marL="0" lvl="0" indent="0">
              <a:spcBef>
                <a:spcPts val="0"/>
              </a:spcBef>
              <a:spcAft>
                <a:spcPts val="0"/>
              </a:spcAft>
              <a:buNone/>
            </a:pPr>
            <a:endParaRPr sz="1600">
              <a:solidFill>
                <a:schemeClr val="dk1"/>
              </a:solidFill>
            </a:endParaRPr>
          </a:p>
          <a:p>
            <a:pPr marL="0" lvl="0" indent="0">
              <a:spcBef>
                <a:spcPts val="0"/>
              </a:spcBef>
              <a:spcAft>
                <a:spcPts val="0"/>
              </a:spcAft>
              <a:buClr>
                <a:schemeClr val="dk1"/>
              </a:buClr>
              <a:buSzPts val="1100"/>
              <a:buFont typeface="Arial"/>
              <a:buNone/>
            </a:pPr>
            <a:r>
              <a:rPr lang="en-US" sz="1600" b="1">
                <a:solidFill>
                  <a:schemeClr val="dk1"/>
                </a:solidFill>
              </a:rPr>
              <a:t>Transcript:</a:t>
            </a:r>
            <a:endParaRPr sz="1600" b="1">
              <a:solidFill>
                <a:schemeClr val="dk1"/>
              </a:solidFill>
            </a:endParaRPr>
          </a:p>
          <a:p>
            <a:pPr marL="0" lvl="0" indent="0">
              <a:spcBef>
                <a:spcPts val="0"/>
              </a:spcBef>
              <a:spcAft>
                <a:spcPts val="0"/>
              </a:spcAft>
              <a:buClr>
                <a:schemeClr val="dk1"/>
              </a:buClr>
              <a:buSzPts val="1100"/>
              <a:buFont typeface="Arial"/>
              <a:buNone/>
            </a:pPr>
            <a:r>
              <a:rPr lang="en-US" sz="1600" b="1">
                <a:solidFill>
                  <a:schemeClr val="dk1"/>
                </a:solidFill>
              </a:rPr>
              <a:t>The Master is the gateway to the OpenShift environment. All requests must go through the Master and must be both authenticated and authorized. A wide array of external identity management systems can be the source of authentication information in an OpenShift environment.</a:t>
            </a:r>
            <a:endParaRPr sz="1600" b="1">
              <a:solidFill>
                <a:schemeClr val="dk1"/>
              </a:solidFill>
            </a:endParaRPr>
          </a:p>
          <a:p>
            <a:pPr marL="0" lvl="0" indent="0" rtl="0">
              <a:spcBef>
                <a:spcPts val="0"/>
              </a:spcBef>
              <a:spcAft>
                <a:spcPts val="0"/>
              </a:spcAft>
              <a:buNone/>
            </a:pPr>
            <a:endParaRPr sz="16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Shape 1391"/>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2" name="Shape 1392"/>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lnSpc>
                <a:spcPct val="115000"/>
              </a:lnSpc>
              <a:spcBef>
                <a:spcPts val="0"/>
              </a:spcBef>
              <a:spcAft>
                <a:spcPts val="0"/>
              </a:spcAft>
              <a:buNone/>
            </a:pPr>
            <a:r>
              <a:rPr lang="en-US">
                <a:solidFill>
                  <a:schemeClr val="dk1"/>
                </a:solidFill>
              </a:rPr>
              <a:t>Speaker:</a:t>
            </a:r>
            <a:endParaRPr>
              <a:solidFill>
                <a:schemeClr val="dk1"/>
              </a:solidFill>
            </a:endParaRPr>
          </a:p>
          <a:p>
            <a:pPr marL="0" lvl="0" indent="0" rtl="0">
              <a:lnSpc>
                <a:spcPct val="115000"/>
              </a:lnSpc>
              <a:spcBef>
                <a:spcPts val="0"/>
              </a:spcBef>
              <a:spcAft>
                <a:spcPts val="0"/>
              </a:spcAft>
              <a:buNone/>
            </a:pPr>
            <a:r>
              <a:rPr lang="en-US">
                <a:solidFill>
                  <a:schemeClr val="dk1"/>
                </a:solidFill>
              </a:rPr>
              <a:t>* The desired and current state of the OpenShift environment is held in the data store which includes all objects such as builds, deployments, services, routes, etc</a:t>
            </a:r>
            <a:endParaRPr>
              <a:solidFill>
                <a:schemeClr val="dk1"/>
              </a:solidFill>
            </a:endParaRPr>
          </a:p>
          <a:p>
            <a:pPr marL="0" lvl="0" indent="0" rtl="0">
              <a:lnSpc>
                <a:spcPct val="115000"/>
              </a:lnSpc>
              <a:spcBef>
                <a:spcPts val="0"/>
              </a:spcBef>
              <a:spcAft>
                <a:spcPts val="0"/>
              </a:spcAft>
              <a:buNone/>
            </a:pPr>
            <a:r>
              <a:rPr lang="en-US">
                <a:solidFill>
                  <a:schemeClr val="dk1"/>
                </a:solidFill>
              </a:rPr>
              <a:t>* The data store uses etcd, a distributed key-value store and stores the persistent master state while other components watch etcd for changes to bring themselves into the desired state.</a:t>
            </a:r>
            <a:endParaRPr>
              <a:solidFill>
                <a:schemeClr val="dk1"/>
              </a:solidFill>
            </a:endParaRPr>
          </a:p>
          <a:p>
            <a:pPr marL="0" lvl="0" indent="0" rtl="0">
              <a:lnSpc>
                <a:spcPct val="115000"/>
              </a:lnSpc>
              <a:spcBef>
                <a:spcPts val="0"/>
              </a:spcBef>
              <a:spcAft>
                <a:spcPts val="0"/>
              </a:spcAft>
              <a:buNone/>
            </a:pPr>
            <a:r>
              <a:rPr lang="en-US">
                <a:solidFill>
                  <a:schemeClr val="dk1"/>
                </a:solidFill>
              </a:rPr>
              <a:t>* Other things like the RBAC rules, application environment information, and non-application-user-data are kept in the data store</a:t>
            </a:r>
            <a:endParaRPr>
              <a:solidFill>
                <a:schemeClr val="dk1"/>
              </a:solidFill>
            </a:endParaRPr>
          </a:p>
          <a:p>
            <a:pPr marL="0" lvl="0" indent="0" rtl="0">
              <a:lnSpc>
                <a:spcPct val="115000"/>
              </a:lnSpc>
              <a:spcBef>
                <a:spcPts val="0"/>
              </a:spcBef>
              <a:spcAft>
                <a:spcPts val="0"/>
              </a:spcAft>
              <a:buNone/>
            </a:pPr>
            <a:r>
              <a:rPr lang="en-US">
                <a:solidFill>
                  <a:schemeClr val="dk1"/>
                </a:solidFill>
              </a:rPr>
              <a:t>Discussion:</a:t>
            </a:r>
            <a:endParaRPr>
              <a:solidFill>
                <a:schemeClr val="dk1"/>
              </a:solidFill>
            </a:endParaRPr>
          </a:p>
          <a:p>
            <a:pPr marL="0" lvl="0" indent="0" rtl="0">
              <a:lnSpc>
                <a:spcPct val="115000"/>
              </a:lnSpc>
              <a:spcBef>
                <a:spcPts val="0"/>
              </a:spcBef>
              <a:spcAft>
                <a:spcPts val="0"/>
              </a:spcAft>
              <a:buNone/>
            </a:pPr>
            <a:r>
              <a:rPr lang="en-US">
                <a:solidFill>
                  <a:schemeClr val="dk1"/>
                </a:solidFill>
              </a:rPr>
              <a:t>* etcd holds information about the desired and current state of OpenShift</a:t>
            </a:r>
            <a:endParaRPr>
              <a:solidFill>
                <a:schemeClr val="dk1"/>
              </a:solidFill>
            </a:endParaRPr>
          </a:p>
          <a:p>
            <a:pPr marL="0" lvl="0" indent="0" rtl="0">
              <a:lnSpc>
                <a:spcPct val="115000"/>
              </a:lnSpc>
              <a:spcBef>
                <a:spcPts val="0"/>
              </a:spcBef>
              <a:spcAft>
                <a:spcPts val="0"/>
              </a:spcAft>
              <a:buNone/>
            </a:pPr>
            <a:r>
              <a:rPr lang="en-US">
                <a:solidFill>
                  <a:schemeClr val="dk1"/>
                </a:solidFill>
              </a:rPr>
              <a:t>* Additionally, user account info, RBAC rules, environment variables, secrets, and many other bits of OpenShift information are held in the data store</a:t>
            </a:r>
            <a:endParaRPr>
              <a:solidFill>
                <a:schemeClr val="dk1"/>
              </a:solidFill>
            </a:endParaRPr>
          </a:p>
          <a:p>
            <a:pPr marL="0" lvl="0" indent="0" rtl="0">
              <a:lnSpc>
                <a:spcPct val="115000"/>
              </a:lnSpc>
              <a:spcBef>
                <a:spcPts val="0"/>
              </a:spcBef>
              <a:spcAft>
                <a:spcPts val="0"/>
              </a:spcAft>
              <a:buNone/>
            </a:pPr>
            <a:r>
              <a:rPr lang="en-US">
                <a:solidFill>
                  <a:schemeClr val="dk1"/>
                </a:solidFill>
              </a:rPr>
              <a:t>* More generally, any OpenShift data object is stored in etcd</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US" b="1">
                <a:solidFill>
                  <a:schemeClr val="dk1"/>
                </a:solidFill>
              </a:rPr>
              <a:t>Transcript:</a:t>
            </a:r>
            <a:endParaRPr b="1">
              <a:solidFill>
                <a:schemeClr val="dk1"/>
              </a:solidFill>
            </a:endParaRPr>
          </a:p>
          <a:p>
            <a:pPr marL="0" lvl="0" indent="0" rtl="0">
              <a:lnSpc>
                <a:spcPct val="115000"/>
              </a:lnSpc>
              <a:spcBef>
                <a:spcPts val="0"/>
              </a:spcBef>
              <a:spcAft>
                <a:spcPts val="0"/>
              </a:spcAft>
              <a:buClr>
                <a:schemeClr val="dk1"/>
              </a:buClr>
              <a:buSzPts val="1100"/>
              <a:buFont typeface="Arial"/>
              <a:buNone/>
            </a:pPr>
            <a:r>
              <a:rPr lang="en-US" b="1">
                <a:solidFill>
                  <a:schemeClr val="dk1"/>
                </a:solidFill>
              </a:rPr>
              <a:t>Etcd is another of the critical components of the OpenShift architecture. It is the distributed key-value data store for state and other information within the OpenShift environment. Reads and writes of information generally are going to hit the data store.</a:t>
            </a:r>
            <a:endParaRPr>
              <a:solidFill>
                <a:schemeClr val="dk1"/>
              </a:solidFill>
            </a:endParaRPr>
          </a:p>
          <a:p>
            <a:pPr marL="0" lvl="0" indent="0" rtl="0">
              <a:spcBef>
                <a:spcPts val="0"/>
              </a:spcBef>
              <a:spcAft>
                <a:spcPts val="0"/>
              </a:spcAft>
              <a:buNone/>
            </a:pP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Shape 1476"/>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7" name="Shape 1477"/>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508000" lvl="0" indent="-342900" rtl="0">
              <a:lnSpc>
                <a:spcPct val="115000"/>
              </a:lnSpc>
              <a:spcBef>
                <a:spcPts val="0"/>
              </a:spcBef>
              <a:spcAft>
                <a:spcPts val="0"/>
              </a:spcAft>
              <a:buClr>
                <a:schemeClr val="dk1"/>
              </a:buClr>
              <a:buSzPts val="1400"/>
              <a:buChar char="●"/>
            </a:pPr>
            <a:r>
              <a:rPr lang="en-US">
                <a:solidFill>
                  <a:schemeClr val="dk1"/>
                </a:solidFill>
              </a:rPr>
              <a:t>A container registry is a service for storing and retrieving Docker-formatted container images. A registry contains a collection of one or more image repositories. </a:t>
            </a:r>
            <a:endParaRPr>
              <a:solidFill>
                <a:schemeClr val="dk1"/>
              </a:solidFill>
            </a:endParaRPr>
          </a:p>
          <a:p>
            <a:pPr marL="508000" lvl="0" indent="-342900" rtl="0">
              <a:lnSpc>
                <a:spcPct val="115000"/>
              </a:lnSpc>
              <a:spcBef>
                <a:spcPts val="0"/>
              </a:spcBef>
              <a:spcAft>
                <a:spcPts val="0"/>
              </a:spcAft>
              <a:buClr>
                <a:schemeClr val="dk1"/>
              </a:buClr>
              <a:buSzPts val="1400"/>
              <a:buChar char="●"/>
            </a:pPr>
            <a:r>
              <a:rPr lang="en-US">
                <a:solidFill>
                  <a:schemeClr val="dk1"/>
                </a:solidFill>
              </a:rPr>
              <a:t>OpenShift Container Platform provides its own internal registry for managing container images.</a:t>
            </a:r>
            <a:endParaRPr>
              <a:solidFill>
                <a:schemeClr val="dk1"/>
              </a:solidFill>
            </a:endParaRPr>
          </a:p>
          <a:p>
            <a:pPr marL="508000" lvl="0" indent="-342900" rtl="0">
              <a:lnSpc>
                <a:spcPct val="115000"/>
              </a:lnSpc>
              <a:spcBef>
                <a:spcPts val="0"/>
              </a:spcBef>
              <a:spcAft>
                <a:spcPts val="0"/>
              </a:spcAft>
              <a:buClr>
                <a:schemeClr val="dk1"/>
              </a:buClr>
              <a:buSzPts val="1400"/>
              <a:buChar char="●"/>
            </a:pPr>
            <a:r>
              <a:rPr lang="en-US">
                <a:solidFill>
                  <a:schemeClr val="dk1"/>
                </a:solidFill>
              </a:rPr>
              <a:t>Red Hat also provides a registry at registry.access.redhat.com for subscribers which is called Red Hat Container Catalog</a:t>
            </a:r>
            <a:endParaRPr>
              <a:solidFill>
                <a:schemeClr val="dk1"/>
              </a:solidFill>
            </a:endParaRPr>
          </a:p>
          <a:p>
            <a:pPr marL="508000" lvl="0" indent="-342900" rtl="0">
              <a:lnSpc>
                <a:spcPct val="115000"/>
              </a:lnSpc>
              <a:spcBef>
                <a:spcPts val="0"/>
              </a:spcBef>
              <a:spcAft>
                <a:spcPts val="0"/>
              </a:spcAft>
              <a:buClr>
                <a:schemeClr val="dk1"/>
              </a:buClr>
              <a:buSzPts val="1400"/>
              <a:buChar char="●"/>
            </a:pPr>
            <a:r>
              <a:rPr lang="en-US">
                <a:solidFill>
                  <a:schemeClr val="dk1"/>
                </a:solidFill>
              </a:rPr>
              <a:t>OpenShift can deploy images from the integrated image registry as well as Red Hat Container Catalog, Docker Hub and any other registry the customer might be using</a:t>
            </a:r>
            <a:endParaRPr>
              <a:solidFill>
                <a:schemeClr val="dk1"/>
              </a:solidFill>
            </a:endParaRPr>
          </a:p>
          <a:p>
            <a:pPr marL="508000" lvl="0" indent="-342900" rtl="0">
              <a:lnSpc>
                <a:spcPct val="115000"/>
              </a:lnSpc>
              <a:spcBef>
                <a:spcPts val="0"/>
              </a:spcBef>
              <a:spcAft>
                <a:spcPts val="0"/>
              </a:spcAft>
              <a:buClr>
                <a:schemeClr val="dk1"/>
              </a:buClr>
              <a:buSzPts val="1400"/>
              <a:buChar char="●"/>
            </a:pPr>
            <a:r>
              <a:rPr lang="en-US">
                <a:solidFill>
                  <a:schemeClr val="dk1"/>
                </a:solidFill>
              </a:rPr>
              <a:t>OpenShift Container Platform registry can also be installed separately as a stand-alone container image registry.</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Shape 1550"/>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1" name="Shape 1551"/>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lnSpc>
                <a:spcPct val="115000"/>
              </a:lnSpc>
              <a:spcBef>
                <a:spcPts val="0"/>
              </a:spcBef>
              <a:spcAft>
                <a:spcPts val="0"/>
              </a:spcAft>
              <a:buClr>
                <a:schemeClr val="dk1"/>
              </a:buClr>
              <a:buSzPts val="1100"/>
              <a:buFont typeface="Arial"/>
              <a:buNone/>
            </a:pPr>
            <a:r>
              <a:rPr lang="en-US">
                <a:solidFill>
                  <a:schemeClr val="dk1"/>
                </a:solidFill>
              </a:rPr>
              <a:t>Speaker:</a:t>
            </a: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US">
                <a:solidFill>
                  <a:schemeClr val="dk1"/>
                </a:solidFill>
              </a:rPr>
              <a:t>* The scheduler portion of the Master is the specific component that is responsible for determining Pod placement</a:t>
            </a: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US">
                <a:solidFill>
                  <a:schemeClr val="dk1"/>
                </a:solidFill>
              </a:rPr>
              <a:t>* The scheduler takes the current memory, CPU and other environment utilization into account when placing Pods on the various nodes</a:t>
            </a: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US">
                <a:solidFill>
                  <a:schemeClr val="dk1"/>
                </a:solidFill>
              </a:rPr>
              <a:t>Discussion:</a:t>
            </a: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US">
                <a:solidFill>
                  <a:schemeClr val="dk1"/>
                </a:solidFill>
              </a:rPr>
              <a:t>* The scheduler is responsible for Pod placement</a:t>
            </a: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US">
                <a:solidFill>
                  <a:schemeClr val="dk1"/>
                </a:solidFill>
              </a:rPr>
              <a:t>* Current CPU, Memory and other environment utilization is considered during the scheduling process</a:t>
            </a:r>
            <a:endParaRPr b="1">
              <a:solidFill>
                <a:schemeClr val="dk1"/>
              </a:solidFill>
            </a:endParaRPr>
          </a:p>
          <a:p>
            <a:pPr marL="0" lvl="0" indent="0" rtl="0">
              <a:lnSpc>
                <a:spcPct val="115000"/>
              </a:lnSpc>
              <a:spcBef>
                <a:spcPts val="0"/>
              </a:spcBef>
              <a:spcAft>
                <a:spcPts val="0"/>
              </a:spcAft>
              <a:buClr>
                <a:schemeClr val="dk1"/>
              </a:buClr>
              <a:buSzPts val="1100"/>
              <a:buFont typeface="Arial"/>
              <a:buNone/>
            </a:pPr>
            <a:endParaRPr b="1">
              <a:solidFill>
                <a:schemeClr val="dk1"/>
              </a:solidFill>
            </a:endParaRPr>
          </a:p>
          <a:p>
            <a:pPr marL="0" lvl="0" indent="0" rtl="0">
              <a:lnSpc>
                <a:spcPct val="115000"/>
              </a:lnSpc>
              <a:spcBef>
                <a:spcPts val="0"/>
              </a:spcBef>
              <a:spcAft>
                <a:spcPts val="0"/>
              </a:spcAft>
              <a:buClr>
                <a:schemeClr val="dk1"/>
              </a:buClr>
              <a:buSzPts val="1100"/>
              <a:buFont typeface="Arial"/>
              <a:buNone/>
            </a:pPr>
            <a:r>
              <a:rPr lang="en-US" b="1">
                <a:solidFill>
                  <a:schemeClr val="dk1"/>
                </a:solidFill>
              </a:rPr>
              <a:t>Transcript:</a:t>
            </a:r>
            <a:endParaRPr b="1">
              <a:solidFill>
                <a:schemeClr val="dk1"/>
              </a:solidFill>
            </a:endParaRPr>
          </a:p>
          <a:p>
            <a:pPr marL="0" lvl="0" indent="0" rtl="0">
              <a:lnSpc>
                <a:spcPct val="115000"/>
              </a:lnSpc>
              <a:spcBef>
                <a:spcPts val="0"/>
              </a:spcBef>
              <a:spcAft>
                <a:spcPts val="0"/>
              </a:spcAft>
              <a:buClr>
                <a:schemeClr val="dk1"/>
              </a:buClr>
              <a:buSzPts val="1100"/>
              <a:buFont typeface="Arial"/>
              <a:buNone/>
            </a:pPr>
            <a:r>
              <a:rPr lang="en-US" b="1">
                <a:solidFill>
                  <a:schemeClr val="dk1"/>
                </a:solidFill>
              </a:rPr>
              <a:t>The OpenShift scheduler uses a combination of configuration and environment state to determine the best fit for running Pods across the Nodes in the environment. </a:t>
            </a:r>
            <a:endParaRPr b="1">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Shape 1634"/>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5" name="Shape 1635"/>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lnSpc>
                <a:spcPct val="115000"/>
              </a:lnSpc>
              <a:spcBef>
                <a:spcPts val="0"/>
              </a:spcBef>
              <a:spcAft>
                <a:spcPts val="0"/>
              </a:spcAft>
              <a:buClr>
                <a:schemeClr val="dk1"/>
              </a:buClr>
              <a:buSzPts val="1100"/>
              <a:buFont typeface="Arial"/>
              <a:buNone/>
            </a:pPr>
            <a:r>
              <a:rPr lang="en-US">
                <a:solidFill>
                  <a:schemeClr val="dk1"/>
                </a:solidFill>
              </a:rPr>
              <a:t>Speaker:</a:t>
            </a: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US">
                <a:solidFill>
                  <a:schemeClr val="dk1"/>
                </a:solidFill>
              </a:rPr>
              <a:t>* The real-world topology of the OpenShift deployment (regions, zones, and etc) is used to inform the configuration of the scheduler</a:t>
            </a: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US">
                <a:solidFill>
                  <a:schemeClr val="dk1"/>
                </a:solidFill>
              </a:rPr>
              <a:t>* Administrators can configure complex scenarios for scheduling workloads</a:t>
            </a: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US">
                <a:solidFill>
                  <a:schemeClr val="dk1"/>
                </a:solidFill>
              </a:rPr>
              <a:t>Discussion:</a:t>
            </a: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US">
                <a:solidFill>
                  <a:schemeClr val="dk1"/>
                </a:solidFill>
              </a:rPr>
              <a:t>* The scheduler is configured with a simple JSON file in combination with node labels to carve up the OpenShift environment to make it look like the real world topology</a:t>
            </a:r>
            <a:endParaRPr b="1">
              <a:solidFill>
                <a:schemeClr val="dk1"/>
              </a:solidFill>
            </a:endParaRPr>
          </a:p>
          <a:p>
            <a:pPr marL="0" lvl="0" indent="0" rtl="0">
              <a:lnSpc>
                <a:spcPct val="115000"/>
              </a:lnSpc>
              <a:spcBef>
                <a:spcPts val="0"/>
              </a:spcBef>
              <a:spcAft>
                <a:spcPts val="0"/>
              </a:spcAft>
              <a:buClr>
                <a:schemeClr val="dk1"/>
              </a:buClr>
              <a:buSzPts val="1100"/>
              <a:buFont typeface="Arial"/>
              <a:buNone/>
            </a:pPr>
            <a:endParaRPr b="1">
              <a:solidFill>
                <a:schemeClr val="dk1"/>
              </a:solidFill>
            </a:endParaRPr>
          </a:p>
          <a:p>
            <a:pPr marL="0" lvl="0" indent="0" rtl="0">
              <a:lnSpc>
                <a:spcPct val="115000"/>
              </a:lnSpc>
              <a:spcBef>
                <a:spcPts val="0"/>
              </a:spcBef>
              <a:spcAft>
                <a:spcPts val="0"/>
              </a:spcAft>
              <a:buClr>
                <a:schemeClr val="dk1"/>
              </a:buClr>
              <a:buSzPts val="1100"/>
              <a:buFont typeface="Arial"/>
              <a:buNone/>
            </a:pPr>
            <a:r>
              <a:rPr lang="en-US" b="1">
                <a:solidFill>
                  <a:schemeClr val="dk1"/>
                </a:solidFill>
              </a:rPr>
              <a:t>Transcript:</a:t>
            </a:r>
            <a:endParaRPr b="1">
              <a:solidFill>
                <a:schemeClr val="dk1"/>
              </a:solidFill>
            </a:endParaRPr>
          </a:p>
          <a:p>
            <a:pPr marL="0" lvl="0" indent="0" rtl="0">
              <a:lnSpc>
                <a:spcPct val="115000"/>
              </a:lnSpc>
              <a:spcBef>
                <a:spcPts val="0"/>
              </a:spcBef>
              <a:spcAft>
                <a:spcPts val="0"/>
              </a:spcAft>
              <a:buClr>
                <a:schemeClr val="dk1"/>
              </a:buClr>
              <a:buSzPts val="1100"/>
              <a:buFont typeface="Arial"/>
              <a:buNone/>
            </a:pPr>
            <a:r>
              <a:rPr lang="en-US" b="1">
                <a:solidFill>
                  <a:schemeClr val="dk1"/>
                </a:solidFill>
              </a:rPr>
              <a:t>The topology of the real-world environment is used by platform administrators to determine how to configure the scheduler and the Node labels.</a:t>
            </a:r>
            <a:endParaRPr b="1">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Shape 1741"/>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2" name="Shape 1742"/>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lnSpc>
                <a:spcPct val="115000"/>
              </a:lnSpc>
              <a:spcBef>
                <a:spcPts val="0"/>
              </a:spcBef>
              <a:spcAft>
                <a:spcPts val="0"/>
              </a:spcAft>
              <a:buClr>
                <a:schemeClr val="dk1"/>
              </a:buClr>
              <a:buFont typeface="Arial"/>
              <a:buNone/>
            </a:pPr>
            <a:r>
              <a:rPr lang="en-US">
                <a:solidFill>
                  <a:schemeClr val="dk1"/>
                </a:solidFill>
              </a:rPr>
              <a:t>Speaker:</a:t>
            </a:r>
            <a:endParaRPr>
              <a:solidFill>
                <a:schemeClr val="dk1"/>
              </a:solidFill>
            </a:endParaRPr>
          </a:p>
          <a:p>
            <a:pPr marL="0" lvl="0" indent="0" rtl="0">
              <a:lnSpc>
                <a:spcPct val="115000"/>
              </a:lnSpc>
              <a:spcBef>
                <a:spcPts val="0"/>
              </a:spcBef>
              <a:spcAft>
                <a:spcPts val="0"/>
              </a:spcAft>
              <a:buClr>
                <a:schemeClr val="dk1"/>
              </a:buClr>
              <a:buFont typeface="Arial"/>
              <a:buNone/>
            </a:pPr>
            <a:r>
              <a:rPr lang="en-US">
                <a:solidFill>
                  <a:schemeClr val="dk1"/>
                </a:solidFill>
              </a:rPr>
              <a:t>* The Master is responsible for monitoring the number of pods and automatically scaling them as desired</a:t>
            </a:r>
            <a:endParaRPr>
              <a:solidFill>
                <a:schemeClr val="dk1"/>
              </a:solidFill>
            </a:endParaRPr>
          </a:p>
          <a:p>
            <a:pPr marL="0" lvl="0" indent="0" rtl="0">
              <a:lnSpc>
                <a:spcPct val="115000"/>
              </a:lnSpc>
              <a:spcBef>
                <a:spcPts val="0"/>
              </a:spcBef>
              <a:spcAft>
                <a:spcPts val="0"/>
              </a:spcAft>
              <a:buClr>
                <a:schemeClr val="dk1"/>
              </a:buClr>
              <a:buFont typeface="Arial"/>
              <a:buNone/>
            </a:pPr>
            <a:r>
              <a:rPr lang="en-US">
                <a:solidFill>
                  <a:schemeClr val="dk1"/>
                </a:solidFill>
              </a:rPr>
              <a:t>* Pods can be manually scaled stating the number of pods that should be running</a:t>
            </a:r>
            <a:endParaRPr>
              <a:solidFill>
                <a:schemeClr val="dk1"/>
              </a:solidFill>
            </a:endParaRPr>
          </a:p>
          <a:p>
            <a:pPr marL="0" lvl="0" indent="0" rtl="0">
              <a:lnSpc>
                <a:spcPct val="115000"/>
              </a:lnSpc>
              <a:spcBef>
                <a:spcPts val="0"/>
              </a:spcBef>
              <a:spcAft>
                <a:spcPts val="0"/>
              </a:spcAft>
              <a:buNone/>
            </a:pPr>
            <a:r>
              <a:rPr lang="en-US">
                <a:solidFill>
                  <a:schemeClr val="dk1"/>
                </a:solidFill>
              </a:rPr>
              <a:t>* Pods can also be autoscaled based on metrics collected from the pods (cpu utilization) within the boundary of minimum and maximum number of pods that is configured for the autoscaler</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200"/>
              <a:t>Give a synopsis of each lab we’ll be running through in the session</a:t>
            </a:r>
            <a:endParaRPr sz="1200"/>
          </a:p>
        </p:txBody>
      </p:sp>
      <p:sp>
        <p:nvSpPr>
          <p:cNvPr id="397" name="Shape 397"/>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Shape 1849"/>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0" name="Shape 1850"/>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lnSpc>
                <a:spcPct val="115000"/>
              </a:lnSpc>
              <a:spcBef>
                <a:spcPts val="0"/>
              </a:spcBef>
              <a:spcAft>
                <a:spcPts val="0"/>
              </a:spcAft>
              <a:buClr>
                <a:schemeClr val="dk1"/>
              </a:buClr>
              <a:buSzPts val="1200"/>
              <a:buFont typeface="Arial"/>
              <a:buNone/>
            </a:pPr>
            <a:r>
              <a:rPr lang="en-US" sz="1200">
                <a:solidFill>
                  <a:schemeClr val="dk1"/>
                </a:solidFill>
              </a:rPr>
              <a:t>Speaker:</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OpenShift’s service layer enables application components to easily communicate with one another</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The service layer provides for internal load balancing as well as discovery and code reusability</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Discussion:</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The service layer is used to connect application components together</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OpenShift automatically injects some service information into running containers to provide for ease of discovery</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Services provide for simple internal load balancing across application components</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b="1">
                <a:solidFill>
                  <a:schemeClr val="dk1"/>
                </a:solidFill>
              </a:rPr>
              <a:t>Transcript:</a:t>
            </a:r>
            <a:endParaRPr sz="1200" b="1">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b="1">
                <a:solidFill>
                  <a:schemeClr val="dk1"/>
                </a:solidFill>
              </a:rPr>
              <a:t>OpenShift’s service layer is how application components communicate with one another. A front-end web service would connect to database instances by communicating with the database service. OpenShift would automatically handle load balancing across the database instances. Service information is injected into running containers and provides for ease of application </a:t>
            </a:r>
            <a:endParaRPr sz="1200">
              <a:solidFill>
                <a:schemeClr val="dk1"/>
              </a:solidFill>
            </a:endParaRPr>
          </a:p>
          <a:p>
            <a:pPr marL="0" lvl="0" indent="0" rtl="0">
              <a:spcBef>
                <a:spcPts val="0"/>
              </a:spcBef>
              <a:spcAft>
                <a:spcPts val="0"/>
              </a:spcAft>
              <a:buNone/>
            </a:pP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Shape 2021"/>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2" name="Shape 2022"/>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lnSpc>
                <a:spcPct val="115000"/>
              </a:lnSpc>
              <a:spcBef>
                <a:spcPts val="0"/>
              </a:spcBef>
              <a:spcAft>
                <a:spcPts val="0"/>
              </a:spcAft>
              <a:buClr>
                <a:schemeClr val="dk1"/>
              </a:buClr>
              <a:buSzPts val="1200"/>
              <a:buFont typeface="Arial"/>
              <a:buNone/>
            </a:pPr>
            <a:r>
              <a:rPr lang="en-US" sz="1200">
                <a:solidFill>
                  <a:schemeClr val="dk1"/>
                </a:solidFill>
              </a:rPr>
              <a:t>Speaker:</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Applications are only as useful as the data they can manipulate.</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Docker containers are natively ephemeral - data is not saved when containers are restarted or created.</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OpenShift provides a persistent storage subsystem that will automatically connect real-world storage to the right Pods, allowing for stateful applications to be used on the platform.</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A wide array of persistent storage types are usable, from raw devices (iSCSI, FC) to enterprise storage (NFS) to cloud-type options (Gluster/Ceph, EBS, pDisk, etc)</a:t>
            </a:r>
            <a:endParaRPr sz="1200" b="1">
              <a:solidFill>
                <a:schemeClr val="dk1"/>
              </a:solidFill>
            </a:endParaRPr>
          </a:p>
          <a:p>
            <a:pPr marL="0" lvl="0" indent="0" rtl="0">
              <a:lnSpc>
                <a:spcPct val="115000"/>
              </a:lnSpc>
              <a:spcBef>
                <a:spcPts val="0"/>
              </a:spcBef>
              <a:spcAft>
                <a:spcPts val="0"/>
              </a:spcAft>
              <a:buClr>
                <a:schemeClr val="dk1"/>
              </a:buClr>
              <a:buSzPts val="1200"/>
              <a:buFont typeface="Arial"/>
              <a:buNone/>
            </a:pPr>
            <a:endParaRPr sz="1200" b="1">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b="1">
                <a:solidFill>
                  <a:schemeClr val="dk1"/>
                </a:solidFill>
              </a:rPr>
              <a:t>Transcript:</a:t>
            </a:r>
            <a:endParaRPr sz="1200" b="1">
              <a:solidFill>
                <a:schemeClr val="dk1"/>
              </a:solidFill>
            </a:endParaRPr>
          </a:p>
          <a:p>
            <a:pPr marL="0" lvl="0" indent="0" rtl="0">
              <a:lnSpc>
                <a:spcPct val="115000"/>
              </a:lnSpc>
              <a:spcBef>
                <a:spcPts val="0"/>
              </a:spcBef>
              <a:spcAft>
                <a:spcPts val="0"/>
              </a:spcAft>
              <a:buClr>
                <a:schemeClr val="dk1"/>
              </a:buClr>
              <a:buSzPts val="1100"/>
              <a:buFont typeface="Arial"/>
              <a:buNone/>
            </a:pPr>
            <a:r>
              <a:rPr lang="en-US" sz="1200" b="1">
                <a:solidFill>
                  <a:schemeClr val="dk1"/>
                </a:solidFill>
              </a:rPr>
              <a:t>OpenShift’s persistent volume system allows end users to consume a wide array of storage types to enable stateful applications to be run on the platform. Whether OpenShift is running locally in the datacenter or in the cloud, there are storage options that can be used.</a:t>
            </a:r>
            <a:endParaRPr sz="1200" b="1">
              <a:solidFill>
                <a:schemeClr val="dk1"/>
              </a:solidFill>
            </a:endParaRPr>
          </a:p>
          <a:p>
            <a:pPr marL="0" lvl="0" indent="0" rtl="0">
              <a:lnSpc>
                <a:spcPct val="115000"/>
              </a:lnSpc>
              <a:spcBef>
                <a:spcPts val="0"/>
              </a:spcBef>
              <a:spcAft>
                <a:spcPts val="0"/>
              </a:spcAft>
              <a:buClr>
                <a:schemeClr val="dk1"/>
              </a:buClr>
              <a:buSzPts val="1200"/>
              <a:buFont typeface="Arial"/>
              <a:buNone/>
            </a:pP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Discussion:</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OpenShift’s persistent volume system automatically connects storage to Pods</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The persistent volume system allows stateful apps to be used on the platform</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OpenShift provides flexibility in the types of storage that Pods can consume</a:t>
            </a:r>
            <a:endParaRPr sz="1200">
              <a:solidFill>
                <a:schemeClr val="dk1"/>
              </a:solidFill>
            </a:endParaRPr>
          </a:p>
          <a:p>
            <a:pPr marL="0" lvl="0" indent="0" rtl="0">
              <a:lnSpc>
                <a:spcPct val="115000"/>
              </a:lnSpc>
              <a:spcBef>
                <a:spcPts val="0"/>
              </a:spcBef>
              <a:spcAft>
                <a:spcPts val="0"/>
              </a:spcAft>
              <a:buNone/>
            </a:pP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Shape 2209"/>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0" name="Shape 2210"/>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lnSpc>
                <a:spcPct val="115000"/>
              </a:lnSpc>
              <a:spcBef>
                <a:spcPts val="0"/>
              </a:spcBef>
              <a:spcAft>
                <a:spcPts val="0"/>
              </a:spcAft>
              <a:buClr>
                <a:schemeClr val="dk1"/>
              </a:buClr>
              <a:buSzPts val="1200"/>
              <a:buFont typeface="Arial"/>
              <a:buNone/>
            </a:pPr>
            <a:r>
              <a:rPr lang="en-US" sz="1200">
                <a:solidFill>
                  <a:schemeClr val="dk1"/>
                </a:solidFill>
              </a:rPr>
              <a:t>Speaker:</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Not every consumer of applications exists inside the OpenShift platform. External clients need to be able to access things running inside OpenShift</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The routing layer is a close partner to the service layer, providing automated load balancing to Pods for external clients</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The routing layer is pluggable and extensible if a hardware or non-OpenShift software router is desired</a:t>
            </a:r>
            <a:endParaRPr sz="1200" b="1">
              <a:solidFill>
                <a:schemeClr val="dk1"/>
              </a:solidFill>
            </a:endParaRPr>
          </a:p>
          <a:p>
            <a:pPr marL="0" lvl="0" indent="0" rtl="0">
              <a:lnSpc>
                <a:spcPct val="115000"/>
              </a:lnSpc>
              <a:spcBef>
                <a:spcPts val="0"/>
              </a:spcBef>
              <a:spcAft>
                <a:spcPts val="0"/>
              </a:spcAft>
              <a:buClr>
                <a:schemeClr val="dk1"/>
              </a:buClr>
              <a:buSzPts val="1200"/>
              <a:buFont typeface="Arial"/>
              <a:buNone/>
            </a:pPr>
            <a:endParaRPr sz="1200" b="1">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b="1">
                <a:solidFill>
                  <a:schemeClr val="dk1"/>
                </a:solidFill>
              </a:rPr>
              <a:t>Transcript:</a:t>
            </a:r>
            <a:endParaRPr sz="1200" b="1">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b="1">
                <a:solidFill>
                  <a:schemeClr val="dk1"/>
                </a:solidFill>
              </a:rPr>
              <a:t>OpenShift’s routing layer provides access for external clients to reach applications running on the platform. The routing layer runs in Pods inside OpenShift, and features similar load balancing and auto-routing around unhealthy Pods as the Service layer.</a:t>
            </a:r>
            <a:endParaRPr sz="1200" b="1">
              <a:solidFill>
                <a:schemeClr val="dk1"/>
              </a:solidFill>
            </a:endParaRPr>
          </a:p>
          <a:p>
            <a:pPr marL="0" lvl="0" indent="0" rtl="0">
              <a:lnSpc>
                <a:spcPct val="115000"/>
              </a:lnSpc>
              <a:spcBef>
                <a:spcPts val="0"/>
              </a:spcBef>
              <a:spcAft>
                <a:spcPts val="0"/>
              </a:spcAft>
              <a:buClr>
                <a:schemeClr val="dk1"/>
              </a:buClr>
              <a:buSzPts val="1200"/>
              <a:buFont typeface="Arial"/>
              <a:buNone/>
            </a:pPr>
            <a:endParaRPr sz="1200" b="1">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Discussion:</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The OpenShift router runs in pods on the platform itself, but receives traffic from the outside world and proxies it to the right pods</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The router uses the service endpoint information to determine where to load balance traffic, but it does not send traffic through the service layer</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r>
              <a:rPr lang="en-US" sz="1200">
                <a:solidFill>
                  <a:schemeClr val="dk1"/>
                </a:solidFill>
              </a:rPr>
              <a:t>* The router is built with HAProxy, but is a pluggable solution. Red Hat currently supports F5 integration as another option.</a:t>
            </a:r>
            <a:endParaRPr sz="1200">
              <a:solidFill>
                <a:schemeClr val="dk1"/>
              </a:solidFill>
            </a:endParaRPr>
          </a:p>
          <a:p>
            <a:pPr marL="0" lvl="0" indent="0" rtl="0">
              <a:lnSpc>
                <a:spcPct val="115000"/>
              </a:lnSpc>
              <a:spcBef>
                <a:spcPts val="0"/>
              </a:spcBef>
              <a:spcAft>
                <a:spcPts val="0"/>
              </a:spcAft>
              <a:buClr>
                <a:schemeClr val="dk1"/>
              </a:buClr>
              <a:buSzPts val="1200"/>
              <a:buFont typeface="Arial"/>
              <a:buNone/>
            </a:pPr>
            <a:endParaRPr sz="1200">
              <a:solidFill>
                <a:schemeClr val="dk1"/>
              </a:solidFill>
            </a:endParaRPr>
          </a:p>
          <a:p>
            <a:pPr marL="0" lvl="0" indent="0" rtl="0">
              <a:spcBef>
                <a:spcPts val="0"/>
              </a:spcBef>
              <a:spcAft>
                <a:spcPts val="0"/>
              </a:spcAft>
              <a:buNone/>
            </a:pP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Shape 240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8" name="Shape 2408"/>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None/>
            </a:pPr>
            <a:endParaRPr sz="16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3"/>
        <p:cNvGrpSpPr/>
        <p:nvPr/>
      </p:nvGrpSpPr>
      <p:grpSpPr>
        <a:xfrm>
          <a:off x="0" y="0"/>
          <a:ext cx="0" cy="0"/>
          <a:chOff x="0" y="0"/>
          <a:chExt cx="0" cy="0"/>
        </a:xfrm>
      </p:grpSpPr>
      <p:sp>
        <p:nvSpPr>
          <p:cNvPr id="2664" name="Shape 2664"/>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5" name="Shape 2665"/>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Clr>
                <a:schemeClr val="dk1"/>
              </a:buClr>
              <a:buSzPts val="1200"/>
              <a:buChar char="●"/>
            </a:pPr>
            <a:r>
              <a:rPr lang="en-US" sz="1200">
                <a:solidFill>
                  <a:schemeClr val="dk1"/>
                </a:solidFill>
              </a:rPr>
              <a:t>Going back to the deployment pipeline, OpenShift can solve the challenge of deploying and managing the containerized application after it being built by the process. Based on the blueprint of the application, OpenShift orchestrates applications components on various parts of the infrastructure, scales them up, manages their health and defines suitable security policies.</a:t>
            </a:r>
            <a:endParaRPr sz="1200">
              <a:solidFill>
                <a:schemeClr val="dk1"/>
              </a:solidFill>
            </a:endParaRPr>
          </a:p>
          <a:p>
            <a:pPr marL="457200" lvl="0" indent="-304800" rtl="0">
              <a:spcBef>
                <a:spcPts val="0"/>
              </a:spcBef>
              <a:spcAft>
                <a:spcPts val="0"/>
              </a:spcAft>
              <a:buSzPts val="1200"/>
              <a:buChar char="●"/>
            </a:pPr>
            <a:r>
              <a:rPr lang="en-US" sz="1200"/>
              <a:t>Adding storage and operational management, Red Hat Gluster Storage is a hyper-converged storage solution that itself can run in containers and provides persistent storage to the containers. Red Hat CloudForms on the side, brings visibility to the entire infrastructure from the Hardware all the way up to the containers.</a:t>
            </a:r>
            <a:endParaRPr sz="1200"/>
          </a:p>
        </p:txBody>
      </p:sp>
      <p:sp>
        <p:nvSpPr>
          <p:cNvPr id="2666" name="Shape 2666"/>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a:t>&lt;number&gt;</a:t>
            </a:r>
            <a:endParaRPr>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Shape 2718"/>
          <p:cNvSpPr>
            <a:spLocks noGrp="1" noRot="1" noChangeAspect="1"/>
          </p:cNvSpPr>
          <p:nvPr>
            <p:ph type="sldImg" idx="2"/>
          </p:nvPr>
        </p:nvSpPr>
        <p:spPr>
          <a:xfrm>
            <a:off x="432151" y="754380"/>
            <a:ext cx="69087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9" name="Shape 2719"/>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None/>
            </a:pPr>
            <a:r>
              <a:rPr lang="en-US" sz="1600"/>
              <a:t>So a big part of our OCP story is about establishing a platform for developers that is consistent, no matter the underlying infrastructure. We’ve worked a lot with our AWS counterparts to ensure OCP is a first class citizen in EC2 as well as ensuring customers can provision AWS services directly from the OCP web portal</a:t>
            </a:r>
            <a:endParaRPr sz="16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Shape 2723"/>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4" name="Shape 2724"/>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u="sng">
                <a:solidFill>
                  <a:schemeClr val="hlink"/>
                </a:solidFill>
                <a:hlinkClick r:id="rId3"/>
              </a:rPr>
              <a:t>AWS Service Broker Overview</a:t>
            </a:r>
            <a:endParaRPr sz="1200"/>
          </a:p>
          <a:p>
            <a:pPr marL="0" lvl="0" indent="0" rtl="0">
              <a:spcBef>
                <a:spcPts val="600"/>
              </a:spcBef>
              <a:spcAft>
                <a:spcPts val="0"/>
              </a:spcAft>
              <a:buNone/>
            </a:pPr>
            <a:r>
              <a:rPr lang="en-US" sz="1200"/>
              <a:t>“Service broker, give me a S3 Bucket!”</a:t>
            </a:r>
            <a:br>
              <a:rPr lang="en-US" sz="1200"/>
            </a:br>
            <a:endParaRPr sz="1200"/>
          </a:p>
        </p:txBody>
      </p:sp>
      <p:sp>
        <p:nvSpPr>
          <p:cNvPr id="2725" name="Shape 2725"/>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a:t>&lt;number&gt;</a:t>
            </a:r>
            <a:endParaRPr>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Shape 2732"/>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3" name="Shape 2733"/>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SzPts val="1200"/>
              <a:buChar char="●"/>
            </a:pPr>
            <a:r>
              <a:rPr lang="en-US" sz="120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endParaRPr sz="1200"/>
          </a:p>
          <a:p>
            <a:pPr marL="457200" lvl="0" indent="-304800" rtl="0">
              <a:spcBef>
                <a:spcPts val="0"/>
              </a:spcBef>
              <a:spcAft>
                <a:spcPts val="0"/>
              </a:spcAft>
              <a:buSzPts val="1200"/>
              <a:buChar char="●"/>
            </a:pPr>
            <a:r>
              <a:rPr lang="en-US" sz="1200">
                <a:solidFill>
                  <a:schemeClr val="dk1"/>
                </a:solidFill>
              </a:rPr>
              <a:t>DevOps is nothing new. DevOps concepts have been around since 2009 but it didn’t gain popularity because implementing those values and practises proved to be extremely difficult with virtualization and other technologies we had then. It only took off in the last two years, when containers gained popularity and significantly simplified the automation that DevOps advocates.</a:t>
            </a:r>
            <a:endParaRPr sz="1200"/>
          </a:p>
          <a:p>
            <a:pPr marL="0" lvl="0" indent="0" rtl="0">
              <a:spcBef>
                <a:spcPts val="600"/>
              </a:spcBef>
              <a:spcAft>
                <a:spcPts val="0"/>
              </a:spcAft>
              <a:buNone/>
            </a:pPr>
            <a:endParaRPr sz="1200"/>
          </a:p>
        </p:txBody>
      </p:sp>
      <p:sp>
        <p:nvSpPr>
          <p:cNvPr id="2734" name="Shape 2734"/>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a:t>&lt;number&gt;</a:t>
            </a:r>
            <a:endParaRPr>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Shape 2741"/>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2" name="Shape 2742"/>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endParaRPr sz="1200"/>
          </a:p>
        </p:txBody>
      </p:sp>
      <p:sp>
        <p:nvSpPr>
          <p:cNvPr id="2743" name="Shape 2743"/>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a:t>&lt;number&gt;</a:t>
            </a:r>
            <a:endParaRPr>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Shape 2749"/>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0" name="Shape 2750"/>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a:t>Running on AWS gives you access to the full spectrum of AWS services to help build microservices and container applications. Services like DynamoDB and RDS for databases, SQS for queues, Kinesis for streaming, CloudFormation for management, CloudWatch for monitoring and logging, Amazon ElasticSearch for analyzing those logs and many additional services across compute, networking, analytics, mobile to help customers be more productive.</a:t>
            </a:r>
            <a:br>
              <a:rPr lang="en-US" sz="1200"/>
            </a:br>
            <a:r>
              <a:rPr lang="en-US" sz="1200"/>
              <a:t>We continue to add new capabilities and new services at an accelerating pace. In 2011, we released over 80 significant services and features; in 2012, nearly 160; in 2013, 280, in 2014, 516, inn 2015, we launched 722. In 2016, we launched 1,017 new services and features. </a:t>
            </a:r>
            <a:br>
              <a:rPr lang="en-US" sz="1200"/>
            </a:br>
            <a:br>
              <a:rPr lang="en-US" sz="1200"/>
            </a:br>
            <a:r>
              <a:rPr lang="en-US" sz="1200"/>
              <a:t>Global footprint:</a:t>
            </a:r>
            <a:br>
              <a:rPr lang="en-US" sz="1200"/>
            </a:br>
            <a:r>
              <a:rPr lang="en-US" sz="1200"/>
              <a:t>Customer can deploy their container applications on AWS in any of 43 Availability Zones across 16 Geographic regions worldwide. An additional three AWS regions are expected to come online throughout 2017 and 2018 in France, China and Sweden.</a:t>
            </a:r>
            <a:br>
              <a:rPr lang="en-US" sz="1200"/>
            </a:br>
            <a:br>
              <a:rPr lang="en-US" sz="1200"/>
            </a:br>
            <a:r>
              <a:rPr lang="en-US" sz="1200"/>
              <a:t>Security – AWS has achieved a number of internationally recognized certifications and accreditations enabling customers to achieve their specific security and regulatory objectives.</a:t>
            </a:r>
            <a:br>
              <a:rPr lang="en-US" sz="1200"/>
            </a:br>
            <a:r>
              <a:rPr lang="en-US" sz="1200"/>
              <a:t>Tools like CloudTrail, KMS, Inspector enable customers to meet specific security objectivesPartner ecosystem – rapidly growing partner ecosystem provides customers with software solutions that extend AWS and system integrators that can help customer deploy and manage container applications in AWS.</a:t>
            </a:r>
            <a:br>
              <a:rPr lang="en-US" sz="1200"/>
            </a:br>
            <a:br>
              <a:rPr lang="en-US" sz="1200"/>
            </a:br>
            <a:br>
              <a:rPr lang="en-US" sz="1200"/>
            </a:br>
            <a:br>
              <a:rPr lang="en-US" sz="1200"/>
            </a:br>
            <a:br>
              <a:rPr lang="en-US" sz="1200"/>
            </a:br>
            <a:endParaRPr sz="1200"/>
          </a:p>
        </p:txBody>
      </p:sp>
      <p:sp>
        <p:nvSpPr>
          <p:cNvPr id="2751" name="Shape 2751"/>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a:t>&lt;number&gt;</a:t>
            </a:r>
            <a:endParaRPr>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200"/>
              <a:t>Help attendees log into EC2 instances</a:t>
            </a:r>
            <a:endParaRPr sz="1200"/>
          </a:p>
        </p:txBody>
      </p:sp>
      <p:sp>
        <p:nvSpPr>
          <p:cNvPr id="412" name="Shape 412"/>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Shape 2768"/>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9" name="Shape 2769"/>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SzPts val="1200"/>
              <a:buChar char="●"/>
            </a:pPr>
            <a:r>
              <a:rPr lang="en-US" sz="1200"/>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endParaRPr sz="1200"/>
          </a:p>
          <a:p>
            <a:pPr marL="457200" lvl="0" indent="-304800" rtl="0">
              <a:spcBef>
                <a:spcPts val="0"/>
              </a:spcBef>
              <a:spcAft>
                <a:spcPts val="0"/>
              </a:spcAft>
              <a:buSzPts val="1200"/>
              <a:buChar char="●"/>
            </a:pPr>
            <a:r>
              <a:rPr lang="en-US" sz="1200">
                <a:solidFill>
                  <a:schemeClr val="dk1"/>
                </a:solidFill>
              </a:rPr>
              <a:t>DevOps is nothing new. DevOps concepts have been around since 2009 but it didn’t gain popularity because implementing those values and practises proved to be extremely difficult with virtualization and other technologies we had then. It only took off in the last two years, when containers gained popularity and significantly simplified the automation that DevOps advocates.</a:t>
            </a:r>
            <a:endParaRPr sz="1200"/>
          </a:p>
          <a:p>
            <a:pPr marL="0" lvl="0" indent="0" rtl="0">
              <a:spcBef>
                <a:spcPts val="600"/>
              </a:spcBef>
              <a:spcAft>
                <a:spcPts val="0"/>
              </a:spcAft>
              <a:buNone/>
            </a:pPr>
            <a:endParaRPr sz="1200"/>
          </a:p>
        </p:txBody>
      </p:sp>
      <p:sp>
        <p:nvSpPr>
          <p:cNvPr id="2770" name="Shape 2770"/>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a:t>&lt;number&gt;</a:t>
            </a:r>
            <a:endParaRPr>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Shape 2777"/>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8" name="Shape 2778"/>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endParaRPr sz="1200"/>
          </a:p>
        </p:txBody>
      </p:sp>
      <p:sp>
        <p:nvSpPr>
          <p:cNvPr id="2779" name="Shape 2779"/>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US"/>
              <a:t>&lt;number&gt;</a:t>
            </a:r>
            <a:endParaRPr>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Shape 2792"/>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3" name="Shape 2793"/>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200"/>
              <a:t>Run lab 4 (A and B if time permits) and lab 5</a:t>
            </a:r>
            <a:endParaRPr sz="1200"/>
          </a:p>
        </p:txBody>
      </p:sp>
      <p:sp>
        <p:nvSpPr>
          <p:cNvPr id="2794" name="Shape 2794"/>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Shape 2799"/>
          <p:cNvSpPr>
            <a:spLocks noGrp="1" noRot="1" noChangeAspect="1"/>
          </p:cNvSpPr>
          <p:nvPr>
            <p:ph type="sldImg" idx="2"/>
          </p:nvPr>
        </p:nvSpPr>
        <p:spPr>
          <a:xfrm>
            <a:off x="432151" y="754380"/>
            <a:ext cx="69087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0" name="Shape 2800"/>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None/>
            </a:pPr>
            <a:endParaRPr sz="16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Shape 2804"/>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5" name="Shape 2805"/>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200"/>
              <a:t>Run lab 4 (A and B if time permits) and lab 5</a:t>
            </a:r>
            <a:endParaRPr sz="1200"/>
          </a:p>
        </p:txBody>
      </p:sp>
      <p:sp>
        <p:nvSpPr>
          <p:cNvPr id="2806" name="Shape 2806"/>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1"/>
        <p:cNvGrpSpPr/>
        <p:nvPr/>
      </p:nvGrpSpPr>
      <p:grpSpPr>
        <a:xfrm>
          <a:off x="0" y="0"/>
          <a:ext cx="0" cy="0"/>
          <a:chOff x="0" y="0"/>
          <a:chExt cx="0" cy="0"/>
        </a:xfrm>
      </p:grpSpPr>
      <p:sp>
        <p:nvSpPr>
          <p:cNvPr id="2812" name="Shape 2812"/>
          <p:cNvSpPr>
            <a:spLocks noGrp="1" noRot="1" noChangeAspect="1"/>
          </p:cNvSpPr>
          <p:nvPr>
            <p:ph type="sldImg" idx="2"/>
          </p:nvPr>
        </p:nvSpPr>
        <p:spPr>
          <a:xfrm>
            <a:off x="432151" y="754380"/>
            <a:ext cx="69087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3" name="Shape 2813"/>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None/>
            </a:pP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None/>
            </a:pPr>
            <a:endParaRPr sz="16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sz="1200">
              <a:solidFill>
                <a:schemeClr val="dk1"/>
              </a:solidFill>
            </a:endParaRPr>
          </a:p>
        </p:txBody>
      </p:sp>
      <p:sp>
        <p:nvSpPr>
          <p:cNvPr id="424" name="Shape 424"/>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432151" y="754380"/>
            <a:ext cx="69087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9" name="Shape 459"/>
          <p:cNvSpPr txBox="1">
            <a:spLocks noGrp="1"/>
          </p:cNvSpPr>
          <p:nvPr>
            <p:ph type="body" idx="1"/>
          </p:nvPr>
        </p:nvSpPr>
        <p:spPr>
          <a:xfrm>
            <a:off x="777240" y="4777740"/>
            <a:ext cx="6217800" cy="4526400"/>
          </a:xfrm>
          <a:prstGeom prst="rect">
            <a:avLst/>
          </a:prstGeom>
          <a:noFill/>
          <a:ln>
            <a:noFill/>
          </a:ln>
        </p:spPr>
        <p:txBody>
          <a:bodyPr spcFirstLastPara="1" wrap="square" lIns="102600" tIns="102600" rIns="102600" bIns="102600" anchor="ctr" anchorCtr="0">
            <a:noAutofit/>
          </a:bodyPr>
          <a:lstStyle/>
          <a:p>
            <a:pPr marL="0" lvl="0" indent="0" rtl="0">
              <a:spcBef>
                <a:spcPts val="0"/>
              </a:spcBef>
              <a:spcAft>
                <a:spcPts val="0"/>
              </a:spcAft>
              <a:buNone/>
            </a:pPr>
            <a:r>
              <a:rPr lang="en-US" sz="1600"/>
              <a:t>So, we’ve talked about containers, but can we just introduce containers into an organization and fix everyone’s problems? No, this is about a cultural change, which is why it’s so hard...etc</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0" y="763588"/>
            <a:ext cx="0" cy="1587"/>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777875" y="4776788"/>
            <a:ext cx="6216600" cy="4526100"/>
          </a:xfrm>
          <a:prstGeom prst="rect">
            <a:avLst/>
          </a:prstGeom>
        </p:spPr>
        <p:txBody>
          <a:bodyPr spcFirstLastPara="1" wrap="square" lIns="91425" tIns="91425" rIns="91425" bIns="91425" anchor="t" anchorCtr="0">
            <a:noAutofit/>
          </a:bodyPr>
          <a:lstStyle/>
          <a:p>
            <a:pPr marL="457200" lvl="0" indent="-304800" rtl="0">
              <a:spcBef>
                <a:spcPts val="600"/>
              </a:spcBef>
              <a:spcAft>
                <a:spcPts val="0"/>
              </a:spcAft>
              <a:buClr>
                <a:schemeClr val="dk1"/>
              </a:buClr>
              <a:buSzPts val="1200"/>
              <a:buChar char="●"/>
            </a:pPr>
            <a:r>
              <a:rPr lang="en-US" sz="1200">
                <a:solidFill>
                  <a:schemeClr val="dk1"/>
                </a:solidFill>
              </a:rPr>
              <a:t>Due to deployment, configuration and integration inconsistency between applications, delivering an application into production is a non-trivial task with lots of friction and many back-and-forth cycles between Developers and IT Operations. Painful deployments leads to not only poor quality of the delivered service but also to a tendency to avoid the pain by deploying to production as seldom as possible. This in turn, results in larger deployments with more features being delivered at once and higher risk of things going wrong, which results in more pain, fewer deployments, … and story goes on.</a:t>
            </a:r>
            <a:endParaRPr sz="1200">
              <a:solidFill>
                <a:schemeClr val="dk1"/>
              </a:solidFill>
            </a:endParaRPr>
          </a:p>
          <a:p>
            <a:pPr marL="215900" lvl="0" indent="-215900" rtl="0">
              <a:spcBef>
                <a:spcPts val="600"/>
              </a:spcBef>
              <a:spcAft>
                <a:spcPts val="0"/>
              </a:spcAft>
              <a:buNone/>
            </a:pPr>
            <a:endParaRPr/>
          </a:p>
        </p:txBody>
      </p:sp>
      <p:sp>
        <p:nvSpPr>
          <p:cNvPr id="465" name="Shape 465"/>
          <p:cNvSpPr txBox="1">
            <a:spLocks noGrp="1"/>
          </p:cNvSpPr>
          <p:nvPr>
            <p:ph type="sldNum" idx="12"/>
          </p:nvPr>
        </p:nvSpPr>
        <p:spPr>
          <a:xfrm>
            <a:off x="4398963" y="9555163"/>
            <a:ext cx="3373500" cy="503100"/>
          </a:xfrm>
          <a:prstGeom prst="rect">
            <a:avLst/>
          </a:prstGeom>
        </p:spPr>
        <p:txBody>
          <a:bodyPr spcFirstLastPara="1" wrap="square" lIns="0" tIns="0" rIns="0" bIns="0" anchor="b" anchorCtr="0">
            <a:noAutofit/>
          </a:bodyPr>
          <a:lstStyle/>
          <a:p>
            <a:pPr marL="0" lvl="0" indent="0" rtl="0">
              <a:spcBef>
                <a:spcPts val="0"/>
              </a:spcBef>
              <a:spcAft>
                <a:spcPts val="0"/>
              </a:spcAft>
              <a:buClr>
                <a:srgbClr val="000000"/>
              </a:buClr>
              <a:buFont typeface="Arial"/>
              <a:buNone/>
            </a:pPr>
            <a:r>
              <a:rPr lang="en-US"/>
              <a:t>&lt;number&gt;</a:t>
            </a: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ed">
  <p:cSld name="red">
    <p:spTree>
      <p:nvGrpSpPr>
        <p:cNvPr id="1" name="Shape 10"/>
        <p:cNvGrpSpPr/>
        <p:nvPr/>
      </p:nvGrpSpPr>
      <p:grpSpPr>
        <a:xfrm>
          <a:off x="0" y="0"/>
          <a:ext cx="0" cy="0"/>
          <a:chOff x="0" y="0"/>
          <a:chExt cx="0" cy="0"/>
        </a:xfrm>
      </p:grpSpPr>
      <p:pic>
        <p:nvPicPr>
          <p:cNvPr id="11" name="Shape 11" descr="Screen Shot 2016-06-13 at 11.56.27 am.png"/>
          <p:cNvPicPr preferRelativeResize="0"/>
          <p:nvPr/>
        </p:nvPicPr>
        <p:blipFill rotWithShape="1">
          <a:blip r:embed="rId2">
            <a:alphaModFix/>
          </a:blip>
          <a:srcRect l="556"/>
          <a:stretch/>
        </p:blipFill>
        <p:spPr>
          <a:xfrm>
            <a:off x="0" y="-1"/>
            <a:ext cx="9144000" cy="5165700"/>
          </a:xfrm>
          <a:prstGeom prst="rect">
            <a:avLst/>
          </a:prstGeom>
          <a:noFill/>
          <a:ln>
            <a:noFill/>
          </a:ln>
        </p:spPr>
      </p:pic>
      <p:sp>
        <p:nvSpPr>
          <p:cNvPr id="12" name="Shape 12"/>
          <p:cNvSpPr txBox="1">
            <a:spLocks noGrp="1"/>
          </p:cNvSpPr>
          <p:nvPr>
            <p:ph type="body" idx="1"/>
          </p:nvPr>
        </p:nvSpPr>
        <p:spPr>
          <a:xfrm>
            <a:off x="519286" y="3181350"/>
            <a:ext cx="4738500" cy="3810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0"/>
              </a:spcBef>
              <a:spcAft>
                <a:spcPts val="0"/>
              </a:spcAft>
              <a:buSzPts val="1400"/>
              <a:buNone/>
              <a:defRPr sz="1800" b="0" i="0" u="none" strike="noStrike" cap="none">
                <a:solidFill>
                  <a:srgbClr val="FFFFFF"/>
                </a:solidFill>
                <a:latin typeface="Arial"/>
                <a:ea typeface="Arial"/>
                <a:cs typeface="Arial"/>
                <a:sym typeface="Arial"/>
              </a:defRPr>
            </a:lvl1pPr>
            <a:lvl2pPr marL="914400" marR="0" lvl="1" indent="-228600" algn="l" rtl="0">
              <a:spcBef>
                <a:spcPts val="400"/>
              </a:spcBef>
              <a:spcAft>
                <a:spcPts val="0"/>
              </a:spcAft>
              <a:buSzPts val="1400"/>
              <a:buNone/>
              <a:defRPr sz="2800" b="0" i="0" u="none" strike="noStrike" cap="none">
                <a:solidFill>
                  <a:srgbClr val="FFFFFF"/>
                </a:solidFill>
                <a:latin typeface="Arial"/>
                <a:ea typeface="Arial"/>
                <a:cs typeface="Arial"/>
                <a:sym typeface="Arial"/>
              </a:defRPr>
            </a:lvl2pPr>
            <a:lvl3pPr marL="1371600" marR="0" lvl="2" indent="-228600" algn="l" rtl="0">
              <a:spcBef>
                <a:spcPts val="1138"/>
              </a:spcBef>
              <a:spcAft>
                <a:spcPts val="0"/>
              </a:spcAft>
              <a:buSzPts val="1400"/>
              <a:buNone/>
              <a:defRPr sz="2400" b="0" i="0" u="none" strike="noStrike" cap="none">
                <a:solidFill>
                  <a:srgbClr val="FFFFFF"/>
                </a:solidFill>
                <a:latin typeface="Arial"/>
                <a:ea typeface="Arial"/>
                <a:cs typeface="Arial"/>
                <a:sym typeface="Arial"/>
              </a:defRPr>
            </a:lvl3pPr>
            <a:lvl4pPr marL="1828800" marR="0" lvl="3" indent="-228600" algn="l" rtl="0">
              <a:spcBef>
                <a:spcPts val="850"/>
              </a:spcBef>
              <a:spcAft>
                <a:spcPts val="0"/>
              </a:spcAft>
              <a:buSzPts val="1400"/>
              <a:buNone/>
              <a:defRPr sz="2000" b="0" i="0" u="none" strike="noStrike" cap="none">
                <a:solidFill>
                  <a:srgbClr val="FFFFFF"/>
                </a:solidFill>
                <a:latin typeface="Arial"/>
                <a:ea typeface="Arial"/>
                <a:cs typeface="Arial"/>
                <a:sym typeface="Arial"/>
              </a:defRPr>
            </a:lvl4pPr>
            <a:lvl5pPr marL="2286000" marR="0" lvl="4" indent="-228600" algn="l" rtl="0">
              <a:spcBef>
                <a:spcPts val="563"/>
              </a:spcBef>
              <a:spcAft>
                <a:spcPts val="0"/>
              </a:spcAft>
              <a:buSzPts val="1400"/>
              <a:buNone/>
              <a:defRPr sz="2000" b="0" i="0" u="none" strike="noStrike" cap="none">
                <a:solidFill>
                  <a:srgbClr val="FFFFFF"/>
                </a:solidFill>
                <a:latin typeface="Arial"/>
                <a:ea typeface="Arial"/>
                <a:cs typeface="Arial"/>
                <a:sym typeface="Arial"/>
              </a:defRPr>
            </a:lvl5pPr>
            <a:lvl6pPr marL="2743200" marR="0" lvl="5" indent="-228600" algn="l" rtl="0">
              <a:spcBef>
                <a:spcPts val="288"/>
              </a:spcBef>
              <a:spcAft>
                <a:spcPts val="0"/>
              </a:spcAft>
              <a:buSzPts val="1400"/>
              <a:buNone/>
              <a:defRPr sz="2000" b="0" i="0" u="none" strike="noStrike" cap="none">
                <a:solidFill>
                  <a:srgbClr val="FFFFFF"/>
                </a:solidFill>
                <a:latin typeface="Arial"/>
                <a:ea typeface="Arial"/>
                <a:cs typeface="Arial"/>
                <a:sym typeface="Arial"/>
              </a:defRPr>
            </a:lvl6pPr>
            <a:lvl7pPr marL="3200400" marR="0" lvl="6" indent="-228600" algn="l" rtl="0">
              <a:spcBef>
                <a:spcPts val="284"/>
              </a:spcBef>
              <a:spcAft>
                <a:spcPts val="0"/>
              </a:spcAft>
              <a:buSzPts val="1400"/>
              <a:buNone/>
              <a:defRPr sz="2000" b="0" i="0" u="none" strike="noStrike" cap="none">
                <a:solidFill>
                  <a:srgbClr val="FFFFFF"/>
                </a:solidFill>
                <a:latin typeface="Arial"/>
                <a:ea typeface="Arial"/>
                <a:cs typeface="Arial"/>
                <a:sym typeface="Arial"/>
              </a:defRPr>
            </a:lvl7pPr>
            <a:lvl8pPr marL="3657600" marR="0" lvl="7" indent="-228600" algn="l" rtl="0">
              <a:spcBef>
                <a:spcPts val="284"/>
              </a:spcBef>
              <a:spcAft>
                <a:spcPts val="0"/>
              </a:spcAft>
              <a:buSzPts val="1400"/>
              <a:buNone/>
              <a:defRPr sz="2000" b="0" i="0" u="none" strike="noStrike" cap="none">
                <a:solidFill>
                  <a:srgbClr val="FFFFFF"/>
                </a:solidFill>
                <a:latin typeface="Arial"/>
                <a:ea typeface="Arial"/>
                <a:cs typeface="Arial"/>
                <a:sym typeface="Arial"/>
              </a:defRPr>
            </a:lvl8pPr>
            <a:lvl9pPr marL="4114800" marR="0" lvl="8" indent="-228600" algn="l" rtl="0">
              <a:spcBef>
                <a:spcPts val="284"/>
              </a:spcBef>
              <a:spcAft>
                <a:spcPts val="284"/>
              </a:spcAft>
              <a:buSzPts val="1400"/>
              <a:buNone/>
              <a:defRPr sz="2000" b="0" i="0" u="none" strike="noStrike" cap="none">
                <a:solidFill>
                  <a:srgbClr val="FFFFFF"/>
                </a:solidFill>
                <a:latin typeface="Arial"/>
                <a:ea typeface="Arial"/>
                <a:cs typeface="Arial"/>
                <a:sym typeface="Arial"/>
              </a:defRPr>
            </a:lvl9pPr>
          </a:lstStyle>
          <a:p>
            <a:endParaRPr/>
          </a:p>
        </p:txBody>
      </p:sp>
      <p:pic>
        <p:nvPicPr>
          <p:cNvPr id="13" name="Shape 13" descr="Red Hat Logo.png"/>
          <p:cNvPicPr preferRelativeResize="0"/>
          <p:nvPr/>
        </p:nvPicPr>
        <p:blipFill rotWithShape="1">
          <a:blip r:embed="rId3">
            <a:alphaModFix/>
          </a:blip>
          <a:srcRect/>
          <a:stretch/>
        </p:blipFill>
        <p:spPr>
          <a:xfrm>
            <a:off x="6858000" y="327349"/>
            <a:ext cx="1981200" cy="636900"/>
          </a:xfrm>
          <a:prstGeom prst="rect">
            <a:avLst/>
          </a:prstGeom>
          <a:noFill/>
          <a:ln>
            <a:noFill/>
          </a:ln>
        </p:spPr>
      </p:pic>
      <p:pic>
        <p:nvPicPr>
          <p:cNvPr id="14" name="Shape 14"/>
          <p:cNvPicPr preferRelativeResize="0"/>
          <p:nvPr/>
        </p:nvPicPr>
        <p:blipFill rotWithShape="1">
          <a:blip r:embed="rId4">
            <a:alphaModFix/>
          </a:blip>
          <a:srcRect/>
          <a:stretch/>
        </p:blipFill>
        <p:spPr>
          <a:xfrm>
            <a:off x="519287" y="1885950"/>
            <a:ext cx="4752600" cy="1066800"/>
          </a:xfrm>
          <a:prstGeom prst="rect">
            <a:avLst/>
          </a:prstGeom>
          <a:noFill/>
          <a:ln>
            <a:noFill/>
          </a:ln>
        </p:spPr>
      </p:pic>
      <p:pic>
        <p:nvPicPr>
          <p:cNvPr id="15" name="Shape 15"/>
          <p:cNvPicPr preferRelativeResize="0"/>
          <p:nvPr/>
        </p:nvPicPr>
        <p:blipFill rotWithShape="1">
          <a:blip r:embed="rId5">
            <a:alphaModFix/>
          </a:blip>
          <a:srcRect l="38385" b="33620"/>
          <a:stretch/>
        </p:blipFill>
        <p:spPr>
          <a:xfrm>
            <a:off x="872100" y="261300"/>
            <a:ext cx="1032900" cy="522000"/>
          </a:xfrm>
          <a:prstGeom prst="rect">
            <a:avLst/>
          </a:prstGeom>
          <a:noFill/>
          <a:ln>
            <a:noFill/>
          </a:ln>
        </p:spPr>
      </p:pic>
      <p:pic>
        <p:nvPicPr>
          <p:cNvPr id="16" name="Shape 16"/>
          <p:cNvPicPr preferRelativeResize="0"/>
          <p:nvPr/>
        </p:nvPicPr>
        <p:blipFill rotWithShape="1">
          <a:blip r:embed="rId5">
            <a:alphaModFix/>
          </a:blip>
          <a:srcRect r="61616"/>
          <a:stretch/>
        </p:blipFill>
        <p:spPr>
          <a:xfrm>
            <a:off x="381000" y="337500"/>
            <a:ext cx="426900" cy="522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type="title">
  <p:cSld name="TITLE">
    <p:spTree>
      <p:nvGrpSpPr>
        <p:cNvPr id="1" name="Shape 97"/>
        <p:cNvGrpSpPr/>
        <p:nvPr/>
      </p:nvGrpSpPr>
      <p:grpSpPr>
        <a:xfrm>
          <a:off x="0" y="0"/>
          <a:ext cx="0" cy="0"/>
          <a:chOff x="0" y="0"/>
          <a:chExt cx="0" cy="0"/>
        </a:xfrm>
      </p:grpSpPr>
      <p:sp>
        <p:nvSpPr>
          <p:cNvPr id="98" name="Shape 98"/>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US"/>
              <a:t>‹#›</a:t>
            </a:fld>
            <a:endParaRPr/>
          </a:p>
        </p:txBody>
      </p:sp>
      <p:sp>
        <p:nvSpPr>
          <p:cNvPr id="99" name="Shape 99"/>
          <p:cNvSpPr txBox="1">
            <a:spLocks noGrp="1"/>
          </p:cNvSpPr>
          <p:nvPr>
            <p:ph type="subTitle" idx="1"/>
          </p:nvPr>
        </p:nvSpPr>
        <p:spPr>
          <a:xfrm>
            <a:off x="826650" y="1708181"/>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00" name="Shape 100"/>
          <p:cNvSpPr txBox="1">
            <a:spLocks noGrp="1"/>
          </p:cNvSpPr>
          <p:nvPr>
            <p:ph type="subTitle" idx="2"/>
          </p:nvPr>
        </p:nvSpPr>
        <p:spPr>
          <a:xfrm>
            <a:off x="826650" y="1999125"/>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01" name="Shape 101"/>
          <p:cNvSpPr txBox="1">
            <a:spLocks noGrp="1"/>
          </p:cNvSpPr>
          <p:nvPr>
            <p:ph type="subTitle" idx="3"/>
          </p:nvPr>
        </p:nvSpPr>
        <p:spPr>
          <a:xfrm>
            <a:off x="4630950" y="1708181"/>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02" name="Shape 102"/>
          <p:cNvSpPr txBox="1">
            <a:spLocks noGrp="1"/>
          </p:cNvSpPr>
          <p:nvPr>
            <p:ph type="subTitle" idx="4"/>
          </p:nvPr>
        </p:nvSpPr>
        <p:spPr>
          <a:xfrm>
            <a:off x="4630950" y="1999125"/>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03" name="Shape 103"/>
          <p:cNvSpPr txBox="1">
            <a:spLocks noGrp="1"/>
          </p:cNvSpPr>
          <p:nvPr>
            <p:ph type="subTitle" idx="5"/>
          </p:nvPr>
        </p:nvSpPr>
        <p:spPr>
          <a:xfrm>
            <a:off x="826650" y="2325375"/>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04" name="Shape 104"/>
          <p:cNvSpPr txBox="1">
            <a:spLocks noGrp="1"/>
          </p:cNvSpPr>
          <p:nvPr>
            <p:ph type="subTitle" idx="6"/>
          </p:nvPr>
        </p:nvSpPr>
        <p:spPr>
          <a:xfrm>
            <a:off x="826650" y="2616319"/>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05" name="Shape 105"/>
          <p:cNvSpPr txBox="1">
            <a:spLocks noGrp="1"/>
          </p:cNvSpPr>
          <p:nvPr>
            <p:ph type="subTitle" idx="7"/>
          </p:nvPr>
        </p:nvSpPr>
        <p:spPr>
          <a:xfrm>
            <a:off x="4630950" y="2325375"/>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
        <p:nvSpPr>
          <p:cNvPr id="106" name="Shape 106"/>
          <p:cNvSpPr txBox="1">
            <a:spLocks noGrp="1"/>
          </p:cNvSpPr>
          <p:nvPr>
            <p:ph type="subTitle" idx="8"/>
          </p:nvPr>
        </p:nvSpPr>
        <p:spPr>
          <a:xfrm>
            <a:off x="4630950" y="2616319"/>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07" name="Shape 107"/>
          <p:cNvSpPr txBox="1">
            <a:spLocks noGrp="1"/>
          </p:cNvSpPr>
          <p:nvPr>
            <p:ph type="subTitle" idx="9"/>
          </p:nvPr>
        </p:nvSpPr>
        <p:spPr>
          <a:xfrm>
            <a:off x="826650" y="2942569"/>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08" name="Shape 108"/>
          <p:cNvSpPr txBox="1">
            <a:spLocks noGrp="1"/>
          </p:cNvSpPr>
          <p:nvPr>
            <p:ph type="subTitle" idx="13"/>
          </p:nvPr>
        </p:nvSpPr>
        <p:spPr>
          <a:xfrm>
            <a:off x="826650" y="3233513"/>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09" name="Shape 109"/>
          <p:cNvSpPr txBox="1">
            <a:spLocks noGrp="1"/>
          </p:cNvSpPr>
          <p:nvPr>
            <p:ph type="subTitle" idx="14"/>
          </p:nvPr>
        </p:nvSpPr>
        <p:spPr>
          <a:xfrm>
            <a:off x="4630950" y="2942569"/>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10" name="Shape 110"/>
          <p:cNvSpPr txBox="1">
            <a:spLocks noGrp="1"/>
          </p:cNvSpPr>
          <p:nvPr>
            <p:ph type="subTitle" idx="15"/>
          </p:nvPr>
        </p:nvSpPr>
        <p:spPr>
          <a:xfrm>
            <a:off x="4630950" y="3233513"/>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11" name="Shape 111"/>
          <p:cNvSpPr txBox="1">
            <a:spLocks noGrp="1"/>
          </p:cNvSpPr>
          <p:nvPr>
            <p:ph type="subTitle" idx="16"/>
          </p:nvPr>
        </p:nvSpPr>
        <p:spPr>
          <a:xfrm>
            <a:off x="826650" y="3559763"/>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
        <p:nvSpPr>
          <p:cNvPr id="112" name="Shape 112"/>
          <p:cNvSpPr txBox="1">
            <a:spLocks noGrp="1"/>
          </p:cNvSpPr>
          <p:nvPr>
            <p:ph type="subTitle" idx="17"/>
          </p:nvPr>
        </p:nvSpPr>
        <p:spPr>
          <a:xfrm>
            <a:off x="826650" y="3850706"/>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13" name="Shape 113"/>
          <p:cNvSpPr txBox="1">
            <a:spLocks noGrp="1"/>
          </p:cNvSpPr>
          <p:nvPr>
            <p:ph type="subTitle" idx="18"/>
          </p:nvPr>
        </p:nvSpPr>
        <p:spPr>
          <a:xfrm>
            <a:off x="4630950" y="3559763"/>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114" name="Shape 114"/>
          <p:cNvSpPr txBox="1">
            <a:spLocks noGrp="1"/>
          </p:cNvSpPr>
          <p:nvPr>
            <p:ph type="subTitle" idx="19"/>
          </p:nvPr>
        </p:nvSpPr>
        <p:spPr>
          <a:xfrm>
            <a:off x="4630950" y="3850706"/>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115" name="Shape 115"/>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16" name="Shape 116"/>
          <p:cNvSpPr txBox="1">
            <a:spLocks noGrp="1"/>
          </p:cNvSpPr>
          <p:nvPr>
            <p:ph type="subTitle" idx="20"/>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line only">
  <p:cSld name="CUSTOM">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826650" y="1704884"/>
            <a:ext cx="7490700" cy="1063200"/>
          </a:xfrm>
          <a:prstGeom prst="rect">
            <a:avLst/>
          </a:prstGeom>
        </p:spPr>
        <p:txBody>
          <a:bodyPr spcFirstLastPara="1" wrap="square" lIns="91425" tIns="91425" rIns="91425" bIns="91425" anchor="ctr" anchorCtr="0"/>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Shape 119"/>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only">
  <p:cSld name="CUSTOM_1">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22" name="Shape 122"/>
          <p:cNvSpPr txBox="1">
            <a:spLocks noGrp="1"/>
          </p:cNvSpPr>
          <p:nvPr>
            <p:ph type="body" idx="1"/>
          </p:nvPr>
        </p:nvSpPr>
        <p:spPr>
          <a:xfrm>
            <a:off x="826700" y="1233775"/>
            <a:ext cx="7490700" cy="32901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Font typeface="Overpass"/>
              <a:buChar char="●"/>
              <a:defRPr>
                <a:latin typeface="Overpass"/>
                <a:ea typeface="Overpass"/>
                <a:cs typeface="Overpass"/>
                <a:sym typeface="Overpass"/>
              </a:defRPr>
            </a:lvl1pPr>
            <a:lvl2pPr marL="914400" lvl="1" indent="-292100" rtl="0">
              <a:spcBef>
                <a:spcPts val="0"/>
              </a:spcBef>
              <a:spcAft>
                <a:spcPts val="0"/>
              </a:spcAft>
              <a:buSzPts val="1000"/>
              <a:buFont typeface="Overpass"/>
              <a:buChar char="○"/>
              <a:defRPr>
                <a:latin typeface="Overpass"/>
                <a:ea typeface="Overpass"/>
                <a:cs typeface="Overpass"/>
                <a:sym typeface="Overpass"/>
              </a:defRPr>
            </a:lvl2pPr>
            <a:lvl3pPr marL="1371600" lvl="2" indent="-292100" rtl="0">
              <a:spcBef>
                <a:spcPts val="0"/>
              </a:spcBef>
              <a:spcAft>
                <a:spcPts val="0"/>
              </a:spcAft>
              <a:buSzPts val="1000"/>
              <a:buFont typeface="Overpass"/>
              <a:buChar char="■"/>
              <a:defRPr>
                <a:latin typeface="Overpass"/>
                <a:ea typeface="Overpass"/>
                <a:cs typeface="Overpass"/>
                <a:sym typeface="Overpass"/>
              </a:defRPr>
            </a:lvl3pPr>
            <a:lvl4pPr marL="1828800" lvl="3" indent="-292100" rtl="0">
              <a:spcBef>
                <a:spcPts val="0"/>
              </a:spcBef>
              <a:spcAft>
                <a:spcPts val="0"/>
              </a:spcAft>
              <a:buSzPts val="1000"/>
              <a:buFont typeface="Overpass"/>
              <a:buChar char="●"/>
              <a:defRPr>
                <a:latin typeface="Overpass"/>
                <a:ea typeface="Overpass"/>
                <a:cs typeface="Overpass"/>
                <a:sym typeface="Overpass"/>
              </a:defRPr>
            </a:lvl4pPr>
            <a:lvl5pPr marL="2286000" lvl="4" indent="-292100" rtl="0">
              <a:spcBef>
                <a:spcPts val="0"/>
              </a:spcBef>
              <a:spcAft>
                <a:spcPts val="0"/>
              </a:spcAft>
              <a:buSzPts val="1000"/>
              <a:buFont typeface="Overpass"/>
              <a:buChar char="○"/>
              <a:defRPr>
                <a:latin typeface="Overpass"/>
                <a:ea typeface="Overpass"/>
                <a:cs typeface="Overpass"/>
                <a:sym typeface="Overpass"/>
              </a:defRPr>
            </a:lvl5pPr>
            <a:lvl6pPr marL="2743200" lvl="5" indent="-292100" rtl="0">
              <a:spcBef>
                <a:spcPts val="0"/>
              </a:spcBef>
              <a:spcAft>
                <a:spcPts val="0"/>
              </a:spcAft>
              <a:buSzPts val="1000"/>
              <a:buFont typeface="Overpass"/>
              <a:buChar char="■"/>
              <a:defRPr>
                <a:latin typeface="Overpass"/>
                <a:ea typeface="Overpass"/>
                <a:cs typeface="Overpass"/>
                <a:sym typeface="Overpass"/>
              </a:defRPr>
            </a:lvl6pPr>
            <a:lvl7pPr marL="3200400" lvl="6" indent="-292100" rtl="0">
              <a:spcBef>
                <a:spcPts val="0"/>
              </a:spcBef>
              <a:spcAft>
                <a:spcPts val="0"/>
              </a:spcAft>
              <a:buSzPts val="1000"/>
              <a:buFont typeface="Overpass"/>
              <a:buChar char="●"/>
              <a:defRPr>
                <a:latin typeface="Overpass"/>
                <a:ea typeface="Overpass"/>
                <a:cs typeface="Overpass"/>
                <a:sym typeface="Overpass"/>
              </a:defRPr>
            </a:lvl7pPr>
            <a:lvl8pPr marL="3657600" lvl="7" indent="-292100" rtl="0">
              <a:spcBef>
                <a:spcPts val="0"/>
              </a:spcBef>
              <a:spcAft>
                <a:spcPts val="0"/>
              </a:spcAft>
              <a:buSzPts val="1000"/>
              <a:buFont typeface="Overpass"/>
              <a:buChar char="○"/>
              <a:defRPr>
                <a:latin typeface="Overpass"/>
                <a:ea typeface="Overpass"/>
                <a:cs typeface="Overpass"/>
                <a:sym typeface="Overpass"/>
              </a:defRPr>
            </a:lvl8pPr>
            <a:lvl9pPr marL="4114800" lvl="8" indent="-292100" rtl="0">
              <a:spcBef>
                <a:spcPts val="0"/>
              </a:spcBef>
              <a:spcAft>
                <a:spcPts val="0"/>
              </a:spcAft>
              <a:buSzPts val="1000"/>
              <a:buFont typeface="Overpass"/>
              <a:buChar char="■"/>
              <a:defRPr>
                <a:latin typeface="Overpass"/>
                <a:ea typeface="Overpass"/>
                <a:cs typeface="Overpass"/>
                <a:sym typeface="Overpass"/>
              </a:defRPr>
            </a:lvl9pPr>
          </a:lstStyle>
          <a:p>
            <a:endParaRPr/>
          </a:p>
        </p:txBody>
      </p:sp>
      <p:sp>
        <p:nvSpPr>
          <p:cNvPr id="123" name="Shape 123"/>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left, graphic right">
  <p:cSld name="CUSTOM_1_1">
    <p:spTree>
      <p:nvGrpSpPr>
        <p:cNvPr id="1" name="Shape 124"/>
        <p:cNvGrpSpPr/>
        <p:nvPr/>
      </p:nvGrpSpPr>
      <p:grpSpPr>
        <a:xfrm>
          <a:off x="0" y="0"/>
          <a:ext cx="0" cy="0"/>
          <a:chOff x="0" y="0"/>
          <a:chExt cx="0" cy="0"/>
        </a:xfrm>
      </p:grpSpPr>
      <p:sp>
        <p:nvSpPr>
          <p:cNvPr id="125" name="Shape 125"/>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26" name="Shape 126"/>
          <p:cNvSpPr txBox="1">
            <a:spLocks noGrp="1"/>
          </p:cNvSpPr>
          <p:nvPr>
            <p:ph type="body" idx="1"/>
          </p:nvPr>
        </p:nvSpPr>
        <p:spPr>
          <a:xfrm>
            <a:off x="826700" y="1625925"/>
            <a:ext cx="3585000" cy="2644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127" name="Shape 127"/>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28" name="Shape 128"/>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raphic left, text right">
  <p:cSld name="CUSTOM_1_1_1">
    <p:spTree>
      <p:nvGrpSpPr>
        <p:cNvPr id="1" name="Shape 129"/>
        <p:cNvGrpSpPr/>
        <p:nvPr/>
      </p:nvGrpSpPr>
      <p:grpSpPr>
        <a:xfrm>
          <a:off x="0" y="0"/>
          <a:ext cx="0" cy="0"/>
          <a:chOff x="0" y="0"/>
          <a:chExt cx="0" cy="0"/>
        </a:xfrm>
      </p:grpSpPr>
      <p:sp>
        <p:nvSpPr>
          <p:cNvPr id="130" name="Shape 130"/>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31" name="Shape 131"/>
          <p:cNvSpPr txBox="1">
            <a:spLocks noGrp="1"/>
          </p:cNvSpPr>
          <p:nvPr>
            <p:ph type="body" idx="1"/>
          </p:nvPr>
        </p:nvSpPr>
        <p:spPr>
          <a:xfrm>
            <a:off x="4732350" y="1625925"/>
            <a:ext cx="3585000" cy="2644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132" name="Shape 132"/>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33" name="Shape 133"/>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graphics">
  <p:cSld name="CUSTOM_2">
    <p:spTree>
      <p:nvGrpSpPr>
        <p:cNvPr id="1" name="Shape 134"/>
        <p:cNvGrpSpPr/>
        <p:nvPr/>
      </p:nvGrpSpPr>
      <p:grpSpPr>
        <a:xfrm>
          <a:off x="0" y="0"/>
          <a:ext cx="0" cy="0"/>
          <a:chOff x="0" y="0"/>
          <a:chExt cx="0" cy="0"/>
        </a:xfrm>
      </p:grpSpPr>
      <p:sp>
        <p:nvSpPr>
          <p:cNvPr id="135" name="Shape 135"/>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36" name="Shape 136"/>
          <p:cNvSpPr txBox="1">
            <a:spLocks noGrp="1"/>
          </p:cNvSpPr>
          <p:nvPr>
            <p:ph type="subTitle" idx="1"/>
          </p:nvPr>
        </p:nvSpPr>
        <p:spPr>
          <a:xfrm>
            <a:off x="4968475" y="2753153"/>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37" name="Shape 137"/>
          <p:cNvSpPr txBox="1">
            <a:spLocks noGrp="1"/>
          </p:cNvSpPr>
          <p:nvPr>
            <p:ph type="body" idx="2"/>
          </p:nvPr>
        </p:nvSpPr>
        <p:spPr>
          <a:xfrm>
            <a:off x="4968350" y="3138578"/>
            <a:ext cx="3348900" cy="13413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38" name="Shape 138"/>
          <p:cNvSpPr txBox="1">
            <a:spLocks noGrp="1"/>
          </p:cNvSpPr>
          <p:nvPr>
            <p:ph type="subTitle" idx="3"/>
          </p:nvPr>
        </p:nvSpPr>
        <p:spPr>
          <a:xfrm>
            <a:off x="826650" y="2753153"/>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39" name="Shape 139"/>
          <p:cNvSpPr txBox="1">
            <a:spLocks noGrp="1"/>
          </p:cNvSpPr>
          <p:nvPr>
            <p:ph type="body" idx="4"/>
          </p:nvPr>
        </p:nvSpPr>
        <p:spPr>
          <a:xfrm>
            <a:off x="826525" y="3138578"/>
            <a:ext cx="3348900" cy="13413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40" name="Shape 140"/>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41" name="Shape 141"/>
          <p:cNvSpPr txBox="1">
            <a:spLocks noGrp="1"/>
          </p:cNvSpPr>
          <p:nvPr>
            <p:ph type="subTitle" idx="5"/>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s, text">
  <p:cSld name="CUSTOM_2_1">
    <p:spTree>
      <p:nvGrpSpPr>
        <p:cNvPr id="1" name="Shape 142"/>
        <p:cNvGrpSpPr/>
        <p:nvPr/>
      </p:nvGrpSpPr>
      <p:grpSpPr>
        <a:xfrm>
          <a:off x="0" y="0"/>
          <a:ext cx="0" cy="0"/>
          <a:chOff x="0" y="0"/>
          <a:chExt cx="0" cy="0"/>
        </a:xfrm>
      </p:grpSpPr>
      <p:sp>
        <p:nvSpPr>
          <p:cNvPr id="143" name="Shape 143"/>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44" name="Shape 144"/>
          <p:cNvSpPr txBox="1">
            <a:spLocks noGrp="1"/>
          </p:cNvSpPr>
          <p:nvPr>
            <p:ph type="subTitle" idx="1"/>
          </p:nvPr>
        </p:nvSpPr>
        <p:spPr>
          <a:xfrm>
            <a:off x="4968475" y="1867647"/>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45" name="Shape 145"/>
          <p:cNvSpPr txBox="1">
            <a:spLocks noGrp="1"/>
          </p:cNvSpPr>
          <p:nvPr>
            <p:ph type="body" idx="2"/>
          </p:nvPr>
        </p:nvSpPr>
        <p:spPr>
          <a:xfrm>
            <a:off x="4968350" y="2367377"/>
            <a:ext cx="3348900" cy="20745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46" name="Shape 146"/>
          <p:cNvSpPr txBox="1">
            <a:spLocks noGrp="1"/>
          </p:cNvSpPr>
          <p:nvPr>
            <p:ph type="subTitle" idx="3"/>
          </p:nvPr>
        </p:nvSpPr>
        <p:spPr>
          <a:xfrm>
            <a:off x="826650" y="1867647"/>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47" name="Shape 147"/>
          <p:cNvSpPr txBox="1">
            <a:spLocks noGrp="1"/>
          </p:cNvSpPr>
          <p:nvPr>
            <p:ph type="body" idx="4"/>
          </p:nvPr>
        </p:nvSpPr>
        <p:spPr>
          <a:xfrm>
            <a:off x="826525" y="2367377"/>
            <a:ext cx="3348900" cy="20745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48" name="Shape 148"/>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49" name="Shape 149"/>
          <p:cNvSpPr txBox="1">
            <a:spLocks noGrp="1"/>
          </p:cNvSpPr>
          <p:nvPr>
            <p:ph type="subTitle" idx="5"/>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s, graphics">
  <p:cSld name="CUSTOM_2_1_1">
    <p:spTree>
      <p:nvGrpSpPr>
        <p:cNvPr id="1" name="Shape 150"/>
        <p:cNvGrpSpPr/>
        <p:nvPr/>
      </p:nvGrpSpPr>
      <p:grpSpPr>
        <a:xfrm>
          <a:off x="0" y="0"/>
          <a:ext cx="0" cy="0"/>
          <a:chOff x="0" y="0"/>
          <a:chExt cx="0" cy="0"/>
        </a:xfrm>
      </p:grpSpPr>
      <p:sp>
        <p:nvSpPr>
          <p:cNvPr id="151" name="Shape 15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52" name="Shape 152"/>
          <p:cNvSpPr txBox="1">
            <a:spLocks noGrp="1"/>
          </p:cNvSpPr>
          <p:nvPr>
            <p:ph type="subTitle" idx="1"/>
          </p:nvPr>
        </p:nvSpPr>
        <p:spPr>
          <a:xfrm>
            <a:off x="826650"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53" name="Shape 153"/>
          <p:cNvSpPr txBox="1">
            <a:spLocks noGrp="1"/>
          </p:cNvSpPr>
          <p:nvPr>
            <p:ph type="body" idx="2"/>
          </p:nvPr>
        </p:nvSpPr>
        <p:spPr>
          <a:xfrm>
            <a:off x="826650"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54" name="Shape 154"/>
          <p:cNvSpPr txBox="1">
            <a:spLocks noGrp="1"/>
          </p:cNvSpPr>
          <p:nvPr>
            <p:ph type="subTitle" idx="3"/>
          </p:nvPr>
        </p:nvSpPr>
        <p:spPr>
          <a:xfrm>
            <a:off x="3467638"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55" name="Shape 155"/>
          <p:cNvSpPr txBox="1">
            <a:spLocks noGrp="1"/>
          </p:cNvSpPr>
          <p:nvPr>
            <p:ph type="body" idx="4"/>
          </p:nvPr>
        </p:nvSpPr>
        <p:spPr>
          <a:xfrm>
            <a:off x="3467638"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56" name="Shape 156"/>
          <p:cNvSpPr txBox="1">
            <a:spLocks noGrp="1"/>
          </p:cNvSpPr>
          <p:nvPr>
            <p:ph type="subTitle" idx="5"/>
          </p:nvPr>
        </p:nvSpPr>
        <p:spPr>
          <a:xfrm>
            <a:off x="6108738"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57" name="Shape 157"/>
          <p:cNvSpPr txBox="1">
            <a:spLocks noGrp="1"/>
          </p:cNvSpPr>
          <p:nvPr>
            <p:ph type="body" idx="6"/>
          </p:nvPr>
        </p:nvSpPr>
        <p:spPr>
          <a:xfrm>
            <a:off x="6108738"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58" name="Shape 158"/>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59" name="Shape 159"/>
          <p:cNvSpPr txBox="1">
            <a:spLocks noGrp="1"/>
          </p:cNvSpPr>
          <p:nvPr>
            <p:ph type="subTitle" idx="7"/>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ns, text">
  <p:cSld name="CUSTOM_2_1_1_1">
    <p:spTree>
      <p:nvGrpSpPr>
        <p:cNvPr id="1" name="Shape 160"/>
        <p:cNvGrpSpPr/>
        <p:nvPr/>
      </p:nvGrpSpPr>
      <p:grpSpPr>
        <a:xfrm>
          <a:off x="0" y="0"/>
          <a:ext cx="0" cy="0"/>
          <a:chOff x="0" y="0"/>
          <a:chExt cx="0" cy="0"/>
        </a:xfrm>
      </p:grpSpPr>
      <p:sp>
        <p:nvSpPr>
          <p:cNvPr id="161" name="Shape 16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62" name="Shape 162"/>
          <p:cNvSpPr txBox="1">
            <a:spLocks noGrp="1"/>
          </p:cNvSpPr>
          <p:nvPr>
            <p:ph type="subTitle" idx="1"/>
          </p:nvPr>
        </p:nvSpPr>
        <p:spPr>
          <a:xfrm>
            <a:off x="826650"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63" name="Shape 163"/>
          <p:cNvSpPr txBox="1">
            <a:spLocks noGrp="1"/>
          </p:cNvSpPr>
          <p:nvPr>
            <p:ph type="body" idx="2"/>
          </p:nvPr>
        </p:nvSpPr>
        <p:spPr>
          <a:xfrm>
            <a:off x="826650"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64" name="Shape 164"/>
          <p:cNvSpPr txBox="1">
            <a:spLocks noGrp="1"/>
          </p:cNvSpPr>
          <p:nvPr>
            <p:ph type="subTitle" idx="3"/>
          </p:nvPr>
        </p:nvSpPr>
        <p:spPr>
          <a:xfrm>
            <a:off x="3467638"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65" name="Shape 165"/>
          <p:cNvSpPr txBox="1">
            <a:spLocks noGrp="1"/>
          </p:cNvSpPr>
          <p:nvPr>
            <p:ph type="body" idx="4"/>
          </p:nvPr>
        </p:nvSpPr>
        <p:spPr>
          <a:xfrm>
            <a:off x="3467638"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66" name="Shape 166"/>
          <p:cNvSpPr txBox="1">
            <a:spLocks noGrp="1"/>
          </p:cNvSpPr>
          <p:nvPr>
            <p:ph type="subTitle" idx="5"/>
          </p:nvPr>
        </p:nvSpPr>
        <p:spPr>
          <a:xfrm>
            <a:off x="6108738"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167" name="Shape 167"/>
          <p:cNvSpPr txBox="1">
            <a:spLocks noGrp="1"/>
          </p:cNvSpPr>
          <p:nvPr>
            <p:ph type="body" idx="6"/>
          </p:nvPr>
        </p:nvSpPr>
        <p:spPr>
          <a:xfrm>
            <a:off x="6108738"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168" name="Shape 168"/>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69" name="Shape 169"/>
          <p:cNvSpPr txBox="1">
            <a:spLocks noGrp="1"/>
          </p:cNvSpPr>
          <p:nvPr>
            <p:ph type="subTitle" idx="7"/>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 top, graphic bottom">
  <p:cSld name="CUSTOM_3">
    <p:spTree>
      <p:nvGrpSpPr>
        <p:cNvPr id="1" name="Shape 170"/>
        <p:cNvGrpSpPr/>
        <p:nvPr/>
      </p:nvGrpSpPr>
      <p:grpSpPr>
        <a:xfrm>
          <a:off x="0" y="0"/>
          <a:ext cx="0" cy="0"/>
          <a:chOff x="0" y="0"/>
          <a:chExt cx="0" cy="0"/>
        </a:xfrm>
      </p:grpSpPr>
      <p:sp>
        <p:nvSpPr>
          <p:cNvPr id="171" name="Shape 17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72" name="Shape 172"/>
          <p:cNvSpPr txBox="1">
            <a:spLocks noGrp="1"/>
          </p:cNvSpPr>
          <p:nvPr>
            <p:ph type="body" idx="1"/>
          </p:nvPr>
        </p:nvSpPr>
        <p:spPr>
          <a:xfrm>
            <a:off x="826650" y="1554319"/>
            <a:ext cx="7490700" cy="393600"/>
          </a:xfrm>
          <a:prstGeom prst="rect">
            <a:avLst/>
          </a:prstGeom>
        </p:spPr>
        <p:txBody>
          <a:bodyPr spcFirstLastPara="1" wrap="square" lIns="91425" tIns="91425" rIns="91425" bIns="91425" anchor="b"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173" name="Shape 173"/>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74" name="Shape 174"/>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red">
  <p:cSld name="1_red">
    <p:bg>
      <p:bgPr>
        <a:blipFill rotWithShape="1">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Shape 18" descr="Screen Shot 2016-06-13 at 11.56.27 am.png"/>
          <p:cNvPicPr preferRelativeResize="0"/>
          <p:nvPr/>
        </p:nvPicPr>
        <p:blipFill rotWithShape="1">
          <a:blip r:embed="rId3">
            <a:alphaModFix/>
          </a:blip>
          <a:srcRect l="556"/>
          <a:stretch/>
        </p:blipFill>
        <p:spPr>
          <a:xfrm>
            <a:off x="0" y="-1"/>
            <a:ext cx="9144000" cy="5165700"/>
          </a:xfrm>
          <a:prstGeom prst="rect">
            <a:avLst/>
          </a:prstGeom>
          <a:noFill/>
          <a:ln>
            <a:noFill/>
          </a:ln>
        </p:spPr>
      </p:pic>
      <p:sp>
        <p:nvSpPr>
          <p:cNvPr id="19" name="Shape 19"/>
          <p:cNvSpPr txBox="1">
            <a:spLocks noGrp="1"/>
          </p:cNvSpPr>
          <p:nvPr>
            <p:ph type="ctrTitle"/>
          </p:nvPr>
        </p:nvSpPr>
        <p:spPr>
          <a:xfrm>
            <a:off x="1938528" y="2266950"/>
            <a:ext cx="5852100" cy="6858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2400" b="0" i="0" u="none" strike="noStrike" cap="none">
                <a:solidFill>
                  <a:srgbClr val="FFFFFF"/>
                </a:solidFill>
                <a:latin typeface="Arial"/>
                <a:ea typeface="Arial"/>
                <a:cs typeface="Arial"/>
                <a:sym typeface="Arial"/>
              </a:defRPr>
            </a:lvl1pPr>
            <a:lvl2pPr marL="0" marR="0" lvl="1" indent="0" algn="l" rtl="0">
              <a:spcBef>
                <a:spcPts val="0"/>
              </a:spcBef>
              <a:spcAft>
                <a:spcPts val="0"/>
              </a:spcAft>
              <a:buSzPts val="1400"/>
              <a:buNone/>
              <a:defRPr sz="2800" b="0" i="0" u="none" strike="noStrike" cap="none">
                <a:solidFill>
                  <a:srgbClr val="FFFFFF"/>
                </a:solidFill>
                <a:latin typeface="Arial"/>
                <a:ea typeface="Arial"/>
                <a:cs typeface="Arial"/>
                <a:sym typeface="Arial"/>
              </a:defRPr>
            </a:lvl2pPr>
            <a:lvl3pPr marL="0" marR="0" lvl="2" indent="0" algn="l" rtl="0">
              <a:spcBef>
                <a:spcPts val="0"/>
              </a:spcBef>
              <a:spcAft>
                <a:spcPts val="0"/>
              </a:spcAft>
              <a:buSzPts val="1400"/>
              <a:buNone/>
              <a:defRPr sz="2800" b="0" i="0" u="none" strike="noStrike" cap="none">
                <a:solidFill>
                  <a:srgbClr val="FFFFFF"/>
                </a:solidFill>
                <a:latin typeface="Arial"/>
                <a:ea typeface="Arial"/>
                <a:cs typeface="Arial"/>
                <a:sym typeface="Arial"/>
              </a:defRPr>
            </a:lvl3pPr>
            <a:lvl4pPr marL="0" marR="0" lvl="3" indent="0" algn="l" rtl="0">
              <a:spcBef>
                <a:spcPts val="0"/>
              </a:spcBef>
              <a:spcAft>
                <a:spcPts val="0"/>
              </a:spcAft>
              <a:buSzPts val="1400"/>
              <a:buNone/>
              <a:defRPr sz="2800" b="0" i="0" u="none" strike="noStrike" cap="none">
                <a:solidFill>
                  <a:srgbClr val="FFFFFF"/>
                </a:solidFill>
                <a:latin typeface="Arial"/>
                <a:ea typeface="Arial"/>
                <a:cs typeface="Arial"/>
                <a:sym typeface="Arial"/>
              </a:defRPr>
            </a:lvl4pPr>
            <a:lvl5pPr marL="0" marR="0" lvl="4" indent="0" algn="l" rtl="0">
              <a:spcBef>
                <a:spcPts val="0"/>
              </a:spcBef>
              <a:spcAft>
                <a:spcPts val="0"/>
              </a:spcAft>
              <a:buSzPts val="1400"/>
              <a:buNone/>
              <a:defRPr sz="2800" b="0" i="0" u="none" strike="noStrike" cap="none">
                <a:solidFill>
                  <a:srgbClr val="FFFFFF"/>
                </a:solidFill>
                <a:latin typeface="Arial"/>
                <a:ea typeface="Arial"/>
                <a:cs typeface="Arial"/>
                <a:sym typeface="Arial"/>
              </a:defRPr>
            </a:lvl5pPr>
            <a:lvl6pPr marL="457200" marR="0" lvl="5" indent="0" algn="l" rtl="0">
              <a:spcBef>
                <a:spcPts val="0"/>
              </a:spcBef>
              <a:spcAft>
                <a:spcPts val="0"/>
              </a:spcAft>
              <a:buSzPts val="1400"/>
              <a:buNone/>
              <a:defRPr sz="2800" b="0" i="0" u="none" strike="noStrike" cap="none">
                <a:solidFill>
                  <a:srgbClr val="FFFFFF"/>
                </a:solidFill>
                <a:latin typeface="Arial"/>
                <a:ea typeface="Arial"/>
                <a:cs typeface="Arial"/>
                <a:sym typeface="Arial"/>
              </a:defRPr>
            </a:lvl6pPr>
            <a:lvl7pPr marL="914400" marR="0" lvl="6" indent="0" algn="l" rtl="0">
              <a:spcBef>
                <a:spcPts val="0"/>
              </a:spcBef>
              <a:spcAft>
                <a:spcPts val="0"/>
              </a:spcAft>
              <a:buSzPts val="1400"/>
              <a:buNone/>
              <a:defRPr sz="2800" b="0" i="0" u="none" strike="noStrike" cap="none">
                <a:solidFill>
                  <a:srgbClr val="FFFFFF"/>
                </a:solidFill>
                <a:latin typeface="Arial"/>
                <a:ea typeface="Arial"/>
                <a:cs typeface="Arial"/>
                <a:sym typeface="Arial"/>
              </a:defRPr>
            </a:lvl7pPr>
            <a:lvl8pPr marL="1371600" marR="0" lvl="7" indent="0" algn="l" rtl="0">
              <a:spcBef>
                <a:spcPts val="0"/>
              </a:spcBef>
              <a:spcAft>
                <a:spcPts val="0"/>
              </a:spcAft>
              <a:buSzPts val="1400"/>
              <a:buNone/>
              <a:defRPr sz="2800" b="0" i="0" u="none" strike="noStrike" cap="none">
                <a:solidFill>
                  <a:srgbClr val="FFFFFF"/>
                </a:solidFill>
                <a:latin typeface="Arial"/>
                <a:ea typeface="Arial"/>
                <a:cs typeface="Arial"/>
                <a:sym typeface="Arial"/>
              </a:defRPr>
            </a:lvl8pPr>
            <a:lvl9pPr marL="1828800" marR="0" lvl="8" indent="0" algn="l" rtl="0">
              <a:spcBef>
                <a:spcPts val="0"/>
              </a:spcBef>
              <a:spcAft>
                <a:spcPts val="0"/>
              </a:spcAft>
              <a:buSzPts val="1400"/>
              <a:buNone/>
              <a:defRPr sz="2800" b="0" i="0" u="none" strike="noStrike" cap="none">
                <a:solidFill>
                  <a:srgbClr val="FFFFFF"/>
                </a:solidFill>
                <a:latin typeface="Arial"/>
                <a:ea typeface="Arial"/>
                <a:cs typeface="Arial"/>
                <a:sym typeface="Arial"/>
              </a:defRPr>
            </a:lvl9pPr>
          </a:lstStyle>
          <a:p>
            <a:endParaRPr/>
          </a:p>
        </p:txBody>
      </p:sp>
      <p:sp>
        <p:nvSpPr>
          <p:cNvPr id="20" name="Shape 20"/>
          <p:cNvSpPr txBox="1">
            <a:spLocks noGrp="1"/>
          </p:cNvSpPr>
          <p:nvPr>
            <p:ph type="subTitle" idx="1"/>
          </p:nvPr>
        </p:nvSpPr>
        <p:spPr>
          <a:xfrm>
            <a:off x="1938528" y="3257550"/>
            <a:ext cx="5867400" cy="2286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rgbClr val="FFFFFF"/>
              </a:buClr>
              <a:buSzPts val="1400"/>
              <a:buFont typeface="Arial"/>
              <a:buNone/>
              <a:defRPr sz="1600" b="0" i="0" u="none" strike="noStrike" cap="none">
                <a:solidFill>
                  <a:srgbClr val="FFFFFF"/>
                </a:solidFill>
                <a:latin typeface="Arial"/>
                <a:ea typeface="Arial"/>
                <a:cs typeface="Arial"/>
                <a:sym typeface="Arial"/>
              </a:defRPr>
            </a:lvl1pPr>
            <a:lvl2pPr marL="742950" marR="0" lvl="1" indent="-285750" algn="l" rtl="0">
              <a:spcBef>
                <a:spcPts val="200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2pPr>
            <a:lvl3pPr marL="1143000" marR="0" lvl="2" indent="-228600" algn="l" rtl="0">
              <a:spcBef>
                <a:spcPts val="1138"/>
              </a:spcBef>
              <a:spcAft>
                <a:spcPts val="0"/>
              </a:spcAft>
              <a:buClr>
                <a:srgbClr val="FFFFFF"/>
              </a:buClr>
              <a:buSzPts val="1400"/>
              <a:buFont typeface="Arial"/>
              <a:buNone/>
              <a:defRPr sz="2400" b="0" i="0" u="none" strike="noStrike" cap="none">
                <a:solidFill>
                  <a:srgbClr val="FFFFFF"/>
                </a:solidFill>
                <a:latin typeface="Arial"/>
                <a:ea typeface="Arial"/>
                <a:cs typeface="Arial"/>
                <a:sym typeface="Arial"/>
              </a:defRPr>
            </a:lvl3pPr>
            <a:lvl4pPr marL="1600200" marR="0" lvl="3" indent="-228600" algn="l" rtl="0">
              <a:spcBef>
                <a:spcPts val="850"/>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4pPr>
            <a:lvl5pPr marL="2057400" marR="0" lvl="4" indent="-228600" algn="l" rtl="0">
              <a:spcBef>
                <a:spcPts val="563"/>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5pPr>
            <a:lvl6pPr marL="0" marR="0" lvl="5" indent="0" algn="l" rtl="0">
              <a:spcBef>
                <a:spcPts val="288"/>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6pPr>
            <a:lvl7pPr marL="0" marR="0" lvl="6" indent="0" algn="l" rtl="0">
              <a:spcBef>
                <a:spcPts val="284"/>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7pPr>
            <a:lvl8pPr marL="0" marR="0" lvl="7" indent="0" algn="l" rtl="0">
              <a:spcBef>
                <a:spcPts val="284"/>
              </a:spcBef>
              <a:spcAft>
                <a:spcPts val="0"/>
              </a:spcAft>
              <a:buClr>
                <a:srgbClr val="FFFFFF"/>
              </a:buClr>
              <a:buSzPts val="1400"/>
              <a:buFont typeface="Arial"/>
              <a:buNone/>
              <a:defRPr sz="2000" b="0" i="0" u="none" strike="noStrike" cap="none">
                <a:solidFill>
                  <a:srgbClr val="FFFFFF"/>
                </a:solidFill>
                <a:latin typeface="Arial"/>
                <a:ea typeface="Arial"/>
                <a:cs typeface="Arial"/>
                <a:sym typeface="Arial"/>
              </a:defRPr>
            </a:lvl8pPr>
            <a:lvl9pPr marL="0" marR="0" lvl="8" indent="0" algn="l" rtl="0">
              <a:spcBef>
                <a:spcPts val="284"/>
              </a:spcBef>
              <a:spcAft>
                <a:spcPts val="284"/>
              </a:spcAft>
              <a:buClr>
                <a:srgbClr val="FFFFFF"/>
              </a:buClr>
              <a:buSzPts val="1400"/>
              <a:buFont typeface="Arial"/>
              <a:buNone/>
              <a:defRPr sz="2000" b="0" i="0" u="none" strike="noStrike" cap="none">
                <a:solidFill>
                  <a:srgbClr val="FFFFFF"/>
                </a:solidFill>
                <a:latin typeface="Arial"/>
                <a:ea typeface="Arial"/>
                <a:cs typeface="Arial"/>
                <a:sym typeface="Arial"/>
              </a:defRPr>
            </a:lvl9pPr>
          </a:lstStyle>
          <a:p>
            <a:endParaRPr/>
          </a:p>
        </p:txBody>
      </p:sp>
      <p:pic>
        <p:nvPicPr>
          <p:cNvPr id="21" name="Shape 21" descr="Red Hat Logo.png"/>
          <p:cNvPicPr preferRelativeResize="0"/>
          <p:nvPr/>
        </p:nvPicPr>
        <p:blipFill rotWithShape="1">
          <a:blip r:embed="rId4">
            <a:alphaModFix/>
          </a:blip>
          <a:srcRect/>
          <a:stretch/>
        </p:blipFill>
        <p:spPr>
          <a:xfrm>
            <a:off x="6858000" y="327349"/>
            <a:ext cx="1981200" cy="636900"/>
          </a:xfrm>
          <a:prstGeom prst="rect">
            <a:avLst/>
          </a:prstGeom>
          <a:noFill/>
          <a:ln>
            <a:noFill/>
          </a:ln>
        </p:spPr>
      </p:pic>
      <p:sp>
        <p:nvSpPr>
          <p:cNvPr id="22" name="Shape 22"/>
          <p:cNvSpPr txBox="1">
            <a:spLocks noGrp="1"/>
          </p:cNvSpPr>
          <p:nvPr>
            <p:ph type="body" idx="2"/>
          </p:nvPr>
        </p:nvSpPr>
        <p:spPr>
          <a:xfrm>
            <a:off x="1938528" y="3563991"/>
            <a:ext cx="5867400" cy="2286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600" b="0" i="0" u="none" strike="noStrike" cap="none">
                <a:solidFill>
                  <a:srgbClr val="FFFFFF"/>
                </a:solidFill>
                <a:latin typeface="Arial"/>
                <a:ea typeface="Arial"/>
                <a:cs typeface="Arial"/>
                <a:sym typeface="Arial"/>
              </a:defRPr>
            </a:lvl1pPr>
            <a:lvl2pPr marL="914400" marR="0" lvl="1" indent="-228600" algn="l" rtl="0">
              <a:spcBef>
                <a:spcPts val="1413"/>
              </a:spcBef>
              <a:spcAft>
                <a:spcPts val="0"/>
              </a:spcAft>
              <a:buSzPts val="1400"/>
              <a:buNone/>
              <a:defRPr sz="2800" b="0" i="0" u="none" strike="noStrike" cap="none">
                <a:solidFill>
                  <a:srgbClr val="FFFFFF"/>
                </a:solidFill>
                <a:latin typeface="Arial"/>
                <a:ea typeface="Arial"/>
                <a:cs typeface="Arial"/>
                <a:sym typeface="Arial"/>
              </a:defRPr>
            </a:lvl2pPr>
            <a:lvl3pPr marL="1371600" marR="0" lvl="2" indent="-228600" algn="l" rtl="0">
              <a:spcBef>
                <a:spcPts val="1138"/>
              </a:spcBef>
              <a:spcAft>
                <a:spcPts val="0"/>
              </a:spcAft>
              <a:buSzPts val="1400"/>
              <a:buNone/>
              <a:defRPr sz="2400" b="0" i="0" u="none" strike="noStrike" cap="none">
                <a:solidFill>
                  <a:srgbClr val="FFFFFF"/>
                </a:solidFill>
                <a:latin typeface="Arial"/>
                <a:ea typeface="Arial"/>
                <a:cs typeface="Arial"/>
                <a:sym typeface="Arial"/>
              </a:defRPr>
            </a:lvl3pPr>
            <a:lvl4pPr marL="1828800" marR="0" lvl="3" indent="-228600" algn="l" rtl="0">
              <a:spcBef>
                <a:spcPts val="850"/>
              </a:spcBef>
              <a:spcAft>
                <a:spcPts val="0"/>
              </a:spcAft>
              <a:buSzPts val="1400"/>
              <a:buNone/>
              <a:defRPr sz="2000" b="0" i="0" u="none" strike="noStrike" cap="none">
                <a:solidFill>
                  <a:srgbClr val="FFFFFF"/>
                </a:solidFill>
                <a:latin typeface="Arial"/>
                <a:ea typeface="Arial"/>
                <a:cs typeface="Arial"/>
                <a:sym typeface="Arial"/>
              </a:defRPr>
            </a:lvl4pPr>
            <a:lvl5pPr marL="2286000" marR="0" lvl="4" indent="-228600" algn="l" rtl="0">
              <a:spcBef>
                <a:spcPts val="563"/>
              </a:spcBef>
              <a:spcAft>
                <a:spcPts val="0"/>
              </a:spcAft>
              <a:buSzPts val="1400"/>
              <a:buNone/>
              <a:defRPr sz="2000" b="0" i="0" u="none" strike="noStrike" cap="none">
                <a:solidFill>
                  <a:srgbClr val="FFFFFF"/>
                </a:solidFill>
                <a:latin typeface="Arial"/>
                <a:ea typeface="Arial"/>
                <a:cs typeface="Arial"/>
                <a:sym typeface="Arial"/>
              </a:defRPr>
            </a:lvl5pPr>
            <a:lvl6pPr marL="2743200" marR="0" lvl="5" indent="-228600" algn="l" rtl="0">
              <a:spcBef>
                <a:spcPts val="288"/>
              </a:spcBef>
              <a:spcAft>
                <a:spcPts val="0"/>
              </a:spcAft>
              <a:buSzPts val="1400"/>
              <a:buNone/>
              <a:defRPr sz="2000" b="0" i="0" u="none" strike="noStrike" cap="none">
                <a:solidFill>
                  <a:srgbClr val="FFFFFF"/>
                </a:solidFill>
                <a:latin typeface="Arial"/>
                <a:ea typeface="Arial"/>
                <a:cs typeface="Arial"/>
                <a:sym typeface="Arial"/>
              </a:defRPr>
            </a:lvl6pPr>
            <a:lvl7pPr marL="3200400" marR="0" lvl="6" indent="-228600" algn="l" rtl="0">
              <a:spcBef>
                <a:spcPts val="284"/>
              </a:spcBef>
              <a:spcAft>
                <a:spcPts val="0"/>
              </a:spcAft>
              <a:buSzPts val="1400"/>
              <a:buNone/>
              <a:defRPr sz="2000" b="0" i="0" u="none" strike="noStrike" cap="none">
                <a:solidFill>
                  <a:srgbClr val="FFFFFF"/>
                </a:solidFill>
                <a:latin typeface="Arial"/>
                <a:ea typeface="Arial"/>
                <a:cs typeface="Arial"/>
                <a:sym typeface="Arial"/>
              </a:defRPr>
            </a:lvl7pPr>
            <a:lvl8pPr marL="3657600" marR="0" lvl="7" indent="-228600" algn="l" rtl="0">
              <a:spcBef>
                <a:spcPts val="284"/>
              </a:spcBef>
              <a:spcAft>
                <a:spcPts val="0"/>
              </a:spcAft>
              <a:buSzPts val="1400"/>
              <a:buNone/>
              <a:defRPr sz="2000" b="0" i="0" u="none" strike="noStrike" cap="none">
                <a:solidFill>
                  <a:srgbClr val="FFFFFF"/>
                </a:solidFill>
                <a:latin typeface="Arial"/>
                <a:ea typeface="Arial"/>
                <a:cs typeface="Arial"/>
                <a:sym typeface="Arial"/>
              </a:defRPr>
            </a:lvl8pPr>
            <a:lvl9pPr marL="4114800" marR="0" lvl="8" indent="-228600" algn="l" rtl="0">
              <a:spcBef>
                <a:spcPts val="284"/>
              </a:spcBef>
              <a:spcAft>
                <a:spcPts val="284"/>
              </a:spcAft>
              <a:buSzPts val="1400"/>
              <a:buNone/>
              <a:defRPr sz="2000" b="0" i="0" u="none" strike="noStrike" cap="none">
                <a:solidFill>
                  <a:srgbClr val="FFFFFF"/>
                </a:solidFill>
                <a:latin typeface="Arial"/>
                <a:ea typeface="Arial"/>
                <a:cs typeface="Arial"/>
                <a:sym typeface="Arial"/>
              </a:defRPr>
            </a:lvl9pPr>
          </a:lstStyle>
          <a:p>
            <a:endParaRPr/>
          </a:p>
        </p:txBody>
      </p:sp>
      <p:pic>
        <p:nvPicPr>
          <p:cNvPr id="23" name="Shape 23"/>
          <p:cNvPicPr preferRelativeResize="0"/>
          <p:nvPr/>
        </p:nvPicPr>
        <p:blipFill rotWithShape="1">
          <a:blip r:embed="rId5">
            <a:alphaModFix/>
          </a:blip>
          <a:srcRect l="38385" b="33620"/>
          <a:stretch/>
        </p:blipFill>
        <p:spPr>
          <a:xfrm>
            <a:off x="872100" y="261300"/>
            <a:ext cx="1032900" cy="522000"/>
          </a:xfrm>
          <a:prstGeom prst="rect">
            <a:avLst/>
          </a:prstGeom>
          <a:noFill/>
          <a:ln>
            <a:noFill/>
          </a:ln>
        </p:spPr>
      </p:pic>
      <p:pic>
        <p:nvPicPr>
          <p:cNvPr id="24" name="Shape 24"/>
          <p:cNvPicPr preferRelativeResize="0"/>
          <p:nvPr/>
        </p:nvPicPr>
        <p:blipFill rotWithShape="1">
          <a:blip r:embed="rId5">
            <a:alphaModFix/>
          </a:blip>
          <a:srcRect r="61616"/>
          <a:stretch/>
        </p:blipFill>
        <p:spPr>
          <a:xfrm>
            <a:off x="381000" y="337500"/>
            <a:ext cx="426900" cy="522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graphic top, text bottom">
  <p:cSld name="CUSTOM_3_1">
    <p:spTree>
      <p:nvGrpSpPr>
        <p:cNvPr id="1" name="Shape 175"/>
        <p:cNvGrpSpPr/>
        <p:nvPr/>
      </p:nvGrpSpPr>
      <p:grpSpPr>
        <a:xfrm>
          <a:off x="0" y="0"/>
          <a:ext cx="0" cy="0"/>
          <a:chOff x="0" y="0"/>
          <a:chExt cx="0" cy="0"/>
        </a:xfrm>
      </p:grpSpPr>
      <p:sp>
        <p:nvSpPr>
          <p:cNvPr id="176" name="Shape 176"/>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77" name="Shape 177"/>
          <p:cNvSpPr txBox="1">
            <a:spLocks noGrp="1"/>
          </p:cNvSpPr>
          <p:nvPr>
            <p:ph type="body" idx="1"/>
          </p:nvPr>
        </p:nvSpPr>
        <p:spPr>
          <a:xfrm>
            <a:off x="826650" y="3909498"/>
            <a:ext cx="7490700" cy="3936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178" name="Shape 178"/>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79" name="Shape 179"/>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xt top, logos bottom">
  <p:cSld name="CUSTOM_3_1_1">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Shape 18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82" name="Shape 182"/>
          <p:cNvSpPr txBox="1">
            <a:spLocks noGrp="1"/>
          </p:cNvSpPr>
          <p:nvPr>
            <p:ph type="body" idx="1"/>
          </p:nvPr>
        </p:nvSpPr>
        <p:spPr>
          <a:xfrm>
            <a:off x="826650" y="1512056"/>
            <a:ext cx="7490700" cy="879300"/>
          </a:xfrm>
          <a:prstGeom prst="rect">
            <a:avLst/>
          </a:prstGeom>
        </p:spPr>
        <p:txBody>
          <a:bodyPr spcFirstLastPara="1" wrap="square" lIns="91425" tIns="91425" rIns="91425" bIns="91425" anchor="b"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183" name="Shape 183"/>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84" name="Shape 184"/>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ogos top, text bottom">
  <p:cSld name="CUSTOM_3_1_1_1">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Shape 186"/>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87" name="Shape 187"/>
          <p:cNvSpPr txBox="1">
            <a:spLocks noGrp="1"/>
          </p:cNvSpPr>
          <p:nvPr>
            <p:ph type="body" idx="1"/>
          </p:nvPr>
        </p:nvSpPr>
        <p:spPr>
          <a:xfrm>
            <a:off x="826650" y="3738063"/>
            <a:ext cx="7490700" cy="7158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188" name="Shape 188"/>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89" name="Shape 189"/>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left, logos right">
  <p:cSld name="CUSTOM_3_1_1_1_1">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Shape 19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92" name="Shape 192"/>
          <p:cNvSpPr txBox="1">
            <a:spLocks noGrp="1"/>
          </p:cNvSpPr>
          <p:nvPr>
            <p:ph type="body" idx="1"/>
          </p:nvPr>
        </p:nvSpPr>
        <p:spPr>
          <a:xfrm>
            <a:off x="826700" y="1625925"/>
            <a:ext cx="3585000" cy="25305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193" name="Shape 193"/>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94" name="Shape 194"/>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ogos left, text right">
  <p:cSld name="CUSTOM_3_1_1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Shape 196"/>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197" name="Shape 197"/>
          <p:cNvSpPr txBox="1">
            <a:spLocks noGrp="1"/>
          </p:cNvSpPr>
          <p:nvPr>
            <p:ph type="body" idx="1"/>
          </p:nvPr>
        </p:nvSpPr>
        <p:spPr>
          <a:xfrm>
            <a:off x="4732350" y="1625925"/>
            <a:ext cx="3585000" cy="2536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198" name="Shape 198"/>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199" name="Shape 199"/>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rofile left, text right">
  <p:cSld name="CUSTOM_3_1_1_1_1_1_1">
    <p:bg>
      <p:bgPr>
        <a:blipFill>
          <a:blip r:embed="rId2">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202" name="Shape 202"/>
          <p:cNvSpPr txBox="1">
            <a:spLocks noGrp="1"/>
          </p:cNvSpPr>
          <p:nvPr>
            <p:ph type="body" idx="1"/>
          </p:nvPr>
        </p:nvSpPr>
        <p:spPr>
          <a:xfrm>
            <a:off x="4934725" y="2048925"/>
            <a:ext cx="3382500" cy="19554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03" name="Shape 203"/>
          <p:cNvSpPr txBox="1">
            <a:spLocks noGrp="1"/>
          </p:cNvSpPr>
          <p:nvPr>
            <p:ph type="subTitle" idx="2"/>
          </p:nvPr>
        </p:nvSpPr>
        <p:spPr>
          <a:xfrm>
            <a:off x="4943325" y="1834500"/>
            <a:ext cx="3382500" cy="328800"/>
          </a:xfrm>
          <a:prstGeom prst="rect">
            <a:avLst/>
          </a:prstGeom>
        </p:spPr>
        <p:txBody>
          <a:bodyPr spcFirstLastPara="1" wrap="square" lIns="91425" tIns="91425" rIns="91425" bIns="91425" anchor="b" anchorCtr="0"/>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4" name="Shape 204"/>
          <p:cNvSpPr txBox="1">
            <a:spLocks noGrp="1"/>
          </p:cNvSpPr>
          <p:nvPr>
            <p:ph type="subTitle" idx="3"/>
          </p:nvPr>
        </p:nvSpPr>
        <p:spPr>
          <a:xfrm>
            <a:off x="826650" y="2625314"/>
            <a:ext cx="3112800" cy="1328700"/>
          </a:xfrm>
          <a:prstGeom prst="rect">
            <a:avLst/>
          </a:prstGeom>
        </p:spPr>
        <p:txBody>
          <a:bodyPr spcFirstLastPara="1" wrap="square" lIns="91425" tIns="91425" rIns="91425" bIns="91425" anchor="t" anchorCtr="0"/>
          <a:lstStyle>
            <a:lvl1pPr lvl="0" algn="ctr" rtl="0">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a:endParaRPr/>
          </a:p>
        </p:txBody>
      </p:sp>
      <p:sp>
        <p:nvSpPr>
          <p:cNvPr id="205" name="Shape 205"/>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06" name="Shape 206"/>
          <p:cNvSpPr txBox="1">
            <a:spLocks noGrp="1"/>
          </p:cNvSpPr>
          <p:nvPr>
            <p:ph type="subTitle" idx="4"/>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ue" type="title">
  <p:cSld name="TITLE">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atin typeface="Overpass"/>
                <a:ea typeface="Overpass"/>
                <a:cs typeface="Overpass"/>
                <a:sym typeface="Overpas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ue structure">
  <p:cSld name="CUSTOM">
    <p:bg>
      <p:bgPr>
        <a:blipFill>
          <a:blip r:embed="rId2">
            <a:alphaModFix/>
          </a:blip>
          <a:stretch>
            <a:fillRect/>
          </a:stretch>
        </a:blip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ue nature">
  <p:cSld name="CUSTOM_1">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red">
  <p:cSld name="CUSTOM_1_1">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red">
  <p:cSld name="3_red">
    <p:spTree>
      <p:nvGrpSpPr>
        <p:cNvPr id="1" name="Shape 25"/>
        <p:cNvGrpSpPr/>
        <p:nvPr/>
      </p:nvGrpSpPr>
      <p:grpSpPr>
        <a:xfrm>
          <a:off x="0" y="0"/>
          <a:ext cx="0" cy="0"/>
          <a:chOff x="0" y="0"/>
          <a:chExt cx="0" cy="0"/>
        </a:xfrm>
      </p:grpSpPr>
      <p:pic>
        <p:nvPicPr>
          <p:cNvPr id="26" name="Shape 26" descr="Screen Shot 2016-06-13 at 11.56.27 am.png"/>
          <p:cNvPicPr preferRelativeResize="0"/>
          <p:nvPr/>
        </p:nvPicPr>
        <p:blipFill rotWithShape="1">
          <a:blip r:embed="rId2">
            <a:alphaModFix/>
          </a:blip>
          <a:srcRect l="556"/>
          <a:stretch/>
        </p:blipFill>
        <p:spPr>
          <a:xfrm>
            <a:off x="0" y="-1"/>
            <a:ext cx="9144000" cy="5165700"/>
          </a:xfrm>
          <a:prstGeom prst="rect">
            <a:avLst/>
          </a:prstGeom>
          <a:noFill/>
          <a:ln>
            <a:noFill/>
          </a:ln>
        </p:spPr>
      </p:pic>
      <p:sp>
        <p:nvSpPr>
          <p:cNvPr id="27" name="Shape 27"/>
          <p:cNvSpPr txBox="1"/>
          <p:nvPr/>
        </p:nvSpPr>
        <p:spPr>
          <a:xfrm>
            <a:off x="2286000" y="3132058"/>
            <a:ext cx="2286000" cy="273900"/>
          </a:xfrm>
          <a:prstGeom prst="rect">
            <a:avLst/>
          </a:prstGeom>
          <a:noFill/>
          <a:ln>
            <a:noFill/>
          </a:ln>
        </p:spPr>
        <p:txBody>
          <a:bodyPr spcFirstLastPara="1" wrap="square" lIns="91425" tIns="0" rIns="0" bIns="0" anchor="ctr" anchorCtr="0">
            <a:noAutofit/>
          </a:bodyPr>
          <a:lstStyle/>
          <a:p>
            <a:pPr marL="0" marR="0" lvl="0" indent="0" algn="l" rtl="0">
              <a:spcBef>
                <a:spcPts val="0"/>
              </a:spcBef>
              <a:spcAft>
                <a:spcPts val="0"/>
              </a:spcAft>
              <a:buClr>
                <a:srgbClr val="FFFFFF"/>
              </a:buClr>
              <a:buFont typeface="Arial"/>
              <a:buNone/>
            </a:pPr>
            <a:r>
              <a:rPr lang="en-US" sz="1000" b="0" i="0" u="none" strike="noStrike" cap="none">
                <a:solidFill>
                  <a:srgbClr val="FFFFFF"/>
                </a:solidFill>
                <a:latin typeface="Arial"/>
                <a:ea typeface="Arial"/>
                <a:cs typeface="Arial"/>
                <a:sym typeface="Arial"/>
              </a:rPr>
              <a:t>plus.google.com/+RedHat</a:t>
            </a:r>
            <a:endParaRPr sz="1000" b="0" i="0" u="none" strike="noStrike" cap="none">
              <a:solidFill>
                <a:srgbClr val="FFFFFF"/>
              </a:solidFill>
              <a:latin typeface="Allerta"/>
              <a:ea typeface="Allerta"/>
              <a:cs typeface="Allerta"/>
              <a:sym typeface="Allerta"/>
            </a:endParaRPr>
          </a:p>
        </p:txBody>
      </p:sp>
      <p:sp>
        <p:nvSpPr>
          <p:cNvPr id="28" name="Shape 28"/>
          <p:cNvSpPr txBox="1"/>
          <p:nvPr/>
        </p:nvSpPr>
        <p:spPr>
          <a:xfrm>
            <a:off x="2286000" y="3607546"/>
            <a:ext cx="2286000" cy="273900"/>
          </a:xfrm>
          <a:prstGeom prst="rect">
            <a:avLst/>
          </a:prstGeom>
          <a:noFill/>
          <a:ln>
            <a:noFill/>
          </a:ln>
        </p:spPr>
        <p:txBody>
          <a:bodyPr spcFirstLastPara="1" wrap="square" lIns="91425" tIns="0" rIns="0" bIns="0" anchor="ctr" anchorCtr="0">
            <a:noAutofit/>
          </a:bodyPr>
          <a:lstStyle/>
          <a:p>
            <a:pPr marL="0" marR="0" lvl="0" indent="0" algn="l" rtl="0">
              <a:spcBef>
                <a:spcPts val="0"/>
              </a:spcBef>
              <a:spcAft>
                <a:spcPts val="0"/>
              </a:spcAft>
              <a:buClr>
                <a:srgbClr val="FFFFFF"/>
              </a:buClr>
              <a:buFont typeface="Arial"/>
              <a:buNone/>
            </a:pPr>
            <a:r>
              <a:rPr lang="en-US" sz="1000" b="0" i="0" u="none" strike="noStrike" cap="none">
                <a:solidFill>
                  <a:srgbClr val="FFFFFF"/>
                </a:solidFill>
                <a:latin typeface="Arial"/>
                <a:ea typeface="Arial"/>
                <a:cs typeface="Arial"/>
                <a:sym typeface="Arial"/>
              </a:rPr>
              <a:t>linkedin.com/company/red-hat</a:t>
            </a:r>
            <a:endParaRPr sz="1000" b="0" i="0" u="none" strike="noStrike" cap="none">
              <a:solidFill>
                <a:srgbClr val="FFFFFF"/>
              </a:solidFill>
              <a:latin typeface="Allerta"/>
              <a:ea typeface="Allerta"/>
              <a:cs typeface="Allerta"/>
              <a:sym typeface="Allerta"/>
            </a:endParaRPr>
          </a:p>
        </p:txBody>
      </p:sp>
      <p:sp>
        <p:nvSpPr>
          <p:cNvPr id="29" name="Shape 29"/>
          <p:cNvSpPr txBox="1"/>
          <p:nvPr/>
        </p:nvSpPr>
        <p:spPr>
          <a:xfrm>
            <a:off x="2286000" y="4083034"/>
            <a:ext cx="2286000" cy="273900"/>
          </a:xfrm>
          <a:prstGeom prst="rect">
            <a:avLst/>
          </a:prstGeom>
          <a:noFill/>
          <a:ln>
            <a:noFill/>
          </a:ln>
        </p:spPr>
        <p:txBody>
          <a:bodyPr spcFirstLastPara="1" wrap="square" lIns="91425" tIns="0" rIns="0" bIns="0" anchor="ctr" anchorCtr="0">
            <a:noAutofit/>
          </a:bodyPr>
          <a:lstStyle/>
          <a:p>
            <a:pPr marL="0" marR="0" lvl="0" indent="0" algn="l" rtl="0">
              <a:spcBef>
                <a:spcPts val="0"/>
              </a:spcBef>
              <a:spcAft>
                <a:spcPts val="0"/>
              </a:spcAft>
              <a:buClr>
                <a:srgbClr val="FFFFFF"/>
              </a:buClr>
              <a:buFont typeface="Arial"/>
              <a:buNone/>
            </a:pPr>
            <a:r>
              <a:rPr lang="en-US" sz="1000" b="0" i="0" u="none" strike="noStrike" cap="none">
                <a:solidFill>
                  <a:srgbClr val="FFFFFF"/>
                </a:solidFill>
                <a:latin typeface="Arial"/>
                <a:ea typeface="Arial"/>
                <a:cs typeface="Arial"/>
                <a:sym typeface="Arial"/>
              </a:rPr>
              <a:t>youtube.com/user/RedHatVideos</a:t>
            </a:r>
            <a:endParaRPr sz="1000" b="0" i="0" u="none" strike="noStrike" cap="none">
              <a:solidFill>
                <a:srgbClr val="FFFFFF"/>
              </a:solidFill>
              <a:latin typeface="Allerta"/>
              <a:ea typeface="Allerta"/>
              <a:cs typeface="Allerta"/>
              <a:sym typeface="Allerta"/>
            </a:endParaRPr>
          </a:p>
        </p:txBody>
      </p:sp>
      <p:sp>
        <p:nvSpPr>
          <p:cNvPr id="30" name="Shape 30"/>
          <p:cNvSpPr txBox="1"/>
          <p:nvPr/>
        </p:nvSpPr>
        <p:spPr>
          <a:xfrm>
            <a:off x="4724400" y="3132058"/>
            <a:ext cx="2286000" cy="273900"/>
          </a:xfrm>
          <a:prstGeom prst="rect">
            <a:avLst/>
          </a:prstGeom>
          <a:noFill/>
          <a:ln>
            <a:noFill/>
          </a:ln>
        </p:spPr>
        <p:txBody>
          <a:bodyPr spcFirstLastPara="1" wrap="square" lIns="91425" tIns="0" rIns="0" bIns="0" anchor="ctr" anchorCtr="0">
            <a:noAutofit/>
          </a:bodyPr>
          <a:lstStyle/>
          <a:p>
            <a:pPr marL="0" marR="0" lvl="0" indent="0" algn="l" rtl="0">
              <a:spcBef>
                <a:spcPts val="0"/>
              </a:spcBef>
              <a:spcAft>
                <a:spcPts val="0"/>
              </a:spcAft>
              <a:buClr>
                <a:srgbClr val="FFFFFF"/>
              </a:buClr>
              <a:buFont typeface="Arial"/>
              <a:buNone/>
            </a:pPr>
            <a:r>
              <a:rPr lang="en-US" sz="1000" b="0" i="0" u="none" strike="noStrike" cap="none">
                <a:solidFill>
                  <a:srgbClr val="FFFFFF"/>
                </a:solidFill>
                <a:latin typeface="Arial"/>
                <a:ea typeface="Arial"/>
                <a:cs typeface="Arial"/>
                <a:sym typeface="Arial"/>
              </a:rPr>
              <a:t>facebook.com/redhatinc</a:t>
            </a:r>
            <a:endParaRPr sz="1000" b="0" i="0" u="none" strike="noStrike" cap="none">
              <a:solidFill>
                <a:srgbClr val="FFFFFF"/>
              </a:solidFill>
              <a:latin typeface="Allerta"/>
              <a:ea typeface="Allerta"/>
              <a:cs typeface="Allerta"/>
              <a:sym typeface="Allerta"/>
            </a:endParaRPr>
          </a:p>
        </p:txBody>
      </p:sp>
      <p:sp>
        <p:nvSpPr>
          <p:cNvPr id="31" name="Shape 31"/>
          <p:cNvSpPr txBox="1"/>
          <p:nvPr/>
        </p:nvSpPr>
        <p:spPr>
          <a:xfrm>
            <a:off x="4724400" y="3607546"/>
            <a:ext cx="2286000" cy="273900"/>
          </a:xfrm>
          <a:prstGeom prst="rect">
            <a:avLst/>
          </a:prstGeom>
          <a:noFill/>
          <a:ln>
            <a:noFill/>
          </a:ln>
        </p:spPr>
        <p:txBody>
          <a:bodyPr spcFirstLastPara="1" wrap="square" lIns="91425" tIns="0" rIns="0" bIns="0" anchor="ctr" anchorCtr="0">
            <a:noAutofit/>
          </a:bodyPr>
          <a:lstStyle/>
          <a:p>
            <a:pPr marL="0" marR="0" lvl="0" indent="0" algn="l" rtl="0">
              <a:spcBef>
                <a:spcPts val="0"/>
              </a:spcBef>
              <a:spcAft>
                <a:spcPts val="0"/>
              </a:spcAft>
              <a:buClr>
                <a:srgbClr val="FFFFFF"/>
              </a:buClr>
              <a:buFont typeface="Arial"/>
              <a:buNone/>
            </a:pPr>
            <a:r>
              <a:rPr lang="en-US" sz="1000" b="0" i="0" u="none" strike="noStrike" cap="none">
                <a:solidFill>
                  <a:srgbClr val="FFFFFF"/>
                </a:solidFill>
                <a:latin typeface="Arial"/>
                <a:ea typeface="Arial"/>
                <a:cs typeface="Arial"/>
                <a:sym typeface="Arial"/>
              </a:rPr>
              <a:t>twitter.com/RedHatNews</a:t>
            </a:r>
            <a:endParaRPr sz="1000" b="0" i="0" u="none" strike="noStrike" cap="none">
              <a:solidFill>
                <a:srgbClr val="FFFFFF"/>
              </a:solidFill>
              <a:latin typeface="Allerta"/>
              <a:ea typeface="Allerta"/>
              <a:cs typeface="Allerta"/>
              <a:sym typeface="Allerta"/>
            </a:endParaRPr>
          </a:p>
        </p:txBody>
      </p:sp>
      <p:pic>
        <p:nvPicPr>
          <p:cNvPr id="32" name="Shape 32" descr="social_google.png"/>
          <p:cNvPicPr preferRelativeResize="0"/>
          <p:nvPr/>
        </p:nvPicPr>
        <p:blipFill rotWithShape="1">
          <a:blip r:embed="rId3">
            <a:alphaModFix/>
          </a:blip>
          <a:srcRect/>
          <a:stretch/>
        </p:blipFill>
        <p:spPr>
          <a:xfrm>
            <a:off x="1938528" y="3099816"/>
            <a:ext cx="338400" cy="338400"/>
          </a:xfrm>
          <a:prstGeom prst="rect">
            <a:avLst/>
          </a:prstGeom>
          <a:noFill/>
          <a:ln>
            <a:noFill/>
          </a:ln>
        </p:spPr>
      </p:pic>
      <p:pic>
        <p:nvPicPr>
          <p:cNvPr id="33" name="Shape 33"/>
          <p:cNvPicPr preferRelativeResize="0"/>
          <p:nvPr/>
        </p:nvPicPr>
        <p:blipFill rotWithShape="1">
          <a:blip r:embed="rId4">
            <a:alphaModFix/>
          </a:blip>
          <a:srcRect/>
          <a:stretch/>
        </p:blipFill>
        <p:spPr>
          <a:xfrm>
            <a:off x="1938528" y="3575304"/>
            <a:ext cx="338400" cy="338400"/>
          </a:xfrm>
          <a:prstGeom prst="rect">
            <a:avLst/>
          </a:prstGeom>
          <a:noFill/>
          <a:ln>
            <a:noFill/>
          </a:ln>
        </p:spPr>
      </p:pic>
      <p:pic>
        <p:nvPicPr>
          <p:cNvPr id="34" name="Shape 34"/>
          <p:cNvPicPr preferRelativeResize="0"/>
          <p:nvPr/>
        </p:nvPicPr>
        <p:blipFill rotWithShape="1">
          <a:blip r:embed="rId5">
            <a:alphaModFix/>
          </a:blip>
          <a:srcRect/>
          <a:stretch/>
        </p:blipFill>
        <p:spPr>
          <a:xfrm>
            <a:off x="1938528" y="4050792"/>
            <a:ext cx="338400" cy="338400"/>
          </a:xfrm>
          <a:prstGeom prst="rect">
            <a:avLst/>
          </a:prstGeom>
          <a:noFill/>
          <a:ln>
            <a:noFill/>
          </a:ln>
        </p:spPr>
      </p:pic>
      <p:pic>
        <p:nvPicPr>
          <p:cNvPr id="35" name="Shape 35"/>
          <p:cNvPicPr preferRelativeResize="0"/>
          <p:nvPr/>
        </p:nvPicPr>
        <p:blipFill rotWithShape="1">
          <a:blip r:embed="rId6">
            <a:alphaModFix/>
          </a:blip>
          <a:srcRect/>
          <a:stretch/>
        </p:blipFill>
        <p:spPr>
          <a:xfrm>
            <a:off x="4343400" y="3099816"/>
            <a:ext cx="338400" cy="338400"/>
          </a:xfrm>
          <a:prstGeom prst="rect">
            <a:avLst/>
          </a:prstGeom>
          <a:noFill/>
          <a:ln>
            <a:noFill/>
          </a:ln>
        </p:spPr>
      </p:pic>
      <p:pic>
        <p:nvPicPr>
          <p:cNvPr id="36" name="Shape 36"/>
          <p:cNvPicPr preferRelativeResize="0"/>
          <p:nvPr/>
        </p:nvPicPr>
        <p:blipFill rotWithShape="1">
          <a:blip r:embed="rId7">
            <a:alphaModFix/>
          </a:blip>
          <a:srcRect/>
          <a:stretch/>
        </p:blipFill>
        <p:spPr>
          <a:xfrm>
            <a:off x="4343400" y="3575304"/>
            <a:ext cx="338400" cy="338400"/>
          </a:xfrm>
          <a:prstGeom prst="rect">
            <a:avLst/>
          </a:prstGeom>
          <a:noFill/>
          <a:ln>
            <a:noFill/>
          </a:ln>
        </p:spPr>
      </p:pic>
      <p:pic>
        <p:nvPicPr>
          <p:cNvPr id="37" name="Shape 37" descr="Red Hat Logo.png"/>
          <p:cNvPicPr preferRelativeResize="0"/>
          <p:nvPr/>
        </p:nvPicPr>
        <p:blipFill rotWithShape="1">
          <a:blip r:embed="rId8">
            <a:alphaModFix/>
          </a:blip>
          <a:srcRect/>
          <a:stretch/>
        </p:blipFill>
        <p:spPr>
          <a:xfrm>
            <a:off x="1371600" y="1504950"/>
            <a:ext cx="1447800" cy="465600"/>
          </a:xfrm>
          <a:prstGeom prst="rect">
            <a:avLst/>
          </a:prstGeom>
          <a:noFill/>
          <a:ln>
            <a:noFill/>
          </a:ln>
        </p:spPr>
      </p:pic>
      <p:sp>
        <p:nvSpPr>
          <p:cNvPr id="38" name="Shape 38"/>
          <p:cNvSpPr txBox="1"/>
          <p:nvPr/>
        </p:nvSpPr>
        <p:spPr>
          <a:xfrm>
            <a:off x="1938528" y="2171700"/>
            <a:ext cx="6400800" cy="528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4000" b="0" i="0" u="none" strike="noStrike" cap="none">
                <a:solidFill>
                  <a:schemeClr val="lt1"/>
                </a:solidFill>
                <a:latin typeface="Arial"/>
                <a:ea typeface="Arial"/>
                <a:cs typeface="Arial"/>
                <a:sym typeface="Arial"/>
              </a:rPr>
              <a:t>THANK YOU</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red structure">
  <p:cSld name="CUSTOM_1_1_1">
    <p:bg>
      <p:bgPr>
        <a:blipFill>
          <a:blip r:embed="rId2">
            <a:alphaModFix/>
          </a:blip>
          <a:stretch>
            <a:fillRect/>
          </a:stretch>
        </a:blipFill>
        <a:effectLst/>
      </p:bgPr>
    </p:bg>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red nature">
  <p:cSld name="CUSTOM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ue bridge 1">
  <p:cSld name="CUSTOM_1_1_1_1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atin typeface="Overpass"/>
                <a:ea typeface="Overpass"/>
                <a:cs typeface="Overpass"/>
                <a:sym typeface="Overpas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ue bridge 2">
  <p:cSld name="CUSTOM_1_1_1_1_1_1">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ue bridge 3">
  <p:cSld name="CUSTOM_1_1_1_1_1_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d bridge 1">
  <p:cSld name="CUSTOM_1_1_1_1_1_1_1_1">
    <p:bg>
      <p:bgPr>
        <a:blipFill>
          <a:blip r:embed="rId2">
            <a:alphaModFix/>
          </a:blip>
          <a:stretch>
            <a:fillRect/>
          </a:stretch>
        </a:blipFill>
        <a:effectLst/>
      </p:bgPr>
    </p:bg>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red bridge 2">
  <p:cSld name="CUSTOM_1_1_1_1_1_1_1_1_1">
    <p:bg>
      <p:bgPr>
        <a:blipFill>
          <a:blip r:embed="rId2">
            <a:alphaModFix/>
          </a:blip>
          <a:stretch>
            <a:fillRect/>
          </a:stretch>
        </a:blipFill>
        <a:effectLst/>
      </p:bgPr>
    </p:bg>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red bridge 3">
  <p:cSld name="CUSTOM_1_1_1_1_1_1_1_1_1_1">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type="title">
  <p:cSld name="TITLE">
    <p:spTree>
      <p:nvGrpSpPr>
        <p:cNvPr id="1" name="Shape 240"/>
        <p:cNvGrpSpPr/>
        <p:nvPr/>
      </p:nvGrpSpPr>
      <p:grpSpPr>
        <a:xfrm>
          <a:off x="0" y="0"/>
          <a:ext cx="0" cy="0"/>
          <a:chOff x="0" y="0"/>
          <a:chExt cx="0" cy="0"/>
        </a:xfrm>
      </p:grpSpPr>
      <p:sp>
        <p:nvSpPr>
          <p:cNvPr id="241" name="Shape 24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US"/>
              <a:t>‹#›</a:t>
            </a:fld>
            <a:endParaRPr/>
          </a:p>
        </p:txBody>
      </p:sp>
      <p:sp>
        <p:nvSpPr>
          <p:cNvPr id="242" name="Shape 242"/>
          <p:cNvSpPr txBox="1">
            <a:spLocks noGrp="1"/>
          </p:cNvSpPr>
          <p:nvPr>
            <p:ph type="subTitle" idx="1"/>
          </p:nvPr>
        </p:nvSpPr>
        <p:spPr>
          <a:xfrm>
            <a:off x="826650" y="1708181"/>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243" name="Shape 243"/>
          <p:cNvSpPr txBox="1">
            <a:spLocks noGrp="1"/>
          </p:cNvSpPr>
          <p:nvPr>
            <p:ph type="subTitle" idx="2"/>
          </p:nvPr>
        </p:nvSpPr>
        <p:spPr>
          <a:xfrm>
            <a:off x="826650" y="1999125"/>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244" name="Shape 244"/>
          <p:cNvSpPr txBox="1">
            <a:spLocks noGrp="1"/>
          </p:cNvSpPr>
          <p:nvPr>
            <p:ph type="subTitle" idx="3"/>
          </p:nvPr>
        </p:nvSpPr>
        <p:spPr>
          <a:xfrm>
            <a:off x="4630950" y="1708181"/>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245" name="Shape 245"/>
          <p:cNvSpPr txBox="1">
            <a:spLocks noGrp="1"/>
          </p:cNvSpPr>
          <p:nvPr>
            <p:ph type="subTitle" idx="4"/>
          </p:nvPr>
        </p:nvSpPr>
        <p:spPr>
          <a:xfrm>
            <a:off x="4630950" y="1999125"/>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246" name="Shape 246"/>
          <p:cNvSpPr txBox="1">
            <a:spLocks noGrp="1"/>
          </p:cNvSpPr>
          <p:nvPr>
            <p:ph type="subTitle" idx="5"/>
          </p:nvPr>
        </p:nvSpPr>
        <p:spPr>
          <a:xfrm>
            <a:off x="826650" y="2325375"/>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247" name="Shape 247"/>
          <p:cNvSpPr txBox="1">
            <a:spLocks noGrp="1"/>
          </p:cNvSpPr>
          <p:nvPr>
            <p:ph type="subTitle" idx="6"/>
          </p:nvPr>
        </p:nvSpPr>
        <p:spPr>
          <a:xfrm>
            <a:off x="826650" y="2616319"/>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248" name="Shape 248"/>
          <p:cNvSpPr txBox="1">
            <a:spLocks noGrp="1"/>
          </p:cNvSpPr>
          <p:nvPr>
            <p:ph type="subTitle" idx="7"/>
          </p:nvPr>
        </p:nvSpPr>
        <p:spPr>
          <a:xfrm>
            <a:off x="4630950" y="2325375"/>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
        <p:nvSpPr>
          <p:cNvPr id="249" name="Shape 249"/>
          <p:cNvSpPr txBox="1">
            <a:spLocks noGrp="1"/>
          </p:cNvSpPr>
          <p:nvPr>
            <p:ph type="subTitle" idx="8"/>
          </p:nvPr>
        </p:nvSpPr>
        <p:spPr>
          <a:xfrm>
            <a:off x="4630950" y="2616319"/>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250" name="Shape 250"/>
          <p:cNvSpPr txBox="1">
            <a:spLocks noGrp="1"/>
          </p:cNvSpPr>
          <p:nvPr>
            <p:ph type="subTitle" idx="9"/>
          </p:nvPr>
        </p:nvSpPr>
        <p:spPr>
          <a:xfrm>
            <a:off x="826650" y="2942569"/>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251" name="Shape 251"/>
          <p:cNvSpPr txBox="1">
            <a:spLocks noGrp="1"/>
          </p:cNvSpPr>
          <p:nvPr>
            <p:ph type="subTitle" idx="13"/>
          </p:nvPr>
        </p:nvSpPr>
        <p:spPr>
          <a:xfrm>
            <a:off x="826650" y="3233513"/>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252" name="Shape 252"/>
          <p:cNvSpPr txBox="1">
            <a:spLocks noGrp="1"/>
          </p:cNvSpPr>
          <p:nvPr>
            <p:ph type="subTitle" idx="14"/>
          </p:nvPr>
        </p:nvSpPr>
        <p:spPr>
          <a:xfrm>
            <a:off x="4630950" y="2942569"/>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253" name="Shape 253"/>
          <p:cNvSpPr txBox="1">
            <a:spLocks noGrp="1"/>
          </p:cNvSpPr>
          <p:nvPr>
            <p:ph type="subTitle" idx="15"/>
          </p:nvPr>
        </p:nvSpPr>
        <p:spPr>
          <a:xfrm>
            <a:off x="4630950" y="3233513"/>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254" name="Shape 254"/>
          <p:cNvSpPr txBox="1">
            <a:spLocks noGrp="1"/>
          </p:cNvSpPr>
          <p:nvPr>
            <p:ph type="subTitle" idx="16"/>
          </p:nvPr>
        </p:nvSpPr>
        <p:spPr>
          <a:xfrm>
            <a:off x="826650" y="3559763"/>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a:endParaRPr/>
          </a:p>
        </p:txBody>
      </p:sp>
      <p:sp>
        <p:nvSpPr>
          <p:cNvPr id="255" name="Shape 255"/>
          <p:cNvSpPr txBox="1">
            <a:spLocks noGrp="1"/>
          </p:cNvSpPr>
          <p:nvPr>
            <p:ph type="subTitle" idx="17"/>
          </p:nvPr>
        </p:nvSpPr>
        <p:spPr>
          <a:xfrm>
            <a:off x="826650" y="3850706"/>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256" name="Shape 256"/>
          <p:cNvSpPr txBox="1">
            <a:spLocks noGrp="1"/>
          </p:cNvSpPr>
          <p:nvPr>
            <p:ph type="subTitle" idx="18"/>
          </p:nvPr>
        </p:nvSpPr>
        <p:spPr>
          <a:xfrm>
            <a:off x="4630950" y="3559763"/>
            <a:ext cx="3753900" cy="246300"/>
          </a:xfrm>
          <a:prstGeom prst="rect">
            <a:avLst/>
          </a:prstGeom>
        </p:spPr>
        <p:txBody>
          <a:bodyPr spcFirstLastPara="1" wrap="square" lIns="91425" tIns="91425" rIns="91425" bIns="91425" anchor="ctr" anchorCtr="0"/>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257" name="Shape 257"/>
          <p:cNvSpPr txBox="1">
            <a:spLocks noGrp="1"/>
          </p:cNvSpPr>
          <p:nvPr>
            <p:ph type="subTitle" idx="19"/>
          </p:nvPr>
        </p:nvSpPr>
        <p:spPr>
          <a:xfrm>
            <a:off x="4630950" y="3850706"/>
            <a:ext cx="3753900" cy="246300"/>
          </a:xfrm>
          <a:prstGeom prst="rect">
            <a:avLst/>
          </a:prstGeom>
        </p:spPr>
        <p:txBody>
          <a:bodyPr spcFirstLastPara="1" wrap="square" lIns="91425" tIns="91425" rIns="91425" bIns="91425" anchor="b" anchorCtr="0"/>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a:endParaRPr/>
          </a:p>
        </p:txBody>
      </p:sp>
      <p:sp>
        <p:nvSpPr>
          <p:cNvPr id="258" name="Shape 258"/>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59" name="Shape 259"/>
          <p:cNvSpPr txBox="1">
            <a:spLocks noGrp="1"/>
          </p:cNvSpPr>
          <p:nvPr>
            <p:ph type="subTitle" idx="20"/>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eadline only">
  <p:cSld name="CUSTOM">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826650" y="1704884"/>
            <a:ext cx="7490700" cy="1063200"/>
          </a:xfrm>
          <a:prstGeom prst="rect">
            <a:avLst/>
          </a:prstGeom>
        </p:spPr>
        <p:txBody>
          <a:bodyPr spcFirstLastPara="1" wrap="square" lIns="91425" tIns="91425" rIns="91425" bIns="91425" anchor="ctr" anchorCtr="0"/>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Shape 26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d" type="title">
  <p:cSld name="TITLE">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821825" y="2171700"/>
            <a:ext cx="5943600" cy="6858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400" b="1">
                <a:solidFill>
                  <a:schemeClr val="lt1"/>
                </a:solidFill>
                <a:latin typeface="Proxima Nova"/>
                <a:ea typeface="Proxima Nova"/>
                <a:cs typeface="Proxima Nova"/>
                <a:sym typeface="Proxima Nova"/>
              </a:defRPr>
            </a:lvl1pPr>
            <a:lvl2pPr lvl="1" rtl="0">
              <a:spcBef>
                <a:spcPts val="0"/>
              </a:spcBef>
              <a:spcAft>
                <a:spcPts val="0"/>
              </a:spcAft>
              <a:buNone/>
              <a:defRPr sz="2400" b="1">
                <a:solidFill>
                  <a:schemeClr val="lt1"/>
                </a:solidFill>
                <a:latin typeface="Proxima Nova"/>
                <a:ea typeface="Proxima Nova"/>
                <a:cs typeface="Proxima Nova"/>
                <a:sym typeface="Proxima Nova"/>
              </a:defRPr>
            </a:lvl2pPr>
            <a:lvl3pPr lvl="2" rtl="0">
              <a:spcBef>
                <a:spcPts val="0"/>
              </a:spcBef>
              <a:spcAft>
                <a:spcPts val="0"/>
              </a:spcAft>
              <a:buNone/>
              <a:defRPr sz="2400" b="1">
                <a:solidFill>
                  <a:schemeClr val="lt1"/>
                </a:solidFill>
                <a:latin typeface="Proxima Nova"/>
                <a:ea typeface="Proxima Nova"/>
                <a:cs typeface="Proxima Nova"/>
                <a:sym typeface="Proxima Nova"/>
              </a:defRPr>
            </a:lvl3pPr>
            <a:lvl4pPr lvl="3" rtl="0">
              <a:spcBef>
                <a:spcPts val="0"/>
              </a:spcBef>
              <a:spcAft>
                <a:spcPts val="0"/>
              </a:spcAft>
              <a:buNone/>
              <a:defRPr sz="2400" b="1">
                <a:solidFill>
                  <a:schemeClr val="lt1"/>
                </a:solidFill>
                <a:latin typeface="Proxima Nova"/>
                <a:ea typeface="Proxima Nova"/>
                <a:cs typeface="Proxima Nova"/>
                <a:sym typeface="Proxima Nova"/>
              </a:defRPr>
            </a:lvl4pPr>
            <a:lvl5pPr lvl="4" rtl="0">
              <a:spcBef>
                <a:spcPts val="0"/>
              </a:spcBef>
              <a:spcAft>
                <a:spcPts val="0"/>
              </a:spcAft>
              <a:buNone/>
              <a:defRPr sz="2400" b="1">
                <a:solidFill>
                  <a:schemeClr val="lt1"/>
                </a:solidFill>
                <a:latin typeface="Proxima Nova"/>
                <a:ea typeface="Proxima Nova"/>
                <a:cs typeface="Proxima Nova"/>
                <a:sym typeface="Proxima Nova"/>
              </a:defRPr>
            </a:lvl5pPr>
            <a:lvl6pPr lvl="5" rtl="0">
              <a:spcBef>
                <a:spcPts val="0"/>
              </a:spcBef>
              <a:spcAft>
                <a:spcPts val="0"/>
              </a:spcAft>
              <a:buNone/>
              <a:defRPr sz="2400" b="1">
                <a:solidFill>
                  <a:schemeClr val="lt1"/>
                </a:solidFill>
                <a:latin typeface="Proxima Nova"/>
                <a:ea typeface="Proxima Nova"/>
                <a:cs typeface="Proxima Nova"/>
                <a:sym typeface="Proxima Nova"/>
              </a:defRPr>
            </a:lvl6pPr>
            <a:lvl7pPr lvl="6" rtl="0">
              <a:spcBef>
                <a:spcPts val="0"/>
              </a:spcBef>
              <a:spcAft>
                <a:spcPts val="0"/>
              </a:spcAft>
              <a:buNone/>
              <a:defRPr sz="2400" b="1">
                <a:solidFill>
                  <a:schemeClr val="lt1"/>
                </a:solidFill>
                <a:latin typeface="Proxima Nova"/>
                <a:ea typeface="Proxima Nova"/>
                <a:cs typeface="Proxima Nova"/>
                <a:sym typeface="Proxima Nova"/>
              </a:defRPr>
            </a:lvl7pPr>
            <a:lvl8pPr lvl="7" rtl="0">
              <a:spcBef>
                <a:spcPts val="0"/>
              </a:spcBef>
              <a:spcAft>
                <a:spcPts val="0"/>
              </a:spcAft>
              <a:buNone/>
              <a:defRPr sz="2400" b="1">
                <a:solidFill>
                  <a:schemeClr val="lt1"/>
                </a:solidFill>
                <a:latin typeface="Proxima Nova"/>
                <a:ea typeface="Proxima Nova"/>
                <a:cs typeface="Proxima Nova"/>
                <a:sym typeface="Proxima Nova"/>
              </a:defRPr>
            </a:lvl8pPr>
            <a:lvl9pPr lvl="8" rtl="0">
              <a:spcBef>
                <a:spcPts val="0"/>
              </a:spcBef>
              <a:spcAft>
                <a:spcPts val="0"/>
              </a:spcAft>
              <a:buNone/>
              <a:defRPr sz="2400" b="1">
                <a:solidFill>
                  <a:schemeClr val="lt1"/>
                </a:solidFill>
                <a:latin typeface="Proxima Nova"/>
                <a:ea typeface="Proxima Nova"/>
                <a:cs typeface="Proxima Nova"/>
                <a:sym typeface="Proxima Nova"/>
              </a:defRPr>
            </a:lvl9pPr>
          </a:lstStyle>
          <a:p>
            <a:endParaRPr/>
          </a:p>
        </p:txBody>
      </p:sp>
      <p:sp>
        <p:nvSpPr>
          <p:cNvPr id="43" name="Shape 43"/>
          <p:cNvSpPr txBox="1">
            <a:spLocks noGrp="1"/>
          </p:cNvSpPr>
          <p:nvPr>
            <p:ph type="subTitle" idx="1"/>
          </p:nvPr>
        </p:nvSpPr>
        <p:spPr>
          <a:xfrm>
            <a:off x="1821825" y="3048000"/>
            <a:ext cx="5029200" cy="285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44" name="Shape 44"/>
          <p:cNvSpPr txBox="1">
            <a:spLocks noGrp="1"/>
          </p:cNvSpPr>
          <p:nvPr>
            <p:ph type="subTitle" idx="2"/>
          </p:nvPr>
        </p:nvSpPr>
        <p:spPr>
          <a:xfrm>
            <a:off x="1821825" y="3505200"/>
            <a:ext cx="4572000" cy="12000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0"/>
              </a:spcBef>
              <a:spcAft>
                <a:spcPts val="0"/>
              </a:spcAft>
              <a:buNone/>
              <a:defRPr sz="1200">
                <a:latin typeface="Proxima Nova"/>
                <a:ea typeface="Proxima Nova"/>
                <a:cs typeface="Proxima Nova"/>
                <a:sym typeface="Proxima Nova"/>
              </a:defRPr>
            </a:lvl2pPr>
            <a:lvl3pPr lvl="2" rtl="0">
              <a:spcBef>
                <a:spcPts val="0"/>
              </a:spcBef>
              <a:spcAft>
                <a:spcPts val="0"/>
              </a:spcAft>
              <a:buNone/>
              <a:defRPr sz="1200">
                <a:latin typeface="Proxima Nova"/>
                <a:ea typeface="Proxima Nova"/>
                <a:cs typeface="Proxima Nova"/>
                <a:sym typeface="Proxima Nova"/>
              </a:defRPr>
            </a:lvl3pPr>
            <a:lvl4pPr lvl="3" rtl="0">
              <a:spcBef>
                <a:spcPts val="0"/>
              </a:spcBef>
              <a:spcAft>
                <a:spcPts val="0"/>
              </a:spcAft>
              <a:buNone/>
              <a:defRPr sz="1200">
                <a:latin typeface="Proxima Nova"/>
                <a:ea typeface="Proxima Nova"/>
                <a:cs typeface="Proxima Nova"/>
                <a:sym typeface="Proxima Nova"/>
              </a:defRPr>
            </a:lvl4pPr>
            <a:lvl5pPr lvl="4" rtl="0">
              <a:spcBef>
                <a:spcPts val="0"/>
              </a:spcBef>
              <a:spcAft>
                <a:spcPts val="0"/>
              </a:spcAft>
              <a:buNone/>
              <a:defRPr sz="1200">
                <a:latin typeface="Proxima Nova"/>
                <a:ea typeface="Proxima Nova"/>
                <a:cs typeface="Proxima Nova"/>
                <a:sym typeface="Proxima Nova"/>
              </a:defRPr>
            </a:lvl5pPr>
            <a:lvl6pPr lvl="5" rtl="0">
              <a:spcBef>
                <a:spcPts val="0"/>
              </a:spcBef>
              <a:spcAft>
                <a:spcPts val="0"/>
              </a:spcAft>
              <a:buNone/>
              <a:defRPr sz="1200">
                <a:latin typeface="Proxima Nova"/>
                <a:ea typeface="Proxima Nova"/>
                <a:cs typeface="Proxima Nova"/>
                <a:sym typeface="Proxima Nova"/>
              </a:defRPr>
            </a:lvl6pPr>
            <a:lvl7pPr lvl="6" rtl="0">
              <a:spcBef>
                <a:spcPts val="0"/>
              </a:spcBef>
              <a:spcAft>
                <a:spcPts val="0"/>
              </a:spcAft>
              <a:buNone/>
              <a:defRPr sz="1200">
                <a:latin typeface="Proxima Nova"/>
                <a:ea typeface="Proxima Nova"/>
                <a:cs typeface="Proxima Nova"/>
                <a:sym typeface="Proxima Nova"/>
              </a:defRPr>
            </a:lvl7pPr>
            <a:lvl8pPr lvl="7" rtl="0">
              <a:spcBef>
                <a:spcPts val="0"/>
              </a:spcBef>
              <a:spcAft>
                <a:spcPts val="0"/>
              </a:spcAft>
              <a:buNone/>
              <a:defRPr sz="1200">
                <a:latin typeface="Proxima Nova"/>
                <a:ea typeface="Proxima Nova"/>
                <a:cs typeface="Proxima Nova"/>
                <a:sym typeface="Proxima Nova"/>
              </a:defRPr>
            </a:lvl8pPr>
            <a:lvl9pPr lvl="8" rtl="0">
              <a:spcBef>
                <a:spcPts val="0"/>
              </a:spcBef>
              <a:spcAft>
                <a:spcPts val="0"/>
              </a:spcAft>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only">
  <p:cSld name="CUSTOM_1">
    <p:spTree>
      <p:nvGrpSpPr>
        <p:cNvPr id="1" name="Shape 263"/>
        <p:cNvGrpSpPr/>
        <p:nvPr/>
      </p:nvGrpSpPr>
      <p:grpSpPr>
        <a:xfrm>
          <a:off x="0" y="0"/>
          <a:ext cx="0" cy="0"/>
          <a:chOff x="0" y="0"/>
          <a:chExt cx="0" cy="0"/>
        </a:xfrm>
      </p:grpSpPr>
      <p:sp>
        <p:nvSpPr>
          <p:cNvPr id="264" name="Shape 264"/>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265" name="Shape 265"/>
          <p:cNvSpPr txBox="1">
            <a:spLocks noGrp="1"/>
          </p:cNvSpPr>
          <p:nvPr>
            <p:ph type="body" idx="1"/>
          </p:nvPr>
        </p:nvSpPr>
        <p:spPr>
          <a:xfrm>
            <a:off x="826700" y="1241651"/>
            <a:ext cx="7490700" cy="30675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Font typeface="Proxima Nova"/>
              <a:buChar char="●"/>
              <a:defRPr>
                <a:latin typeface="Proxima Nova"/>
                <a:ea typeface="Proxima Nova"/>
                <a:cs typeface="Proxima Nova"/>
                <a:sym typeface="Proxima Nova"/>
              </a:defRPr>
            </a:lvl1pPr>
            <a:lvl2pPr marL="914400" lvl="1" indent="-292100" rtl="0">
              <a:spcBef>
                <a:spcPts val="0"/>
              </a:spcBef>
              <a:spcAft>
                <a:spcPts val="0"/>
              </a:spcAft>
              <a:buSzPts val="1000"/>
              <a:buFont typeface="Proxima Nova"/>
              <a:buChar char="○"/>
              <a:defRPr>
                <a:latin typeface="Proxima Nova"/>
                <a:ea typeface="Proxima Nova"/>
                <a:cs typeface="Proxima Nova"/>
                <a:sym typeface="Proxima Nova"/>
              </a:defRPr>
            </a:lvl2pPr>
            <a:lvl3pPr marL="1371600" lvl="2" indent="-292100" rtl="0">
              <a:spcBef>
                <a:spcPts val="0"/>
              </a:spcBef>
              <a:spcAft>
                <a:spcPts val="0"/>
              </a:spcAft>
              <a:buSzPts val="1000"/>
              <a:buFont typeface="Proxima Nova"/>
              <a:buChar char="■"/>
              <a:defRPr>
                <a:latin typeface="Proxima Nova"/>
                <a:ea typeface="Proxima Nova"/>
                <a:cs typeface="Proxima Nova"/>
                <a:sym typeface="Proxima Nova"/>
              </a:defRPr>
            </a:lvl3pPr>
            <a:lvl4pPr marL="1828800" lvl="3" indent="-292100" rtl="0">
              <a:spcBef>
                <a:spcPts val="0"/>
              </a:spcBef>
              <a:spcAft>
                <a:spcPts val="0"/>
              </a:spcAft>
              <a:buSzPts val="1000"/>
              <a:buFont typeface="Proxima Nova"/>
              <a:buChar char="●"/>
              <a:defRPr>
                <a:latin typeface="Proxima Nova"/>
                <a:ea typeface="Proxima Nova"/>
                <a:cs typeface="Proxima Nova"/>
                <a:sym typeface="Proxima Nova"/>
              </a:defRPr>
            </a:lvl4pPr>
            <a:lvl5pPr marL="2286000" lvl="4" indent="-292100" rtl="0">
              <a:spcBef>
                <a:spcPts val="0"/>
              </a:spcBef>
              <a:spcAft>
                <a:spcPts val="0"/>
              </a:spcAft>
              <a:buSzPts val="1000"/>
              <a:buFont typeface="Proxima Nova"/>
              <a:buChar char="○"/>
              <a:defRPr>
                <a:latin typeface="Proxima Nova"/>
                <a:ea typeface="Proxima Nova"/>
                <a:cs typeface="Proxima Nova"/>
                <a:sym typeface="Proxima Nova"/>
              </a:defRPr>
            </a:lvl5pPr>
            <a:lvl6pPr marL="2743200" lvl="5" indent="-292100" rtl="0">
              <a:spcBef>
                <a:spcPts val="0"/>
              </a:spcBef>
              <a:spcAft>
                <a:spcPts val="0"/>
              </a:spcAft>
              <a:buSzPts val="1000"/>
              <a:buFont typeface="Proxima Nova"/>
              <a:buChar char="■"/>
              <a:defRPr>
                <a:latin typeface="Proxima Nova"/>
                <a:ea typeface="Proxima Nova"/>
                <a:cs typeface="Proxima Nova"/>
                <a:sym typeface="Proxima Nova"/>
              </a:defRPr>
            </a:lvl6pPr>
            <a:lvl7pPr marL="3200400" lvl="6" indent="-292100" rtl="0">
              <a:spcBef>
                <a:spcPts val="0"/>
              </a:spcBef>
              <a:spcAft>
                <a:spcPts val="0"/>
              </a:spcAft>
              <a:buSzPts val="1000"/>
              <a:buFont typeface="Proxima Nova"/>
              <a:buChar char="●"/>
              <a:defRPr>
                <a:latin typeface="Proxima Nova"/>
                <a:ea typeface="Proxima Nova"/>
                <a:cs typeface="Proxima Nova"/>
                <a:sym typeface="Proxima Nova"/>
              </a:defRPr>
            </a:lvl7pPr>
            <a:lvl8pPr marL="3657600" lvl="7" indent="-292100" rtl="0">
              <a:spcBef>
                <a:spcPts val="0"/>
              </a:spcBef>
              <a:spcAft>
                <a:spcPts val="0"/>
              </a:spcAft>
              <a:buSzPts val="1000"/>
              <a:buFont typeface="Proxima Nova"/>
              <a:buChar char="○"/>
              <a:defRPr>
                <a:latin typeface="Proxima Nova"/>
                <a:ea typeface="Proxima Nova"/>
                <a:cs typeface="Proxima Nova"/>
                <a:sym typeface="Proxima Nova"/>
              </a:defRPr>
            </a:lvl8pPr>
            <a:lvl9pPr marL="4114800" lvl="8" indent="-292100" rtl="0">
              <a:spcBef>
                <a:spcPts val="0"/>
              </a:spcBef>
              <a:spcAft>
                <a:spcPts val="0"/>
              </a:spcAft>
              <a:buSzPts val="1000"/>
              <a:buFont typeface="Proxima Nova"/>
              <a:buChar char="■"/>
              <a:defRPr>
                <a:latin typeface="Proxima Nova"/>
                <a:ea typeface="Proxima Nova"/>
                <a:cs typeface="Proxima Nova"/>
                <a:sym typeface="Proxima Nova"/>
              </a:defRPr>
            </a:lvl9pPr>
          </a:lstStyle>
          <a:p>
            <a:endParaRPr/>
          </a:p>
        </p:txBody>
      </p:sp>
      <p:sp>
        <p:nvSpPr>
          <p:cNvPr id="266" name="Shape 266"/>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left, graphic right">
  <p:cSld name="CUSTOM_1_1">
    <p:spTree>
      <p:nvGrpSpPr>
        <p:cNvPr id="1" name="Shape 267"/>
        <p:cNvGrpSpPr/>
        <p:nvPr/>
      </p:nvGrpSpPr>
      <p:grpSpPr>
        <a:xfrm>
          <a:off x="0" y="0"/>
          <a:ext cx="0" cy="0"/>
          <a:chOff x="0" y="0"/>
          <a:chExt cx="0" cy="0"/>
        </a:xfrm>
      </p:grpSpPr>
      <p:sp>
        <p:nvSpPr>
          <p:cNvPr id="268" name="Shape 268"/>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269" name="Shape 269"/>
          <p:cNvSpPr txBox="1">
            <a:spLocks noGrp="1"/>
          </p:cNvSpPr>
          <p:nvPr>
            <p:ph type="body" idx="1"/>
          </p:nvPr>
        </p:nvSpPr>
        <p:spPr>
          <a:xfrm>
            <a:off x="826700" y="1244925"/>
            <a:ext cx="3585000" cy="32115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270" name="Shape 270"/>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graphic left, text right">
  <p:cSld name="CUSTOM_1_1_1">
    <p:spTree>
      <p:nvGrpSpPr>
        <p:cNvPr id="1" name="Shape 271"/>
        <p:cNvGrpSpPr/>
        <p:nvPr/>
      </p:nvGrpSpPr>
      <p:grpSpPr>
        <a:xfrm>
          <a:off x="0" y="0"/>
          <a:ext cx="0" cy="0"/>
          <a:chOff x="0" y="0"/>
          <a:chExt cx="0" cy="0"/>
        </a:xfrm>
      </p:grpSpPr>
      <p:sp>
        <p:nvSpPr>
          <p:cNvPr id="272" name="Shape 27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273" name="Shape 273"/>
          <p:cNvSpPr txBox="1">
            <a:spLocks noGrp="1"/>
          </p:cNvSpPr>
          <p:nvPr>
            <p:ph type="body" idx="1"/>
          </p:nvPr>
        </p:nvSpPr>
        <p:spPr>
          <a:xfrm>
            <a:off x="4732350" y="1244925"/>
            <a:ext cx="3585000" cy="32019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274" name="Shape 274"/>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lumns, graphics">
  <p:cSld name="CUSTOM_2">
    <p:spTree>
      <p:nvGrpSpPr>
        <p:cNvPr id="1" name="Shape 275"/>
        <p:cNvGrpSpPr/>
        <p:nvPr/>
      </p:nvGrpSpPr>
      <p:grpSpPr>
        <a:xfrm>
          <a:off x="0" y="0"/>
          <a:ext cx="0" cy="0"/>
          <a:chOff x="0" y="0"/>
          <a:chExt cx="0" cy="0"/>
        </a:xfrm>
      </p:grpSpPr>
      <p:sp>
        <p:nvSpPr>
          <p:cNvPr id="276" name="Shape 276"/>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277" name="Shape 277"/>
          <p:cNvSpPr txBox="1">
            <a:spLocks noGrp="1"/>
          </p:cNvSpPr>
          <p:nvPr>
            <p:ph type="subTitle" idx="1"/>
          </p:nvPr>
        </p:nvSpPr>
        <p:spPr>
          <a:xfrm>
            <a:off x="4968475" y="2753153"/>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78" name="Shape 278"/>
          <p:cNvSpPr txBox="1">
            <a:spLocks noGrp="1"/>
          </p:cNvSpPr>
          <p:nvPr>
            <p:ph type="body" idx="2"/>
          </p:nvPr>
        </p:nvSpPr>
        <p:spPr>
          <a:xfrm>
            <a:off x="4968350" y="3138578"/>
            <a:ext cx="3348900" cy="13413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79" name="Shape 279"/>
          <p:cNvSpPr txBox="1">
            <a:spLocks noGrp="1"/>
          </p:cNvSpPr>
          <p:nvPr>
            <p:ph type="subTitle" idx="3"/>
          </p:nvPr>
        </p:nvSpPr>
        <p:spPr>
          <a:xfrm>
            <a:off x="826650" y="2753153"/>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80" name="Shape 280"/>
          <p:cNvSpPr txBox="1">
            <a:spLocks noGrp="1"/>
          </p:cNvSpPr>
          <p:nvPr>
            <p:ph type="body" idx="4"/>
          </p:nvPr>
        </p:nvSpPr>
        <p:spPr>
          <a:xfrm>
            <a:off x="826525" y="3138578"/>
            <a:ext cx="3348900" cy="13413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81" name="Shape 281"/>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82" name="Shape 282"/>
          <p:cNvSpPr txBox="1">
            <a:spLocks noGrp="1"/>
          </p:cNvSpPr>
          <p:nvPr>
            <p:ph type="subTitle" idx="5"/>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lumns, text">
  <p:cSld name="CUSTOM_2_1">
    <p:spTree>
      <p:nvGrpSpPr>
        <p:cNvPr id="1" name="Shape 283"/>
        <p:cNvGrpSpPr/>
        <p:nvPr/>
      </p:nvGrpSpPr>
      <p:grpSpPr>
        <a:xfrm>
          <a:off x="0" y="0"/>
          <a:ext cx="0" cy="0"/>
          <a:chOff x="0" y="0"/>
          <a:chExt cx="0" cy="0"/>
        </a:xfrm>
      </p:grpSpPr>
      <p:sp>
        <p:nvSpPr>
          <p:cNvPr id="284" name="Shape 284"/>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285" name="Shape 285"/>
          <p:cNvSpPr txBox="1">
            <a:spLocks noGrp="1"/>
          </p:cNvSpPr>
          <p:nvPr>
            <p:ph type="subTitle" idx="1"/>
          </p:nvPr>
        </p:nvSpPr>
        <p:spPr>
          <a:xfrm>
            <a:off x="4968475" y="1867647"/>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86" name="Shape 286"/>
          <p:cNvSpPr txBox="1">
            <a:spLocks noGrp="1"/>
          </p:cNvSpPr>
          <p:nvPr>
            <p:ph type="body" idx="2"/>
          </p:nvPr>
        </p:nvSpPr>
        <p:spPr>
          <a:xfrm>
            <a:off x="4968350" y="2367377"/>
            <a:ext cx="3348900" cy="20745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87" name="Shape 287"/>
          <p:cNvSpPr txBox="1">
            <a:spLocks noGrp="1"/>
          </p:cNvSpPr>
          <p:nvPr>
            <p:ph type="subTitle" idx="3"/>
          </p:nvPr>
        </p:nvSpPr>
        <p:spPr>
          <a:xfrm>
            <a:off x="826650" y="1867647"/>
            <a:ext cx="3348900" cy="4998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88" name="Shape 288"/>
          <p:cNvSpPr txBox="1">
            <a:spLocks noGrp="1"/>
          </p:cNvSpPr>
          <p:nvPr>
            <p:ph type="body" idx="4"/>
          </p:nvPr>
        </p:nvSpPr>
        <p:spPr>
          <a:xfrm>
            <a:off x="826525" y="2367377"/>
            <a:ext cx="3348900" cy="20745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89" name="Shape 289"/>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290" name="Shape 290"/>
          <p:cNvSpPr txBox="1">
            <a:spLocks noGrp="1"/>
          </p:cNvSpPr>
          <p:nvPr>
            <p:ph type="subTitle" idx="5"/>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ree columns, graphics">
  <p:cSld name="CUSTOM_2_1_1">
    <p:spTree>
      <p:nvGrpSpPr>
        <p:cNvPr id="1" name="Shape 291"/>
        <p:cNvGrpSpPr/>
        <p:nvPr/>
      </p:nvGrpSpPr>
      <p:grpSpPr>
        <a:xfrm>
          <a:off x="0" y="0"/>
          <a:ext cx="0" cy="0"/>
          <a:chOff x="0" y="0"/>
          <a:chExt cx="0" cy="0"/>
        </a:xfrm>
      </p:grpSpPr>
      <p:sp>
        <p:nvSpPr>
          <p:cNvPr id="292" name="Shape 29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293" name="Shape 293"/>
          <p:cNvSpPr txBox="1">
            <a:spLocks noGrp="1"/>
          </p:cNvSpPr>
          <p:nvPr>
            <p:ph type="subTitle" idx="1"/>
          </p:nvPr>
        </p:nvSpPr>
        <p:spPr>
          <a:xfrm>
            <a:off x="826650"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94" name="Shape 294"/>
          <p:cNvSpPr txBox="1">
            <a:spLocks noGrp="1"/>
          </p:cNvSpPr>
          <p:nvPr>
            <p:ph type="body" idx="2"/>
          </p:nvPr>
        </p:nvSpPr>
        <p:spPr>
          <a:xfrm>
            <a:off x="826650"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95" name="Shape 295"/>
          <p:cNvSpPr txBox="1">
            <a:spLocks noGrp="1"/>
          </p:cNvSpPr>
          <p:nvPr>
            <p:ph type="subTitle" idx="3"/>
          </p:nvPr>
        </p:nvSpPr>
        <p:spPr>
          <a:xfrm>
            <a:off x="3467638"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96" name="Shape 296"/>
          <p:cNvSpPr txBox="1">
            <a:spLocks noGrp="1"/>
          </p:cNvSpPr>
          <p:nvPr>
            <p:ph type="body" idx="4"/>
          </p:nvPr>
        </p:nvSpPr>
        <p:spPr>
          <a:xfrm>
            <a:off x="3467638"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97" name="Shape 297"/>
          <p:cNvSpPr txBox="1">
            <a:spLocks noGrp="1"/>
          </p:cNvSpPr>
          <p:nvPr>
            <p:ph type="subTitle" idx="5"/>
          </p:nvPr>
        </p:nvSpPr>
        <p:spPr>
          <a:xfrm>
            <a:off x="6108738" y="2644932"/>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98" name="Shape 298"/>
          <p:cNvSpPr txBox="1">
            <a:spLocks noGrp="1"/>
          </p:cNvSpPr>
          <p:nvPr>
            <p:ph type="body" idx="6"/>
          </p:nvPr>
        </p:nvSpPr>
        <p:spPr>
          <a:xfrm>
            <a:off x="6108738" y="3110231"/>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299" name="Shape 299"/>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00" name="Shape 300"/>
          <p:cNvSpPr txBox="1">
            <a:spLocks noGrp="1"/>
          </p:cNvSpPr>
          <p:nvPr>
            <p:ph type="subTitle" idx="7"/>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ree columns, text">
  <p:cSld name="CUSTOM_2_1_1_1">
    <p:spTree>
      <p:nvGrpSpPr>
        <p:cNvPr id="1" name="Shape 301"/>
        <p:cNvGrpSpPr/>
        <p:nvPr/>
      </p:nvGrpSpPr>
      <p:grpSpPr>
        <a:xfrm>
          <a:off x="0" y="0"/>
          <a:ext cx="0" cy="0"/>
          <a:chOff x="0" y="0"/>
          <a:chExt cx="0" cy="0"/>
        </a:xfrm>
      </p:grpSpPr>
      <p:sp>
        <p:nvSpPr>
          <p:cNvPr id="302" name="Shape 30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303" name="Shape 303"/>
          <p:cNvSpPr txBox="1">
            <a:spLocks noGrp="1"/>
          </p:cNvSpPr>
          <p:nvPr>
            <p:ph type="subTitle" idx="1"/>
          </p:nvPr>
        </p:nvSpPr>
        <p:spPr>
          <a:xfrm>
            <a:off x="826650"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304" name="Shape 304"/>
          <p:cNvSpPr txBox="1">
            <a:spLocks noGrp="1"/>
          </p:cNvSpPr>
          <p:nvPr>
            <p:ph type="body" idx="2"/>
          </p:nvPr>
        </p:nvSpPr>
        <p:spPr>
          <a:xfrm>
            <a:off x="826650"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305" name="Shape 305"/>
          <p:cNvSpPr txBox="1">
            <a:spLocks noGrp="1"/>
          </p:cNvSpPr>
          <p:nvPr>
            <p:ph type="subTitle" idx="3"/>
          </p:nvPr>
        </p:nvSpPr>
        <p:spPr>
          <a:xfrm>
            <a:off x="3467638"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306" name="Shape 306"/>
          <p:cNvSpPr txBox="1">
            <a:spLocks noGrp="1"/>
          </p:cNvSpPr>
          <p:nvPr>
            <p:ph type="body" idx="4"/>
          </p:nvPr>
        </p:nvSpPr>
        <p:spPr>
          <a:xfrm>
            <a:off x="3467638"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307" name="Shape 307"/>
          <p:cNvSpPr txBox="1">
            <a:spLocks noGrp="1"/>
          </p:cNvSpPr>
          <p:nvPr>
            <p:ph type="subTitle" idx="5"/>
          </p:nvPr>
        </p:nvSpPr>
        <p:spPr>
          <a:xfrm>
            <a:off x="6108738" y="1809825"/>
            <a:ext cx="2208600" cy="579600"/>
          </a:xfrm>
          <a:prstGeom prst="rect">
            <a:avLst/>
          </a:prstGeom>
        </p:spPr>
        <p:txBody>
          <a:bodyPr spcFirstLastPara="1" wrap="square" lIns="91425" tIns="91425" rIns="91425" bIns="91425" anchor="b" anchorCtr="0"/>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308" name="Shape 308"/>
          <p:cNvSpPr txBox="1">
            <a:spLocks noGrp="1"/>
          </p:cNvSpPr>
          <p:nvPr>
            <p:ph type="body" idx="6"/>
          </p:nvPr>
        </p:nvSpPr>
        <p:spPr>
          <a:xfrm>
            <a:off x="6108738" y="2332275"/>
            <a:ext cx="2208600" cy="1217400"/>
          </a:xfrm>
          <a:prstGeom prst="rect">
            <a:avLst/>
          </a:prstGeom>
        </p:spPr>
        <p:txBody>
          <a:bodyPr spcFirstLastPara="1" wrap="square" lIns="91425" tIns="91425" rIns="91425" bIns="91425" anchor="t" anchorCtr="0"/>
          <a:lstStyle>
            <a:lvl1pPr marL="457200" lvl="0" indent="-304800" algn="ctr" rtl="0">
              <a:spcBef>
                <a:spcPts val="600"/>
              </a:spcBef>
              <a:spcAft>
                <a:spcPts val="0"/>
              </a:spcAft>
              <a:buSzPts val="1200"/>
              <a:buChar char="●"/>
              <a:defRPr sz="1200"/>
            </a:lvl1pPr>
            <a:lvl2pPr marL="914400" lvl="1" indent="-304800" algn="ctr" rtl="0">
              <a:spcBef>
                <a:spcPts val="480"/>
              </a:spcBef>
              <a:spcAft>
                <a:spcPts val="0"/>
              </a:spcAft>
              <a:buSzPts val="1200"/>
              <a:buChar char="○"/>
              <a:defRPr sz="1200"/>
            </a:lvl2pPr>
            <a:lvl3pPr marL="1371600" lvl="2" indent="-304800" algn="ctr" rtl="0">
              <a:spcBef>
                <a:spcPts val="480"/>
              </a:spcBef>
              <a:spcAft>
                <a:spcPts val="0"/>
              </a:spcAft>
              <a:buSzPts val="1200"/>
              <a:buChar char="■"/>
              <a:defRPr sz="1200"/>
            </a:lvl3pPr>
            <a:lvl4pPr marL="1828800" lvl="3" indent="-304800" algn="ctr" rtl="0">
              <a:spcBef>
                <a:spcPts val="360"/>
              </a:spcBef>
              <a:spcAft>
                <a:spcPts val="0"/>
              </a:spcAft>
              <a:buSzPts val="1200"/>
              <a:buChar char="●"/>
              <a:defRPr sz="1200"/>
            </a:lvl4pPr>
            <a:lvl5pPr marL="2286000" lvl="4" indent="-304800" algn="ctr" rtl="0">
              <a:spcBef>
                <a:spcPts val="360"/>
              </a:spcBef>
              <a:spcAft>
                <a:spcPts val="0"/>
              </a:spcAft>
              <a:buSzPts val="1200"/>
              <a:buChar char="○"/>
              <a:defRPr sz="1200"/>
            </a:lvl5pPr>
            <a:lvl6pPr marL="2743200" lvl="5" indent="-304800" algn="ctr" rtl="0">
              <a:spcBef>
                <a:spcPts val="360"/>
              </a:spcBef>
              <a:spcAft>
                <a:spcPts val="0"/>
              </a:spcAft>
              <a:buSzPts val="1200"/>
              <a:buChar char="■"/>
              <a:defRPr sz="1200"/>
            </a:lvl6pPr>
            <a:lvl7pPr marL="3200400" lvl="6" indent="-304800" algn="ctr" rtl="0">
              <a:spcBef>
                <a:spcPts val="360"/>
              </a:spcBef>
              <a:spcAft>
                <a:spcPts val="0"/>
              </a:spcAft>
              <a:buSzPts val="1200"/>
              <a:buChar char="●"/>
              <a:defRPr sz="1200"/>
            </a:lvl7pPr>
            <a:lvl8pPr marL="3657600" lvl="7" indent="-304800" algn="ctr" rtl="0">
              <a:spcBef>
                <a:spcPts val="360"/>
              </a:spcBef>
              <a:spcAft>
                <a:spcPts val="0"/>
              </a:spcAft>
              <a:buSzPts val="1200"/>
              <a:buChar char="○"/>
              <a:defRPr sz="1200"/>
            </a:lvl8pPr>
            <a:lvl9pPr marL="4114800" lvl="8" indent="-304800" algn="ctr" rtl="0">
              <a:spcBef>
                <a:spcPts val="360"/>
              </a:spcBef>
              <a:spcAft>
                <a:spcPts val="0"/>
              </a:spcAft>
              <a:buSzPts val="1200"/>
              <a:buChar char="■"/>
              <a:defRPr sz="1200"/>
            </a:lvl9pPr>
          </a:lstStyle>
          <a:p>
            <a:endParaRPr/>
          </a:p>
        </p:txBody>
      </p:sp>
      <p:sp>
        <p:nvSpPr>
          <p:cNvPr id="309" name="Shape 309"/>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10" name="Shape 310"/>
          <p:cNvSpPr txBox="1">
            <a:spLocks noGrp="1"/>
          </p:cNvSpPr>
          <p:nvPr>
            <p:ph type="subTitle" idx="7"/>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xt top, graphic bottom">
  <p:cSld name="CUSTOM_3">
    <p:spTree>
      <p:nvGrpSpPr>
        <p:cNvPr id="1" name="Shape 311"/>
        <p:cNvGrpSpPr/>
        <p:nvPr/>
      </p:nvGrpSpPr>
      <p:grpSpPr>
        <a:xfrm>
          <a:off x="0" y="0"/>
          <a:ext cx="0" cy="0"/>
          <a:chOff x="0" y="0"/>
          <a:chExt cx="0" cy="0"/>
        </a:xfrm>
      </p:grpSpPr>
      <p:sp>
        <p:nvSpPr>
          <p:cNvPr id="312" name="Shape 31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313" name="Shape 313"/>
          <p:cNvSpPr txBox="1">
            <a:spLocks noGrp="1"/>
          </p:cNvSpPr>
          <p:nvPr>
            <p:ph type="body" idx="1"/>
          </p:nvPr>
        </p:nvSpPr>
        <p:spPr>
          <a:xfrm>
            <a:off x="826650" y="1554319"/>
            <a:ext cx="7490700" cy="393600"/>
          </a:xfrm>
          <a:prstGeom prst="rect">
            <a:avLst/>
          </a:prstGeom>
        </p:spPr>
        <p:txBody>
          <a:bodyPr spcFirstLastPara="1" wrap="square" lIns="91425" tIns="91425" rIns="91425" bIns="91425" anchor="b"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314" name="Shape 314"/>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15" name="Shape 315"/>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graphic top, text bottom">
  <p:cSld name="CUSTOM_3_1">
    <p:spTree>
      <p:nvGrpSpPr>
        <p:cNvPr id="1" name="Shape 316"/>
        <p:cNvGrpSpPr/>
        <p:nvPr/>
      </p:nvGrpSpPr>
      <p:grpSpPr>
        <a:xfrm>
          <a:off x="0" y="0"/>
          <a:ext cx="0" cy="0"/>
          <a:chOff x="0" y="0"/>
          <a:chExt cx="0" cy="0"/>
        </a:xfrm>
      </p:grpSpPr>
      <p:sp>
        <p:nvSpPr>
          <p:cNvPr id="317" name="Shape 317"/>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318" name="Shape 318"/>
          <p:cNvSpPr txBox="1">
            <a:spLocks noGrp="1"/>
          </p:cNvSpPr>
          <p:nvPr>
            <p:ph type="body" idx="1"/>
          </p:nvPr>
        </p:nvSpPr>
        <p:spPr>
          <a:xfrm>
            <a:off x="826650" y="3909498"/>
            <a:ext cx="7490700" cy="3936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319" name="Shape 319"/>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20" name="Shape 320"/>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xt top, logos bottom">
  <p:cSld name="CUSTOM_3_1_1">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Shape 32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323" name="Shape 323"/>
          <p:cNvSpPr txBox="1">
            <a:spLocks noGrp="1"/>
          </p:cNvSpPr>
          <p:nvPr>
            <p:ph type="body" idx="1"/>
          </p:nvPr>
        </p:nvSpPr>
        <p:spPr>
          <a:xfrm>
            <a:off x="826650" y="1512056"/>
            <a:ext cx="7490700" cy="879300"/>
          </a:xfrm>
          <a:prstGeom prst="rect">
            <a:avLst/>
          </a:prstGeom>
        </p:spPr>
        <p:txBody>
          <a:bodyPr spcFirstLastPara="1" wrap="square" lIns="91425" tIns="91425" rIns="91425" bIns="91425" anchor="b"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324" name="Shape 324"/>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25" name="Shape 325"/>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tructure">
  <p:cSld name="TITLE_1">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821825" y="2171700"/>
            <a:ext cx="5943600" cy="6858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400" b="1">
                <a:solidFill>
                  <a:schemeClr val="lt1"/>
                </a:solidFill>
                <a:latin typeface="Proxima Nova"/>
                <a:ea typeface="Proxima Nova"/>
                <a:cs typeface="Proxima Nova"/>
                <a:sym typeface="Proxima Nova"/>
              </a:defRPr>
            </a:lvl1pPr>
            <a:lvl2pPr lvl="1" rtl="0">
              <a:spcBef>
                <a:spcPts val="0"/>
              </a:spcBef>
              <a:spcAft>
                <a:spcPts val="0"/>
              </a:spcAft>
              <a:buNone/>
              <a:defRPr sz="2400" b="1">
                <a:solidFill>
                  <a:schemeClr val="lt1"/>
                </a:solidFill>
                <a:latin typeface="Proxima Nova"/>
                <a:ea typeface="Proxima Nova"/>
                <a:cs typeface="Proxima Nova"/>
                <a:sym typeface="Proxima Nova"/>
              </a:defRPr>
            </a:lvl2pPr>
            <a:lvl3pPr lvl="2" rtl="0">
              <a:spcBef>
                <a:spcPts val="0"/>
              </a:spcBef>
              <a:spcAft>
                <a:spcPts val="0"/>
              </a:spcAft>
              <a:buNone/>
              <a:defRPr sz="2400" b="1">
                <a:solidFill>
                  <a:schemeClr val="lt1"/>
                </a:solidFill>
                <a:latin typeface="Proxima Nova"/>
                <a:ea typeface="Proxima Nova"/>
                <a:cs typeface="Proxima Nova"/>
                <a:sym typeface="Proxima Nova"/>
              </a:defRPr>
            </a:lvl3pPr>
            <a:lvl4pPr lvl="3" rtl="0">
              <a:spcBef>
                <a:spcPts val="0"/>
              </a:spcBef>
              <a:spcAft>
                <a:spcPts val="0"/>
              </a:spcAft>
              <a:buNone/>
              <a:defRPr sz="2400" b="1">
                <a:solidFill>
                  <a:schemeClr val="lt1"/>
                </a:solidFill>
                <a:latin typeface="Proxima Nova"/>
                <a:ea typeface="Proxima Nova"/>
                <a:cs typeface="Proxima Nova"/>
                <a:sym typeface="Proxima Nova"/>
              </a:defRPr>
            </a:lvl4pPr>
            <a:lvl5pPr lvl="4" rtl="0">
              <a:spcBef>
                <a:spcPts val="0"/>
              </a:spcBef>
              <a:spcAft>
                <a:spcPts val="0"/>
              </a:spcAft>
              <a:buNone/>
              <a:defRPr sz="2400" b="1">
                <a:solidFill>
                  <a:schemeClr val="lt1"/>
                </a:solidFill>
                <a:latin typeface="Proxima Nova"/>
                <a:ea typeface="Proxima Nova"/>
                <a:cs typeface="Proxima Nova"/>
                <a:sym typeface="Proxima Nova"/>
              </a:defRPr>
            </a:lvl5pPr>
            <a:lvl6pPr lvl="5" rtl="0">
              <a:spcBef>
                <a:spcPts val="0"/>
              </a:spcBef>
              <a:spcAft>
                <a:spcPts val="0"/>
              </a:spcAft>
              <a:buNone/>
              <a:defRPr sz="2400" b="1">
                <a:solidFill>
                  <a:schemeClr val="lt1"/>
                </a:solidFill>
                <a:latin typeface="Proxima Nova"/>
                <a:ea typeface="Proxima Nova"/>
                <a:cs typeface="Proxima Nova"/>
                <a:sym typeface="Proxima Nova"/>
              </a:defRPr>
            </a:lvl6pPr>
            <a:lvl7pPr lvl="6" rtl="0">
              <a:spcBef>
                <a:spcPts val="0"/>
              </a:spcBef>
              <a:spcAft>
                <a:spcPts val="0"/>
              </a:spcAft>
              <a:buNone/>
              <a:defRPr sz="2400" b="1">
                <a:solidFill>
                  <a:schemeClr val="lt1"/>
                </a:solidFill>
                <a:latin typeface="Proxima Nova"/>
                <a:ea typeface="Proxima Nova"/>
                <a:cs typeface="Proxima Nova"/>
                <a:sym typeface="Proxima Nova"/>
              </a:defRPr>
            </a:lvl7pPr>
            <a:lvl8pPr lvl="7" rtl="0">
              <a:spcBef>
                <a:spcPts val="0"/>
              </a:spcBef>
              <a:spcAft>
                <a:spcPts val="0"/>
              </a:spcAft>
              <a:buNone/>
              <a:defRPr sz="2400" b="1">
                <a:solidFill>
                  <a:schemeClr val="lt1"/>
                </a:solidFill>
                <a:latin typeface="Proxima Nova"/>
                <a:ea typeface="Proxima Nova"/>
                <a:cs typeface="Proxima Nova"/>
                <a:sym typeface="Proxima Nova"/>
              </a:defRPr>
            </a:lvl8pPr>
            <a:lvl9pPr lvl="8" rtl="0">
              <a:spcBef>
                <a:spcPts val="0"/>
              </a:spcBef>
              <a:spcAft>
                <a:spcPts val="0"/>
              </a:spcAft>
              <a:buNone/>
              <a:defRPr sz="2400" b="1">
                <a:solidFill>
                  <a:schemeClr val="lt1"/>
                </a:solidFill>
                <a:latin typeface="Proxima Nova"/>
                <a:ea typeface="Proxima Nova"/>
                <a:cs typeface="Proxima Nova"/>
                <a:sym typeface="Proxima Nova"/>
              </a:defRPr>
            </a:lvl9pPr>
          </a:lstStyle>
          <a:p>
            <a:endParaRPr/>
          </a:p>
        </p:txBody>
      </p:sp>
      <p:sp>
        <p:nvSpPr>
          <p:cNvPr id="47" name="Shape 47"/>
          <p:cNvSpPr txBox="1">
            <a:spLocks noGrp="1"/>
          </p:cNvSpPr>
          <p:nvPr>
            <p:ph type="subTitle" idx="1"/>
          </p:nvPr>
        </p:nvSpPr>
        <p:spPr>
          <a:xfrm>
            <a:off x="1821825" y="3048000"/>
            <a:ext cx="5029200" cy="285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48" name="Shape 48"/>
          <p:cNvSpPr txBox="1">
            <a:spLocks noGrp="1"/>
          </p:cNvSpPr>
          <p:nvPr>
            <p:ph type="subTitle" idx="2"/>
          </p:nvPr>
        </p:nvSpPr>
        <p:spPr>
          <a:xfrm>
            <a:off x="1821825" y="3505200"/>
            <a:ext cx="4572000" cy="12000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0"/>
              </a:spcBef>
              <a:spcAft>
                <a:spcPts val="0"/>
              </a:spcAft>
              <a:buNone/>
              <a:defRPr sz="1200">
                <a:latin typeface="Proxima Nova"/>
                <a:ea typeface="Proxima Nova"/>
                <a:cs typeface="Proxima Nova"/>
                <a:sym typeface="Proxima Nova"/>
              </a:defRPr>
            </a:lvl2pPr>
            <a:lvl3pPr lvl="2" rtl="0">
              <a:spcBef>
                <a:spcPts val="0"/>
              </a:spcBef>
              <a:spcAft>
                <a:spcPts val="0"/>
              </a:spcAft>
              <a:buNone/>
              <a:defRPr sz="1200">
                <a:latin typeface="Proxima Nova"/>
                <a:ea typeface="Proxima Nova"/>
                <a:cs typeface="Proxima Nova"/>
                <a:sym typeface="Proxima Nova"/>
              </a:defRPr>
            </a:lvl3pPr>
            <a:lvl4pPr lvl="3" rtl="0">
              <a:spcBef>
                <a:spcPts val="0"/>
              </a:spcBef>
              <a:spcAft>
                <a:spcPts val="0"/>
              </a:spcAft>
              <a:buNone/>
              <a:defRPr sz="1200">
                <a:latin typeface="Proxima Nova"/>
                <a:ea typeface="Proxima Nova"/>
                <a:cs typeface="Proxima Nova"/>
                <a:sym typeface="Proxima Nova"/>
              </a:defRPr>
            </a:lvl4pPr>
            <a:lvl5pPr lvl="4" rtl="0">
              <a:spcBef>
                <a:spcPts val="0"/>
              </a:spcBef>
              <a:spcAft>
                <a:spcPts val="0"/>
              </a:spcAft>
              <a:buNone/>
              <a:defRPr sz="1200">
                <a:latin typeface="Proxima Nova"/>
                <a:ea typeface="Proxima Nova"/>
                <a:cs typeface="Proxima Nova"/>
                <a:sym typeface="Proxima Nova"/>
              </a:defRPr>
            </a:lvl5pPr>
            <a:lvl6pPr lvl="5" rtl="0">
              <a:spcBef>
                <a:spcPts val="0"/>
              </a:spcBef>
              <a:spcAft>
                <a:spcPts val="0"/>
              </a:spcAft>
              <a:buNone/>
              <a:defRPr sz="1200">
                <a:latin typeface="Proxima Nova"/>
                <a:ea typeface="Proxima Nova"/>
                <a:cs typeface="Proxima Nova"/>
                <a:sym typeface="Proxima Nova"/>
              </a:defRPr>
            </a:lvl6pPr>
            <a:lvl7pPr lvl="6" rtl="0">
              <a:spcBef>
                <a:spcPts val="0"/>
              </a:spcBef>
              <a:spcAft>
                <a:spcPts val="0"/>
              </a:spcAft>
              <a:buNone/>
              <a:defRPr sz="1200">
                <a:latin typeface="Proxima Nova"/>
                <a:ea typeface="Proxima Nova"/>
                <a:cs typeface="Proxima Nova"/>
                <a:sym typeface="Proxima Nova"/>
              </a:defRPr>
            </a:lvl7pPr>
            <a:lvl8pPr lvl="7" rtl="0">
              <a:spcBef>
                <a:spcPts val="0"/>
              </a:spcBef>
              <a:spcAft>
                <a:spcPts val="0"/>
              </a:spcAft>
              <a:buNone/>
              <a:defRPr sz="1200">
                <a:latin typeface="Proxima Nova"/>
                <a:ea typeface="Proxima Nova"/>
                <a:cs typeface="Proxima Nova"/>
                <a:sym typeface="Proxima Nova"/>
              </a:defRPr>
            </a:lvl8pPr>
            <a:lvl9pPr lvl="8" rtl="0">
              <a:spcBef>
                <a:spcPts val="0"/>
              </a:spcBef>
              <a:spcAft>
                <a:spcPts val="0"/>
              </a:spcAft>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logos top, text bottom">
  <p:cSld name="CUSTOM_3_1_1_1">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Shape 327"/>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328" name="Shape 328"/>
          <p:cNvSpPr txBox="1">
            <a:spLocks noGrp="1"/>
          </p:cNvSpPr>
          <p:nvPr>
            <p:ph type="body" idx="1"/>
          </p:nvPr>
        </p:nvSpPr>
        <p:spPr>
          <a:xfrm>
            <a:off x="826650" y="3738063"/>
            <a:ext cx="7490700" cy="715800"/>
          </a:xfrm>
          <a:prstGeom prst="rect">
            <a:avLst/>
          </a:prstGeom>
        </p:spPr>
        <p:txBody>
          <a:bodyPr spcFirstLastPara="1" wrap="square" lIns="91425" tIns="91425" rIns="91425" bIns="91425" anchor="t" anchorCtr="0"/>
          <a:lstStyle>
            <a:lvl1pPr marL="457200" lvl="0" indent="-317500" algn="ctr" rtl="0">
              <a:spcBef>
                <a:spcPts val="600"/>
              </a:spcBef>
              <a:spcAft>
                <a:spcPts val="0"/>
              </a:spcAft>
              <a:buSzPts val="1400"/>
              <a:buChar char="●"/>
              <a:defRPr sz="1400"/>
            </a:lvl1pPr>
            <a:lvl2pPr marL="914400" lvl="1" indent="-317500" algn="ctr" rtl="0">
              <a:spcBef>
                <a:spcPts val="480"/>
              </a:spcBef>
              <a:spcAft>
                <a:spcPts val="0"/>
              </a:spcAft>
              <a:buSzPts val="1400"/>
              <a:buChar char="○"/>
              <a:defRPr sz="1400"/>
            </a:lvl2pPr>
            <a:lvl3pPr marL="1371600" lvl="2" indent="-317500" algn="ctr" rtl="0">
              <a:spcBef>
                <a:spcPts val="480"/>
              </a:spcBef>
              <a:spcAft>
                <a:spcPts val="0"/>
              </a:spcAft>
              <a:buSzPts val="1400"/>
              <a:buChar char="■"/>
              <a:defRPr sz="1400"/>
            </a:lvl3pPr>
            <a:lvl4pPr marL="1828800" lvl="3" indent="-317500" algn="ctr" rtl="0">
              <a:spcBef>
                <a:spcPts val="360"/>
              </a:spcBef>
              <a:spcAft>
                <a:spcPts val="0"/>
              </a:spcAft>
              <a:buSzPts val="1400"/>
              <a:buChar char="●"/>
              <a:defRPr sz="1400"/>
            </a:lvl4pPr>
            <a:lvl5pPr marL="2286000" lvl="4" indent="-317500" algn="ctr" rtl="0">
              <a:spcBef>
                <a:spcPts val="360"/>
              </a:spcBef>
              <a:spcAft>
                <a:spcPts val="0"/>
              </a:spcAft>
              <a:buSzPts val="1400"/>
              <a:buChar char="○"/>
              <a:defRPr sz="1400"/>
            </a:lvl5pPr>
            <a:lvl6pPr marL="2743200" lvl="5" indent="-317500" algn="ctr" rtl="0">
              <a:spcBef>
                <a:spcPts val="360"/>
              </a:spcBef>
              <a:spcAft>
                <a:spcPts val="0"/>
              </a:spcAft>
              <a:buSzPts val="1400"/>
              <a:buChar char="■"/>
              <a:defRPr sz="1400"/>
            </a:lvl6pPr>
            <a:lvl7pPr marL="3200400" lvl="6" indent="-317500" algn="ctr" rtl="0">
              <a:spcBef>
                <a:spcPts val="360"/>
              </a:spcBef>
              <a:spcAft>
                <a:spcPts val="0"/>
              </a:spcAft>
              <a:buSzPts val="1400"/>
              <a:buChar char="●"/>
              <a:defRPr sz="1400"/>
            </a:lvl7pPr>
            <a:lvl8pPr marL="3657600" lvl="7" indent="-317500" algn="ctr" rtl="0">
              <a:spcBef>
                <a:spcPts val="360"/>
              </a:spcBef>
              <a:spcAft>
                <a:spcPts val="0"/>
              </a:spcAft>
              <a:buSzPts val="1400"/>
              <a:buChar char="○"/>
              <a:defRPr sz="1400"/>
            </a:lvl8pPr>
            <a:lvl9pPr marL="4114800" lvl="8" indent="-317500" algn="ctr" rtl="0">
              <a:spcBef>
                <a:spcPts val="360"/>
              </a:spcBef>
              <a:spcAft>
                <a:spcPts val="0"/>
              </a:spcAft>
              <a:buSzPts val="1400"/>
              <a:buChar char="■"/>
              <a:defRPr sz="1400"/>
            </a:lvl9pPr>
          </a:lstStyle>
          <a:p>
            <a:endParaRPr/>
          </a:p>
        </p:txBody>
      </p:sp>
      <p:sp>
        <p:nvSpPr>
          <p:cNvPr id="329" name="Shape 329"/>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30" name="Shape 330"/>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ext left, logos right">
  <p:cSld name="CUSTOM_3_1_1_1_1">
    <p:bg>
      <p:bgPr>
        <a:blipFill>
          <a:blip r:embed="rId2">
            <a:alphaModFix/>
          </a:blip>
          <a:stretch>
            <a:fillRect/>
          </a:stretch>
        </a:blipFill>
        <a:effectLst/>
      </p:bgPr>
    </p:bg>
    <p:spTree>
      <p:nvGrpSpPr>
        <p:cNvPr id="1" name="Shape 331"/>
        <p:cNvGrpSpPr/>
        <p:nvPr/>
      </p:nvGrpSpPr>
      <p:grpSpPr>
        <a:xfrm>
          <a:off x="0" y="0"/>
          <a:ext cx="0" cy="0"/>
          <a:chOff x="0" y="0"/>
          <a:chExt cx="0" cy="0"/>
        </a:xfrm>
      </p:grpSpPr>
      <p:sp>
        <p:nvSpPr>
          <p:cNvPr id="332" name="Shape 33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333" name="Shape 333"/>
          <p:cNvSpPr txBox="1">
            <a:spLocks noGrp="1"/>
          </p:cNvSpPr>
          <p:nvPr>
            <p:ph type="body" idx="1"/>
          </p:nvPr>
        </p:nvSpPr>
        <p:spPr>
          <a:xfrm>
            <a:off x="826700" y="1625925"/>
            <a:ext cx="3585000" cy="25305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334" name="Shape 334"/>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35" name="Shape 335"/>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logos left, text right">
  <p:cSld name="CUSTOM_3_1_1_1_1_1">
    <p:bg>
      <p:bgPr>
        <a:blipFill>
          <a:blip r:embed="rId2">
            <a:alphaModFix/>
          </a:blip>
          <a:stretch>
            <a:fillRect/>
          </a:stretch>
        </a:blipFill>
        <a:effectLst/>
      </p:bgPr>
    </p:bg>
    <p:spTree>
      <p:nvGrpSpPr>
        <p:cNvPr id="1" name="Shape 336"/>
        <p:cNvGrpSpPr/>
        <p:nvPr/>
      </p:nvGrpSpPr>
      <p:grpSpPr>
        <a:xfrm>
          <a:off x="0" y="0"/>
          <a:ext cx="0" cy="0"/>
          <a:chOff x="0" y="0"/>
          <a:chExt cx="0" cy="0"/>
        </a:xfrm>
      </p:grpSpPr>
      <p:sp>
        <p:nvSpPr>
          <p:cNvPr id="337" name="Shape 337"/>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338" name="Shape 338"/>
          <p:cNvSpPr txBox="1">
            <a:spLocks noGrp="1"/>
          </p:cNvSpPr>
          <p:nvPr>
            <p:ph type="body" idx="1"/>
          </p:nvPr>
        </p:nvSpPr>
        <p:spPr>
          <a:xfrm>
            <a:off x="4732350" y="1625925"/>
            <a:ext cx="3585000" cy="25368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Char char="●"/>
              <a:defRPr/>
            </a:lvl1pPr>
            <a:lvl2pPr marL="914400" lvl="1" indent="-292100" rtl="0">
              <a:spcBef>
                <a:spcPts val="0"/>
              </a:spcBef>
              <a:spcAft>
                <a:spcPts val="0"/>
              </a:spcAft>
              <a:buSzPts val="1000"/>
              <a:buChar char="○"/>
              <a:defRPr/>
            </a:lvl2pPr>
            <a:lvl3pPr marL="1371600" lvl="2" indent="-292100" rtl="0">
              <a:spcBef>
                <a:spcPts val="0"/>
              </a:spcBef>
              <a:spcAft>
                <a:spcPts val="0"/>
              </a:spcAft>
              <a:buSzPts val="1000"/>
              <a:buChar char="■"/>
              <a:defRPr/>
            </a:lvl3pPr>
            <a:lvl4pPr marL="1828800" lvl="3" indent="-292100" rtl="0">
              <a:spcBef>
                <a:spcPts val="0"/>
              </a:spcBef>
              <a:spcAft>
                <a:spcPts val="0"/>
              </a:spcAft>
              <a:buSzPts val="1000"/>
              <a:buChar char="●"/>
              <a:defRPr/>
            </a:lvl4pPr>
            <a:lvl5pPr marL="2286000" lvl="4" indent="-292100" rtl="0">
              <a:spcBef>
                <a:spcPts val="0"/>
              </a:spcBef>
              <a:spcAft>
                <a:spcPts val="0"/>
              </a:spcAft>
              <a:buSzPts val="1000"/>
              <a:buChar char="○"/>
              <a:defRPr/>
            </a:lvl5pPr>
            <a:lvl6pPr marL="2743200" lvl="5" indent="-292100" rtl="0">
              <a:spcBef>
                <a:spcPts val="0"/>
              </a:spcBef>
              <a:spcAft>
                <a:spcPts val="0"/>
              </a:spcAft>
              <a:buSzPts val="1000"/>
              <a:buChar char="■"/>
              <a:defRPr/>
            </a:lvl6pPr>
            <a:lvl7pPr marL="3200400" lvl="6" indent="-292100" rtl="0">
              <a:spcBef>
                <a:spcPts val="0"/>
              </a:spcBef>
              <a:spcAft>
                <a:spcPts val="0"/>
              </a:spcAft>
              <a:buSzPts val="1000"/>
              <a:buChar char="●"/>
              <a:defRPr/>
            </a:lvl7pPr>
            <a:lvl8pPr marL="3657600" lvl="7" indent="-292100" rtl="0">
              <a:spcBef>
                <a:spcPts val="0"/>
              </a:spcBef>
              <a:spcAft>
                <a:spcPts val="0"/>
              </a:spcAft>
              <a:buSzPts val="1000"/>
              <a:buChar char="○"/>
              <a:defRPr/>
            </a:lvl8pPr>
            <a:lvl9pPr marL="4114800" lvl="8" indent="-292100" rtl="0">
              <a:spcBef>
                <a:spcPts val="0"/>
              </a:spcBef>
              <a:spcAft>
                <a:spcPts val="0"/>
              </a:spcAft>
              <a:buSzPts val="1000"/>
              <a:buChar char="■"/>
              <a:defRPr/>
            </a:lvl9pPr>
          </a:lstStyle>
          <a:p>
            <a:endParaRPr/>
          </a:p>
        </p:txBody>
      </p:sp>
      <p:sp>
        <p:nvSpPr>
          <p:cNvPr id="339" name="Shape 339"/>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40" name="Shape 340"/>
          <p:cNvSpPr txBox="1">
            <a:spLocks noGrp="1"/>
          </p:cNvSpPr>
          <p:nvPr>
            <p:ph type="subTitle" idx="2"/>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rofile left, text right">
  <p:cSld name="CUSTOM_3_1_1_1_1_1_1">
    <p:bg>
      <p:bgPr>
        <a:blipFill>
          <a:blip r:embed="rId2">
            <a:alphaModFix/>
          </a:blip>
          <a:stretch>
            <a:fillRect/>
          </a:stretch>
        </a:blipFill>
        <a:effectLst/>
      </p:bgPr>
    </p:bg>
    <p:spTree>
      <p:nvGrpSpPr>
        <p:cNvPr id="1" name="Shape 341"/>
        <p:cNvGrpSpPr/>
        <p:nvPr/>
      </p:nvGrpSpPr>
      <p:grpSpPr>
        <a:xfrm>
          <a:off x="0" y="0"/>
          <a:ext cx="0" cy="0"/>
          <a:chOff x="0" y="0"/>
          <a:chExt cx="0" cy="0"/>
        </a:xfrm>
      </p:grpSpPr>
      <p:sp>
        <p:nvSpPr>
          <p:cNvPr id="342" name="Shape 34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
        <p:nvSpPr>
          <p:cNvPr id="343" name="Shape 343"/>
          <p:cNvSpPr txBox="1">
            <a:spLocks noGrp="1"/>
          </p:cNvSpPr>
          <p:nvPr>
            <p:ph type="body" idx="1"/>
          </p:nvPr>
        </p:nvSpPr>
        <p:spPr>
          <a:xfrm>
            <a:off x="4934725" y="2048925"/>
            <a:ext cx="3382500" cy="19554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44" name="Shape 344"/>
          <p:cNvSpPr txBox="1">
            <a:spLocks noGrp="1"/>
          </p:cNvSpPr>
          <p:nvPr>
            <p:ph type="subTitle" idx="2"/>
          </p:nvPr>
        </p:nvSpPr>
        <p:spPr>
          <a:xfrm>
            <a:off x="4943325" y="1834500"/>
            <a:ext cx="3382500" cy="328800"/>
          </a:xfrm>
          <a:prstGeom prst="rect">
            <a:avLst/>
          </a:prstGeom>
        </p:spPr>
        <p:txBody>
          <a:bodyPr spcFirstLastPara="1" wrap="square" lIns="91425" tIns="91425" rIns="91425" bIns="91425" anchor="b" anchorCtr="0"/>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345" name="Shape 345"/>
          <p:cNvSpPr txBox="1">
            <a:spLocks noGrp="1"/>
          </p:cNvSpPr>
          <p:nvPr>
            <p:ph type="subTitle" idx="3"/>
          </p:nvPr>
        </p:nvSpPr>
        <p:spPr>
          <a:xfrm>
            <a:off x="826650" y="2625314"/>
            <a:ext cx="3112800" cy="1328700"/>
          </a:xfrm>
          <a:prstGeom prst="rect">
            <a:avLst/>
          </a:prstGeom>
        </p:spPr>
        <p:txBody>
          <a:bodyPr spcFirstLastPara="1" wrap="square" lIns="91425" tIns="91425" rIns="91425" bIns="91425" anchor="t" anchorCtr="0"/>
          <a:lstStyle>
            <a:lvl1pPr lvl="0" algn="ctr" rtl="0">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a:endParaRPr/>
          </a:p>
        </p:txBody>
      </p:sp>
      <p:sp>
        <p:nvSpPr>
          <p:cNvPr id="346" name="Shape 346"/>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a:p>
        </p:txBody>
      </p:sp>
      <p:sp>
        <p:nvSpPr>
          <p:cNvPr id="347" name="Shape 347"/>
          <p:cNvSpPr txBox="1">
            <a:spLocks noGrp="1"/>
          </p:cNvSpPr>
          <p:nvPr>
            <p:ph type="subTitle" idx="4"/>
          </p:nvPr>
        </p:nvSpPr>
        <p:spPr>
          <a:xfrm>
            <a:off x="826650" y="929775"/>
            <a:ext cx="7490700" cy="328800"/>
          </a:xfrm>
          <a:prstGeom prst="rect">
            <a:avLst/>
          </a:prstGeom>
        </p:spPr>
        <p:txBody>
          <a:bodyPr spcFirstLastPara="1" wrap="square" lIns="91425" tIns="91425" rIns="91425" bIns="91425" anchor="t" anchorCtr="0"/>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353"/>
        <p:cNvGrpSpPr/>
        <p:nvPr/>
      </p:nvGrpSpPr>
      <p:grpSpPr>
        <a:xfrm>
          <a:off x="0" y="0"/>
          <a:ext cx="0" cy="0"/>
          <a:chOff x="0" y="0"/>
          <a:chExt cx="0" cy="0"/>
        </a:xfrm>
      </p:grpSpPr>
      <p:sp>
        <p:nvSpPr>
          <p:cNvPr id="354" name="Shape 354"/>
          <p:cNvSpPr txBox="1">
            <a:spLocks noGrp="1"/>
          </p:cNvSpPr>
          <p:nvPr>
            <p:ph type="ftr" idx="11"/>
          </p:nvPr>
        </p:nvSpPr>
        <p:spPr>
          <a:xfrm>
            <a:off x="457200" y="4800600"/>
            <a:ext cx="7162800" cy="273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5" name="Shape 355"/>
          <p:cNvSpPr txBox="1">
            <a:spLocks noGrp="1"/>
          </p:cNvSpPr>
          <p:nvPr>
            <p:ph type="sldNum" idx="12"/>
          </p:nvPr>
        </p:nvSpPr>
        <p:spPr>
          <a:xfrm>
            <a:off x="-76200" y="4800600"/>
            <a:ext cx="533400" cy="273900"/>
          </a:xfrm>
          <a:prstGeom prst="rect">
            <a:avLst/>
          </a:prstGeom>
          <a:noFill/>
          <a:ln>
            <a:noFill/>
          </a:ln>
        </p:spPr>
        <p:txBody>
          <a:bodyPr spcFirstLastPara="1" wrap="square" lIns="91425" tIns="0" rIns="91425" bIns="18275" anchor="ctr" anchorCtr="0">
            <a:noAutofit/>
          </a:bodyPr>
          <a:lstStyle>
            <a:lvl1pPr marL="0" marR="0" lvl="0" indent="0" algn="r" rtl="0">
              <a:spcBef>
                <a:spcPts val="0"/>
              </a:spcBef>
              <a:spcAft>
                <a:spcPts val="0"/>
              </a:spcAft>
              <a:buNone/>
              <a:defRPr sz="8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8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8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8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8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8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8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8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8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356" name="Shape 356"/>
          <p:cNvSpPr txBox="1">
            <a:spLocks noGrp="1"/>
          </p:cNvSpPr>
          <p:nvPr>
            <p:ph type="title"/>
          </p:nvPr>
        </p:nvSpPr>
        <p:spPr>
          <a:xfrm>
            <a:off x="685800" y="0"/>
            <a:ext cx="7772400" cy="10287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Font typeface="Proxima Nova"/>
              <a:buNone/>
              <a:defRPr sz="2800" b="0" i="0" u="none" strike="noStrike" cap="none">
                <a:solidFill>
                  <a:srgbClr val="000000"/>
                </a:solidFill>
                <a:latin typeface="Proxima Nova"/>
                <a:ea typeface="Proxima Nova"/>
                <a:cs typeface="Proxima Nova"/>
                <a:sym typeface="Proxima Nova"/>
              </a:defRPr>
            </a:lvl1pPr>
            <a:lvl2pPr marL="0" marR="0" lvl="1"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57" name="Shape 357"/>
          <p:cNvSpPr txBox="1">
            <a:spLocks noGrp="1"/>
          </p:cNvSpPr>
          <p:nvPr>
            <p:ph type="body" idx="1"/>
          </p:nvPr>
        </p:nvSpPr>
        <p:spPr>
          <a:xfrm>
            <a:off x="685800" y="1292613"/>
            <a:ext cx="7772400" cy="32748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280"/>
              </a:spcBef>
              <a:spcAft>
                <a:spcPts val="0"/>
              </a:spcAft>
              <a:buClr>
                <a:srgbClr val="000000"/>
              </a:buClr>
              <a:buSzPts val="2000"/>
              <a:buFont typeface="Proxima Nova"/>
              <a:buNone/>
              <a:defRPr sz="2000" b="0" i="0" u="none" strike="noStrike" cap="none">
                <a:solidFill>
                  <a:srgbClr val="000000"/>
                </a:solidFill>
                <a:latin typeface="Proxima Nova"/>
                <a:ea typeface="Proxima Nova"/>
                <a:cs typeface="Proxima Nova"/>
                <a:sym typeface="Proxima Nova"/>
              </a:defRPr>
            </a:lvl1pPr>
            <a:lvl2pPr marL="914400" marR="0" lvl="1" indent="-355600" algn="l" rtl="0">
              <a:spcBef>
                <a:spcPts val="360"/>
              </a:spcBef>
              <a:spcAft>
                <a:spcPts val="0"/>
              </a:spcAft>
              <a:buClr>
                <a:schemeClr val="dk1"/>
              </a:buClr>
              <a:buSzPts val="2000"/>
              <a:buFont typeface="Proxima Nova"/>
              <a:buChar char="●"/>
              <a:defRPr sz="2000" b="0" i="0" u="none" strike="noStrike" cap="none">
                <a:solidFill>
                  <a:schemeClr val="dk1"/>
                </a:solidFill>
                <a:latin typeface="Proxima Nova"/>
                <a:ea typeface="Proxima Nova"/>
                <a:cs typeface="Proxima Nova"/>
                <a:sym typeface="Proxima Nova"/>
              </a:defRPr>
            </a:lvl2pPr>
            <a:lvl3pPr marL="1371600" marR="0" lvl="2" indent="-342900" algn="l" rtl="0">
              <a:spcBef>
                <a:spcPts val="36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3pPr>
            <a:lvl4pPr marL="1828800" marR="0" lvl="3" indent="-342900" algn="l" rtl="0">
              <a:spcBef>
                <a:spcPts val="36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4pPr>
            <a:lvl5pPr marL="2286000" marR="0" lvl="4" indent="-342900" algn="l" rtl="0">
              <a:spcBef>
                <a:spcPts val="36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5pPr>
            <a:lvl6pPr marL="2743200" marR="0" lvl="5" indent="-342900" algn="l" rtl="0">
              <a:spcBef>
                <a:spcPts val="4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6pPr>
            <a:lvl7pPr marL="3200400" marR="0" lvl="6" indent="-342900" algn="l" rtl="0">
              <a:spcBef>
                <a:spcPts val="4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7pPr>
            <a:lvl8pPr marL="3657600" marR="0" lvl="7" indent="-342900" algn="l" rtl="0">
              <a:spcBef>
                <a:spcPts val="4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8pPr>
            <a:lvl9pPr marL="4114800" marR="0" lvl="8" indent="-342900" algn="l" rtl="0">
              <a:spcBef>
                <a:spcPts val="400"/>
              </a:spcBef>
              <a:spcAft>
                <a:spcPts val="0"/>
              </a:spcAft>
              <a:buClr>
                <a:schemeClr val="dk1"/>
              </a:buClr>
              <a:buSzPts val="1800"/>
              <a:buFont typeface="Proxima Nova"/>
              <a:buChar char="•"/>
              <a:defRPr sz="1800" b="0" i="0" u="none" strike="noStrike" cap="none">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ature">
  <p:cSld name="TITLE_1_1">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821825" y="2171700"/>
            <a:ext cx="5943600" cy="6858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2400" b="1">
                <a:solidFill>
                  <a:schemeClr val="lt1"/>
                </a:solidFill>
                <a:latin typeface="Proxima Nova"/>
                <a:ea typeface="Proxima Nova"/>
                <a:cs typeface="Proxima Nova"/>
                <a:sym typeface="Proxima Nova"/>
              </a:defRPr>
            </a:lvl1pPr>
            <a:lvl2pPr lvl="1" rtl="0">
              <a:spcBef>
                <a:spcPts val="0"/>
              </a:spcBef>
              <a:spcAft>
                <a:spcPts val="0"/>
              </a:spcAft>
              <a:buNone/>
              <a:defRPr sz="2400" b="1">
                <a:solidFill>
                  <a:schemeClr val="lt1"/>
                </a:solidFill>
                <a:latin typeface="Proxima Nova"/>
                <a:ea typeface="Proxima Nova"/>
                <a:cs typeface="Proxima Nova"/>
                <a:sym typeface="Proxima Nova"/>
              </a:defRPr>
            </a:lvl2pPr>
            <a:lvl3pPr lvl="2" rtl="0">
              <a:spcBef>
                <a:spcPts val="0"/>
              </a:spcBef>
              <a:spcAft>
                <a:spcPts val="0"/>
              </a:spcAft>
              <a:buNone/>
              <a:defRPr sz="2400" b="1">
                <a:solidFill>
                  <a:schemeClr val="lt1"/>
                </a:solidFill>
                <a:latin typeface="Proxima Nova"/>
                <a:ea typeface="Proxima Nova"/>
                <a:cs typeface="Proxima Nova"/>
                <a:sym typeface="Proxima Nova"/>
              </a:defRPr>
            </a:lvl3pPr>
            <a:lvl4pPr lvl="3" rtl="0">
              <a:spcBef>
                <a:spcPts val="0"/>
              </a:spcBef>
              <a:spcAft>
                <a:spcPts val="0"/>
              </a:spcAft>
              <a:buNone/>
              <a:defRPr sz="2400" b="1">
                <a:solidFill>
                  <a:schemeClr val="lt1"/>
                </a:solidFill>
                <a:latin typeface="Proxima Nova"/>
                <a:ea typeface="Proxima Nova"/>
                <a:cs typeface="Proxima Nova"/>
                <a:sym typeface="Proxima Nova"/>
              </a:defRPr>
            </a:lvl4pPr>
            <a:lvl5pPr lvl="4" rtl="0">
              <a:spcBef>
                <a:spcPts val="0"/>
              </a:spcBef>
              <a:spcAft>
                <a:spcPts val="0"/>
              </a:spcAft>
              <a:buNone/>
              <a:defRPr sz="2400" b="1">
                <a:solidFill>
                  <a:schemeClr val="lt1"/>
                </a:solidFill>
                <a:latin typeface="Proxima Nova"/>
                <a:ea typeface="Proxima Nova"/>
                <a:cs typeface="Proxima Nova"/>
                <a:sym typeface="Proxima Nova"/>
              </a:defRPr>
            </a:lvl5pPr>
            <a:lvl6pPr lvl="5" rtl="0">
              <a:spcBef>
                <a:spcPts val="0"/>
              </a:spcBef>
              <a:spcAft>
                <a:spcPts val="0"/>
              </a:spcAft>
              <a:buNone/>
              <a:defRPr sz="2400" b="1">
                <a:solidFill>
                  <a:schemeClr val="lt1"/>
                </a:solidFill>
                <a:latin typeface="Proxima Nova"/>
                <a:ea typeface="Proxima Nova"/>
                <a:cs typeface="Proxima Nova"/>
                <a:sym typeface="Proxima Nova"/>
              </a:defRPr>
            </a:lvl6pPr>
            <a:lvl7pPr lvl="6" rtl="0">
              <a:spcBef>
                <a:spcPts val="0"/>
              </a:spcBef>
              <a:spcAft>
                <a:spcPts val="0"/>
              </a:spcAft>
              <a:buNone/>
              <a:defRPr sz="2400" b="1">
                <a:solidFill>
                  <a:schemeClr val="lt1"/>
                </a:solidFill>
                <a:latin typeface="Proxima Nova"/>
                <a:ea typeface="Proxima Nova"/>
                <a:cs typeface="Proxima Nova"/>
                <a:sym typeface="Proxima Nova"/>
              </a:defRPr>
            </a:lvl7pPr>
            <a:lvl8pPr lvl="7" rtl="0">
              <a:spcBef>
                <a:spcPts val="0"/>
              </a:spcBef>
              <a:spcAft>
                <a:spcPts val="0"/>
              </a:spcAft>
              <a:buNone/>
              <a:defRPr sz="2400" b="1">
                <a:solidFill>
                  <a:schemeClr val="lt1"/>
                </a:solidFill>
                <a:latin typeface="Proxima Nova"/>
                <a:ea typeface="Proxima Nova"/>
                <a:cs typeface="Proxima Nova"/>
                <a:sym typeface="Proxima Nova"/>
              </a:defRPr>
            </a:lvl8pPr>
            <a:lvl9pPr lvl="8" rtl="0">
              <a:spcBef>
                <a:spcPts val="0"/>
              </a:spcBef>
              <a:spcAft>
                <a:spcPts val="0"/>
              </a:spcAft>
              <a:buNone/>
              <a:defRPr sz="2400" b="1">
                <a:solidFill>
                  <a:schemeClr val="lt1"/>
                </a:solidFill>
                <a:latin typeface="Proxima Nova"/>
                <a:ea typeface="Proxima Nova"/>
                <a:cs typeface="Proxima Nova"/>
                <a:sym typeface="Proxima Nova"/>
              </a:defRPr>
            </a:lvl9pPr>
          </a:lstStyle>
          <a:p>
            <a:endParaRPr/>
          </a:p>
        </p:txBody>
      </p:sp>
      <p:sp>
        <p:nvSpPr>
          <p:cNvPr id="51" name="Shape 51"/>
          <p:cNvSpPr txBox="1">
            <a:spLocks noGrp="1"/>
          </p:cNvSpPr>
          <p:nvPr>
            <p:ph type="subTitle" idx="1"/>
          </p:nvPr>
        </p:nvSpPr>
        <p:spPr>
          <a:xfrm>
            <a:off x="1821825" y="3048000"/>
            <a:ext cx="5029200" cy="285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600">
                <a:solidFill>
                  <a:srgbClr val="FFFFFF"/>
                </a:solidFill>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a:endParaRPr/>
          </a:p>
        </p:txBody>
      </p:sp>
      <p:sp>
        <p:nvSpPr>
          <p:cNvPr id="52" name="Shape 52"/>
          <p:cNvSpPr txBox="1">
            <a:spLocks noGrp="1"/>
          </p:cNvSpPr>
          <p:nvPr>
            <p:ph type="subTitle" idx="2"/>
          </p:nvPr>
        </p:nvSpPr>
        <p:spPr>
          <a:xfrm>
            <a:off x="1821825" y="3505200"/>
            <a:ext cx="4572000" cy="12000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a:solidFill>
                  <a:srgbClr val="FFFFFF"/>
                </a:solidFill>
                <a:latin typeface="Proxima Nova"/>
                <a:ea typeface="Proxima Nova"/>
                <a:cs typeface="Proxima Nova"/>
                <a:sym typeface="Proxima Nova"/>
              </a:defRPr>
            </a:lvl1pPr>
            <a:lvl2pPr lvl="1" rtl="0">
              <a:spcBef>
                <a:spcPts val="0"/>
              </a:spcBef>
              <a:spcAft>
                <a:spcPts val="0"/>
              </a:spcAft>
              <a:buNone/>
              <a:defRPr sz="1200">
                <a:latin typeface="Proxima Nova"/>
                <a:ea typeface="Proxima Nova"/>
                <a:cs typeface="Proxima Nova"/>
                <a:sym typeface="Proxima Nova"/>
              </a:defRPr>
            </a:lvl2pPr>
            <a:lvl3pPr lvl="2" rtl="0">
              <a:spcBef>
                <a:spcPts val="0"/>
              </a:spcBef>
              <a:spcAft>
                <a:spcPts val="0"/>
              </a:spcAft>
              <a:buNone/>
              <a:defRPr sz="1200">
                <a:latin typeface="Proxima Nova"/>
                <a:ea typeface="Proxima Nova"/>
                <a:cs typeface="Proxima Nova"/>
                <a:sym typeface="Proxima Nova"/>
              </a:defRPr>
            </a:lvl3pPr>
            <a:lvl4pPr lvl="3" rtl="0">
              <a:spcBef>
                <a:spcPts val="0"/>
              </a:spcBef>
              <a:spcAft>
                <a:spcPts val="0"/>
              </a:spcAft>
              <a:buNone/>
              <a:defRPr sz="1200">
                <a:latin typeface="Proxima Nova"/>
                <a:ea typeface="Proxima Nova"/>
                <a:cs typeface="Proxima Nova"/>
                <a:sym typeface="Proxima Nova"/>
              </a:defRPr>
            </a:lvl4pPr>
            <a:lvl5pPr lvl="4" rtl="0">
              <a:spcBef>
                <a:spcPts val="0"/>
              </a:spcBef>
              <a:spcAft>
                <a:spcPts val="0"/>
              </a:spcAft>
              <a:buNone/>
              <a:defRPr sz="1200">
                <a:latin typeface="Proxima Nova"/>
                <a:ea typeface="Proxima Nova"/>
                <a:cs typeface="Proxima Nova"/>
                <a:sym typeface="Proxima Nova"/>
              </a:defRPr>
            </a:lvl5pPr>
            <a:lvl6pPr lvl="5" rtl="0">
              <a:spcBef>
                <a:spcPts val="0"/>
              </a:spcBef>
              <a:spcAft>
                <a:spcPts val="0"/>
              </a:spcAft>
              <a:buNone/>
              <a:defRPr sz="1200">
                <a:latin typeface="Proxima Nova"/>
                <a:ea typeface="Proxima Nova"/>
                <a:cs typeface="Proxima Nova"/>
                <a:sym typeface="Proxima Nova"/>
              </a:defRPr>
            </a:lvl6pPr>
            <a:lvl7pPr lvl="6" rtl="0">
              <a:spcBef>
                <a:spcPts val="0"/>
              </a:spcBef>
              <a:spcAft>
                <a:spcPts val="0"/>
              </a:spcAft>
              <a:buNone/>
              <a:defRPr sz="1200">
                <a:latin typeface="Proxima Nova"/>
                <a:ea typeface="Proxima Nova"/>
                <a:cs typeface="Proxima Nova"/>
                <a:sym typeface="Proxima Nova"/>
              </a:defRPr>
            </a:lvl7pPr>
            <a:lvl8pPr lvl="7" rtl="0">
              <a:spcBef>
                <a:spcPts val="0"/>
              </a:spcBef>
              <a:spcAft>
                <a:spcPts val="0"/>
              </a:spcAft>
              <a:buNone/>
              <a:defRPr sz="1200">
                <a:latin typeface="Proxima Nova"/>
                <a:ea typeface="Proxima Nova"/>
                <a:cs typeface="Proxima Nova"/>
                <a:sym typeface="Proxima Nova"/>
              </a:defRPr>
            </a:lvl8pPr>
            <a:lvl9pPr lvl="8" rtl="0">
              <a:spcBef>
                <a:spcPts val="0"/>
              </a:spcBef>
              <a:spcAft>
                <a:spcPts val="0"/>
              </a:spcAft>
              <a:buNone/>
              <a:defRPr sz="1200">
                <a:latin typeface="Proxima Nova"/>
                <a:ea typeface="Proxima Nova"/>
                <a:cs typeface="Proxima Nova"/>
                <a:sym typeface="Proxima Nov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d" type="title">
  <p:cSld name="TITLE">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1786275" y="1895025"/>
            <a:ext cx="5938800" cy="1214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4000" b="1">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a:endParaRPr/>
          </a:p>
        </p:txBody>
      </p:sp>
      <p:pic>
        <p:nvPicPr>
          <p:cNvPr id="57" name="Shape 57" descr="social_google-01.png"/>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id="58" name="Shape 58" descr="social_linkedin-01.png"/>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id="59" name="Shape 59" descr="social_youtube-01.png"/>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id="60" name="Shape 60" descr="social_facebook-01.png"/>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id="61" name="Shape 61" descr="social_twitter-01.png"/>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62" name="Shape 62"/>
          <p:cNvSpPr txBox="1">
            <a:spLocks noGrp="1"/>
          </p:cNvSpPr>
          <p:nvPr>
            <p:ph type="subTitle" idx="1"/>
          </p:nvPr>
        </p:nvSpPr>
        <p:spPr>
          <a:xfrm>
            <a:off x="2276725" y="326478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63" name="Shape 63"/>
          <p:cNvSpPr txBox="1">
            <a:spLocks noGrp="1"/>
          </p:cNvSpPr>
          <p:nvPr>
            <p:ph type="subTitle" idx="2"/>
          </p:nvPr>
        </p:nvSpPr>
        <p:spPr>
          <a:xfrm>
            <a:off x="2276725" y="3732403"/>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64" name="Shape 64"/>
          <p:cNvSpPr txBox="1">
            <a:spLocks noGrp="1"/>
          </p:cNvSpPr>
          <p:nvPr>
            <p:ph type="subTitle" idx="3"/>
          </p:nvPr>
        </p:nvSpPr>
        <p:spPr>
          <a:xfrm>
            <a:off x="2276725" y="419687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65" name="Shape 65"/>
          <p:cNvSpPr txBox="1">
            <a:spLocks noGrp="1"/>
          </p:cNvSpPr>
          <p:nvPr>
            <p:ph type="subTitle" idx="4"/>
          </p:nvPr>
        </p:nvSpPr>
        <p:spPr>
          <a:xfrm>
            <a:off x="5069150" y="326478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66" name="Shape 66"/>
          <p:cNvSpPr txBox="1">
            <a:spLocks noGrp="1"/>
          </p:cNvSpPr>
          <p:nvPr>
            <p:ph type="subTitle" idx="5"/>
          </p:nvPr>
        </p:nvSpPr>
        <p:spPr>
          <a:xfrm>
            <a:off x="5069150" y="3732403"/>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tructure">
  <p:cSld name="TITLE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1786275" y="1895025"/>
            <a:ext cx="5938800" cy="1214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4000" b="1">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a:endParaRPr/>
          </a:p>
        </p:txBody>
      </p:sp>
      <p:pic>
        <p:nvPicPr>
          <p:cNvPr id="69" name="Shape 69" descr="social_google-01.png"/>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id="70" name="Shape 70" descr="social_linkedin-01.png"/>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id="71" name="Shape 71" descr="social_youtube-01.png"/>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id="72" name="Shape 72" descr="social_facebook-01.png"/>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id="73" name="Shape 73" descr="social_twitter-01.png"/>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74" name="Shape 74"/>
          <p:cNvSpPr txBox="1">
            <a:spLocks noGrp="1"/>
          </p:cNvSpPr>
          <p:nvPr>
            <p:ph type="subTitle" idx="1"/>
          </p:nvPr>
        </p:nvSpPr>
        <p:spPr>
          <a:xfrm>
            <a:off x="2276725" y="326478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75" name="Shape 75"/>
          <p:cNvSpPr txBox="1">
            <a:spLocks noGrp="1"/>
          </p:cNvSpPr>
          <p:nvPr>
            <p:ph type="subTitle" idx="2"/>
          </p:nvPr>
        </p:nvSpPr>
        <p:spPr>
          <a:xfrm>
            <a:off x="2276725" y="3732403"/>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76" name="Shape 76"/>
          <p:cNvSpPr txBox="1">
            <a:spLocks noGrp="1"/>
          </p:cNvSpPr>
          <p:nvPr>
            <p:ph type="subTitle" idx="3"/>
          </p:nvPr>
        </p:nvSpPr>
        <p:spPr>
          <a:xfrm>
            <a:off x="2276725" y="419687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77" name="Shape 77"/>
          <p:cNvSpPr txBox="1">
            <a:spLocks noGrp="1"/>
          </p:cNvSpPr>
          <p:nvPr>
            <p:ph type="subTitle" idx="4"/>
          </p:nvPr>
        </p:nvSpPr>
        <p:spPr>
          <a:xfrm>
            <a:off x="5069150" y="326478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78" name="Shape 78"/>
          <p:cNvSpPr txBox="1">
            <a:spLocks noGrp="1"/>
          </p:cNvSpPr>
          <p:nvPr>
            <p:ph type="subTitle" idx="5"/>
          </p:nvPr>
        </p:nvSpPr>
        <p:spPr>
          <a:xfrm>
            <a:off x="5069150" y="3732403"/>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ature">
  <p:cSld name="TITLE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1786275" y="1895025"/>
            <a:ext cx="5938800" cy="1214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4000" b="1">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a:endParaRPr/>
          </a:p>
        </p:txBody>
      </p:sp>
      <p:pic>
        <p:nvPicPr>
          <p:cNvPr id="81" name="Shape 81" descr="social_google-01.png"/>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id="82" name="Shape 82" descr="social_linkedin-01.png"/>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id="83" name="Shape 83" descr="social_youtube-01.png"/>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id="84" name="Shape 84" descr="social_facebook-01.png"/>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id="85" name="Shape 85" descr="social_twitter-01.png"/>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86" name="Shape 86"/>
          <p:cNvSpPr txBox="1">
            <a:spLocks noGrp="1"/>
          </p:cNvSpPr>
          <p:nvPr>
            <p:ph type="subTitle" idx="1"/>
          </p:nvPr>
        </p:nvSpPr>
        <p:spPr>
          <a:xfrm>
            <a:off x="2276725" y="326478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87" name="Shape 87"/>
          <p:cNvSpPr txBox="1">
            <a:spLocks noGrp="1"/>
          </p:cNvSpPr>
          <p:nvPr>
            <p:ph type="subTitle" idx="2"/>
          </p:nvPr>
        </p:nvSpPr>
        <p:spPr>
          <a:xfrm>
            <a:off x="2276725" y="3732403"/>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88" name="Shape 88"/>
          <p:cNvSpPr txBox="1">
            <a:spLocks noGrp="1"/>
          </p:cNvSpPr>
          <p:nvPr>
            <p:ph type="subTitle" idx="3"/>
          </p:nvPr>
        </p:nvSpPr>
        <p:spPr>
          <a:xfrm>
            <a:off x="2276725" y="419687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89" name="Shape 89"/>
          <p:cNvSpPr txBox="1">
            <a:spLocks noGrp="1"/>
          </p:cNvSpPr>
          <p:nvPr>
            <p:ph type="subTitle" idx="4"/>
          </p:nvPr>
        </p:nvSpPr>
        <p:spPr>
          <a:xfrm>
            <a:off x="5069150" y="3264788"/>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
        <p:nvSpPr>
          <p:cNvPr id="90" name="Shape 90"/>
          <p:cNvSpPr txBox="1">
            <a:spLocks noGrp="1"/>
          </p:cNvSpPr>
          <p:nvPr>
            <p:ph type="subTitle" idx="5"/>
          </p:nvPr>
        </p:nvSpPr>
        <p:spPr>
          <a:xfrm>
            <a:off x="5069150" y="3732403"/>
            <a:ext cx="2378700" cy="3099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image" Target="../media/image23.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24.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5.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30.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image" Target="../media/image23.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theme" Target="../theme/theme6.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image" Target="../media/image24.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theme" Target="../theme/theme7.xml"/><Relationship Id="rId1" Type="http://schemas.openxmlformats.org/officeDocument/2006/relationships/slideLayout" Target="../slideLayouts/slideLayout54.xml"/><Relationship Id="rId4" Type="http://schemas.openxmlformats.org/officeDocument/2006/relationships/image" Target="../media/image4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39"/>
        <p:cNvGrpSpPr/>
        <p:nvPr/>
      </p:nvGrpSpPr>
      <p:grpSpPr>
        <a:xfrm>
          <a:off x="0" y="0"/>
          <a:ext cx="0" cy="0"/>
          <a:chOff x="0" y="0"/>
          <a:chExt cx="0" cy="0"/>
        </a:xfrm>
      </p:grpSpPr>
      <p:pic>
        <p:nvPicPr>
          <p:cNvPr id="40" name="Shape 40" descr="logo_large.png"/>
          <p:cNvPicPr preferRelativeResize="0"/>
          <p:nvPr/>
        </p:nvPicPr>
        <p:blipFill>
          <a:blip r:embed="rId6">
            <a:alphaModFix/>
          </a:blip>
          <a:stretch>
            <a:fillRect/>
          </a:stretch>
        </p:blipFill>
        <p:spPr>
          <a:xfrm>
            <a:off x="1342000" y="1505844"/>
            <a:ext cx="1455250" cy="4705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3"/>
        <p:cNvGrpSpPr/>
        <p:nvPr/>
      </p:nvGrpSpPr>
      <p:grpSpPr>
        <a:xfrm>
          <a:off x="0" y="0"/>
          <a:ext cx="0" cy="0"/>
          <a:chOff x="0" y="0"/>
          <a:chExt cx="0" cy="0"/>
        </a:xfrm>
      </p:grpSpPr>
      <p:pic>
        <p:nvPicPr>
          <p:cNvPr id="54" name="Shape 54" descr="logo_large.png"/>
          <p:cNvPicPr preferRelativeResize="0"/>
          <p:nvPr/>
        </p:nvPicPr>
        <p:blipFill>
          <a:blip r:embed="rId6">
            <a:alphaModFix/>
          </a:blip>
          <a:stretch>
            <a:fillRect/>
          </a:stretch>
        </p:blipFill>
        <p:spPr>
          <a:xfrm>
            <a:off x="1342000" y="1505844"/>
            <a:ext cx="1455250" cy="4705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
    <p:bg>
      <p:bgPr>
        <a:blipFill>
          <a:blip r:embed="rId18">
            <a:alphaModFix/>
          </a:blip>
          <a:stretch>
            <a:fillRect/>
          </a:stretch>
        </a:blipFill>
        <a:effectLst/>
      </p:bgPr>
    </p:bg>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826650" y="1360219"/>
            <a:ext cx="7490700" cy="30621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93" name="Shape 93"/>
          <p:cNvSpPr txBox="1">
            <a:spLocks noGrp="1"/>
          </p:cNvSpPr>
          <p:nvPr>
            <p:ph type="sldNum" idx="12"/>
          </p:nvPr>
        </p:nvSpPr>
        <p:spPr>
          <a:xfrm>
            <a:off x="103328" y="4733944"/>
            <a:ext cx="360600" cy="393600"/>
          </a:xfrm>
          <a:prstGeom prst="rect">
            <a:avLst/>
          </a:prstGeom>
          <a:noFill/>
          <a:ln>
            <a:noFill/>
          </a:ln>
        </p:spPr>
        <p:txBody>
          <a:bodyPr spcFirstLastPara="1" wrap="square" lIns="91425" tIns="91425" rIns="91425" bIns="91425" anchor="ctr" anchorCtr="0">
            <a:noAutofit/>
          </a:bodyPr>
          <a:lstStyle>
            <a:lvl1pPr lvl="0" algn="r" rtl="0">
              <a:buNone/>
              <a:defRPr sz="800">
                <a:latin typeface="Overpass"/>
                <a:ea typeface="Overpass"/>
                <a:cs typeface="Overpass"/>
                <a:sym typeface="Overpass"/>
              </a:defRPr>
            </a:lvl1pPr>
            <a:lvl2pPr lvl="1" algn="r" rtl="0">
              <a:buNone/>
              <a:defRPr sz="800">
                <a:latin typeface="Overpass"/>
                <a:ea typeface="Overpass"/>
                <a:cs typeface="Overpass"/>
                <a:sym typeface="Overpass"/>
              </a:defRPr>
            </a:lvl2pPr>
            <a:lvl3pPr lvl="2" algn="r" rtl="0">
              <a:buNone/>
              <a:defRPr sz="800">
                <a:latin typeface="Overpass"/>
                <a:ea typeface="Overpass"/>
                <a:cs typeface="Overpass"/>
                <a:sym typeface="Overpass"/>
              </a:defRPr>
            </a:lvl3pPr>
            <a:lvl4pPr lvl="3" algn="r" rtl="0">
              <a:buNone/>
              <a:defRPr sz="800">
                <a:latin typeface="Overpass"/>
                <a:ea typeface="Overpass"/>
                <a:cs typeface="Overpass"/>
                <a:sym typeface="Overpass"/>
              </a:defRPr>
            </a:lvl4pPr>
            <a:lvl5pPr lvl="4" algn="r" rtl="0">
              <a:buNone/>
              <a:defRPr sz="800">
                <a:latin typeface="Overpass"/>
                <a:ea typeface="Overpass"/>
                <a:cs typeface="Overpass"/>
                <a:sym typeface="Overpass"/>
              </a:defRPr>
            </a:lvl5pPr>
            <a:lvl6pPr lvl="5" algn="r" rtl="0">
              <a:buNone/>
              <a:defRPr sz="800">
                <a:latin typeface="Overpass"/>
                <a:ea typeface="Overpass"/>
                <a:cs typeface="Overpass"/>
                <a:sym typeface="Overpass"/>
              </a:defRPr>
            </a:lvl6pPr>
            <a:lvl7pPr lvl="6" algn="r" rtl="0">
              <a:buNone/>
              <a:defRPr sz="800">
                <a:latin typeface="Overpass"/>
                <a:ea typeface="Overpass"/>
                <a:cs typeface="Overpass"/>
                <a:sym typeface="Overpass"/>
              </a:defRPr>
            </a:lvl7pPr>
            <a:lvl8pPr lvl="7" algn="r" rtl="0">
              <a:buNone/>
              <a:defRPr sz="800">
                <a:latin typeface="Overpass"/>
                <a:ea typeface="Overpass"/>
                <a:cs typeface="Overpass"/>
                <a:sym typeface="Overpass"/>
              </a:defRPr>
            </a:lvl8pPr>
            <a:lvl9pPr lvl="8" algn="r" rtl="0">
              <a:buNone/>
              <a:defRPr sz="800">
                <a:latin typeface="Overpass"/>
                <a:ea typeface="Overpass"/>
                <a:cs typeface="Overpass"/>
                <a:sym typeface="Overpass"/>
              </a:defRPr>
            </a:lvl9pPr>
          </a:lstStyle>
          <a:p>
            <a:pPr marL="0" lvl="0" indent="0">
              <a:spcBef>
                <a:spcPts val="0"/>
              </a:spcBef>
              <a:spcAft>
                <a:spcPts val="0"/>
              </a:spcAft>
              <a:buNone/>
            </a:pPr>
            <a:fld id="{00000000-1234-1234-1234-123412341234}" type="slidenum">
              <a:rPr lang="en-US"/>
              <a:t>‹#›</a:t>
            </a:fld>
            <a:endParaRPr/>
          </a:p>
        </p:txBody>
      </p:sp>
      <p:sp>
        <p:nvSpPr>
          <p:cNvPr id="94" name="Shape 94"/>
          <p:cNvSpPr txBox="1"/>
          <p:nvPr/>
        </p:nvSpPr>
        <p:spPr>
          <a:xfrm>
            <a:off x="413050" y="4733944"/>
            <a:ext cx="76593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800">
                <a:solidFill>
                  <a:schemeClr val="dk2"/>
                </a:solidFill>
                <a:latin typeface="Overpass"/>
                <a:ea typeface="Overpass"/>
                <a:cs typeface="Overpass"/>
                <a:sym typeface="Overpass"/>
              </a:rPr>
              <a:t>OPENSHIFT TECHNICAL OVERVIEW</a:t>
            </a:r>
            <a:endParaRPr sz="800">
              <a:solidFill>
                <a:schemeClr val="dk2"/>
              </a:solidFill>
              <a:latin typeface="Overpass"/>
              <a:ea typeface="Overpass"/>
              <a:cs typeface="Overpass"/>
              <a:sym typeface="Overpass"/>
            </a:endParaRPr>
          </a:p>
        </p:txBody>
      </p:sp>
      <p:pic>
        <p:nvPicPr>
          <p:cNvPr id="95" name="Shape 95" descr="logo_interior_black.png"/>
          <p:cNvPicPr preferRelativeResize="0"/>
          <p:nvPr/>
        </p:nvPicPr>
        <p:blipFill rotWithShape="1">
          <a:blip r:embed="rId19">
            <a:alphaModFix/>
          </a:blip>
          <a:srcRect t="396" b="386"/>
          <a:stretch/>
        </p:blipFill>
        <p:spPr>
          <a:xfrm>
            <a:off x="8327450" y="4819525"/>
            <a:ext cx="654674" cy="209000"/>
          </a:xfrm>
          <a:prstGeom prst="rect">
            <a:avLst/>
          </a:prstGeom>
          <a:noFill/>
          <a:ln>
            <a:noFill/>
          </a:ln>
        </p:spPr>
      </p:pic>
      <p:sp>
        <p:nvSpPr>
          <p:cNvPr id="96" name="Shape 96"/>
          <p:cNvSpPr txBox="1">
            <a:spLocks noGrp="1"/>
          </p:cNvSpPr>
          <p:nvPr>
            <p:ph type="title"/>
          </p:nvPr>
        </p:nvSpPr>
        <p:spPr>
          <a:xfrm>
            <a:off x="826650" y="0"/>
            <a:ext cx="7490700" cy="10632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
    <p:bg>
      <p:bgPr>
        <a:blipFill>
          <a:blip r:embed="rId14">
            <a:alphaModFix/>
          </a:blip>
          <a:stretch>
            <a:fillRect/>
          </a:stretch>
        </a:blipFill>
        <a:effectLst/>
      </p:bgPr>
    </p:bg>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826650" y="1660725"/>
            <a:ext cx="7490700" cy="18222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3200" b="1">
                <a:solidFill>
                  <a:schemeClr val="lt1"/>
                </a:solidFill>
                <a:latin typeface="Proxima Nova"/>
                <a:ea typeface="Proxima Nova"/>
                <a:cs typeface="Proxima Nova"/>
                <a:sym typeface="Proxima Nova"/>
              </a:defRPr>
            </a:lvl1pPr>
            <a:lvl2pPr lvl="1" algn="ctr" rtl="0">
              <a:spcBef>
                <a:spcPts val="0"/>
              </a:spcBef>
              <a:spcAft>
                <a:spcPts val="0"/>
              </a:spcAft>
              <a:buNone/>
              <a:defRPr sz="3200" b="1">
                <a:solidFill>
                  <a:schemeClr val="lt1"/>
                </a:solidFill>
                <a:latin typeface="Proxima Nova"/>
                <a:ea typeface="Proxima Nova"/>
                <a:cs typeface="Proxima Nova"/>
                <a:sym typeface="Proxima Nova"/>
              </a:defRPr>
            </a:lvl2pPr>
            <a:lvl3pPr lvl="2" algn="ctr" rtl="0">
              <a:spcBef>
                <a:spcPts val="0"/>
              </a:spcBef>
              <a:spcAft>
                <a:spcPts val="0"/>
              </a:spcAft>
              <a:buNone/>
              <a:defRPr sz="3200" b="1">
                <a:solidFill>
                  <a:schemeClr val="lt1"/>
                </a:solidFill>
                <a:latin typeface="Proxima Nova"/>
                <a:ea typeface="Proxima Nova"/>
                <a:cs typeface="Proxima Nova"/>
                <a:sym typeface="Proxima Nova"/>
              </a:defRPr>
            </a:lvl3pPr>
            <a:lvl4pPr lvl="3" algn="ctr" rtl="0">
              <a:spcBef>
                <a:spcPts val="0"/>
              </a:spcBef>
              <a:spcAft>
                <a:spcPts val="0"/>
              </a:spcAft>
              <a:buNone/>
              <a:defRPr sz="3200" b="1">
                <a:solidFill>
                  <a:schemeClr val="lt1"/>
                </a:solidFill>
                <a:latin typeface="Proxima Nova"/>
                <a:ea typeface="Proxima Nova"/>
                <a:cs typeface="Proxima Nova"/>
                <a:sym typeface="Proxima Nova"/>
              </a:defRPr>
            </a:lvl4pPr>
            <a:lvl5pPr lvl="4" algn="ctr" rtl="0">
              <a:spcBef>
                <a:spcPts val="0"/>
              </a:spcBef>
              <a:spcAft>
                <a:spcPts val="0"/>
              </a:spcAft>
              <a:buNone/>
              <a:defRPr sz="3200" b="1">
                <a:solidFill>
                  <a:schemeClr val="lt1"/>
                </a:solidFill>
                <a:latin typeface="Proxima Nova"/>
                <a:ea typeface="Proxima Nova"/>
                <a:cs typeface="Proxima Nova"/>
                <a:sym typeface="Proxima Nova"/>
              </a:defRPr>
            </a:lvl5pPr>
            <a:lvl6pPr lvl="5" algn="ctr" rtl="0">
              <a:spcBef>
                <a:spcPts val="0"/>
              </a:spcBef>
              <a:spcAft>
                <a:spcPts val="0"/>
              </a:spcAft>
              <a:buNone/>
              <a:defRPr sz="3200" b="1">
                <a:solidFill>
                  <a:schemeClr val="lt1"/>
                </a:solidFill>
                <a:latin typeface="Proxima Nova"/>
                <a:ea typeface="Proxima Nova"/>
                <a:cs typeface="Proxima Nova"/>
                <a:sym typeface="Proxima Nova"/>
              </a:defRPr>
            </a:lvl6pPr>
            <a:lvl7pPr lvl="6" algn="ctr" rtl="0">
              <a:spcBef>
                <a:spcPts val="0"/>
              </a:spcBef>
              <a:spcAft>
                <a:spcPts val="0"/>
              </a:spcAft>
              <a:buNone/>
              <a:defRPr sz="3200" b="1">
                <a:solidFill>
                  <a:schemeClr val="lt1"/>
                </a:solidFill>
                <a:latin typeface="Proxima Nova"/>
                <a:ea typeface="Proxima Nova"/>
                <a:cs typeface="Proxima Nova"/>
                <a:sym typeface="Proxima Nova"/>
              </a:defRPr>
            </a:lvl7pPr>
            <a:lvl8pPr lvl="7" algn="ctr" rtl="0">
              <a:spcBef>
                <a:spcPts val="0"/>
              </a:spcBef>
              <a:spcAft>
                <a:spcPts val="0"/>
              </a:spcAft>
              <a:buNone/>
              <a:defRPr sz="3200" b="1">
                <a:solidFill>
                  <a:schemeClr val="lt1"/>
                </a:solidFill>
                <a:latin typeface="Proxima Nova"/>
                <a:ea typeface="Proxima Nova"/>
                <a:cs typeface="Proxima Nova"/>
                <a:sym typeface="Proxima Nova"/>
              </a:defRPr>
            </a:lvl8pPr>
            <a:lvl9pPr lvl="8" algn="ctr" rtl="0">
              <a:spcBef>
                <a:spcPts val="0"/>
              </a:spcBef>
              <a:spcAft>
                <a:spcPts val="0"/>
              </a:spcAft>
              <a:buNone/>
              <a:defRPr sz="3200" b="1">
                <a:solidFill>
                  <a:schemeClr val="lt1"/>
                </a:solidFill>
                <a:latin typeface="Proxima Nova"/>
                <a:ea typeface="Proxima Nova"/>
                <a:cs typeface="Proxima Nova"/>
                <a:sym typeface="Proxima Nova"/>
              </a:defRPr>
            </a:lvl9pPr>
          </a:lstStyle>
          <a:p>
            <a:endParaRPr/>
          </a:p>
        </p:txBody>
      </p:sp>
      <p:pic>
        <p:nvPicPr>
          <p:cNvPr id="209" name="Shape 209" descr="logo_interior_white.png"/>
          <p:cNvPicPr preferRelativeResize="0"/>
          <p:nvPr/>
        </p:nvPicPr>
        <p:blipFill rotWithShape="1">
          <a:blip r:embed="rId15">
            <a:alphaModFix/>
          </a:blip>
          <a:srcRect t="396" b="386"/>
          <a:stretch/>
        </p:blipFill>
        <p:spPr>
          <a:xfrm>
            <a:off x="8327450" y="4819525"/>
            <a:ext cx="654674" cy="209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
    <p:bg>
      <p:bgPr>
        <a:blipFill>
          <a:blip r:embed="rId18">
            <a:alphaModFix/>
          </a:blip>
          <a:stretch>
            <a:fillRect/>
          </a:stretch>
        </a:blipFill>
        <a:effectLst/>
      </p:bgPr>
    </p:bg>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826650" y="1360219"/>
            <a:ext cx="7490700" cy="30621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236" name="Shape 236"/>
          <p:cNvSpPr txBox="1">
            <a:spLocks noGrp="1"/>
          </p:cNvSpPr>
          <p:nvPr>
            <p:ph type="sldNum" idx="12"/>
          </p:nvPr>
        </p:nvSpPr>
        <p:spPr>
          <a:xfrm>
            <a:off x="103328" y="4733944"/>
            <a:ext cx="360600" cy="393600"/>
          </a:xfrm>
          <a:prstGeom prst="rect">
            <a:avLst/>
          </a:prstGeom>
          <a:noFill/>
          <a:ln>
            <a:noFill/>
          </a:ln>
        </p:spPr>
        <p:txBody>
          <a:bodyPr spcFirstLastPara="1" wrap="square" lIns="91425" tIns="91425" rIns="91425" bIns="91425" anchor="ctr" anchorCtr="0">
            <a:noAutofit/>
          </a:bodyPr>
          <a:lstStyle>
            <a:lvl1pPr lvl="0" algn="r" rtl="0">
              <a:buNone/>
              <a:defRPr sz="800">
                <a:latin typeface="Proxima Nova"/>
                <a:ea typeface="Proxima Nova"/>
                <a:cs typeface="Proxima Nova"/>
                <a:sym typeface="Proxima Nova"/>
              </a:defRPr>
            </a:lvl1pPr>
            <a:lvl2pPr lvl="1" algn="r" rtl="0">
              <a:buNone/>
              <a:defRPr sz="800">
                <a:latin typeface="Proxima Nova"/>
                <a:ea typeface="Proxima Nova"/>
                <a:cs typeface="Proxima Nova"/>
                <a:sym typeface="Proxima Nova"/>
              </a:defRPr>
            </a:lvl2pPr>
            <a:lvl3pPr lvl="2" algn="r" rtl="0">
              <a:buNone/>
              <a:defRPr sz="800">
                <a:latin typeface="Proxima Nova"/>
                <a:ea typeface="Proxima Nova"/>
                <a:cs typeface="Proxima Nova"/>
                <a:sym typeface="Proxima Nova"/>
              </a:defRPr>
            </a:lvl3pPr>
            <a:lvl4pPr lvl="3" algn="r" rtl="0">
              <a:buNone/>
              <a:defRPr sz="800">
                <a:latin typeface="Proxima Nova"/>
                <a:ea typeface="Proxima Nova"/>
                <a:cs typeface="Proxima Nova"/>
                <a:sym typeface="Proxima Nova"/>
              </a:defRPr>
            </a:lvl4pPr>
            <a:lvl5pPr lvl="4" algn="r" rtl="0">
              <a:buNone/>
              <a:defRPr sz="800">
                <a:latin typeface="Proxima Nova"/>
                <a:ea typeface="Proxima Nova"/>
                <a:cs typeface="Proxima Nova"/>
                <a:sym typeface="Proxima Nova"/>
              </a:defRPr>
            </a:lvl5pPr>
            <a:lvl6pPr lvl="5" algn="r" rtl="0">
              <a:buNone/>
              <a:defRPr sz="800">
                <a:latin typeface="Proxima Nova"/>
                <a:ea typeface="Proxima Nova"/>
                <a:cs typeface="Proxima Nova"/>
                <a:sym typeface="Proxima Nova"/>
              </a:defRPr>
            </a:lvl6pPr>
            <a:lvl7pPr lvl="6" algn="r" rtl="0">
              <a:buNone/>
              <a:defRPr sz="800">
                <a:latin typeface="Proxima Nova"/>
                <a:ea typeface="Proxima Nova"/>
                <a:cs typeface="Proxima Nova"/>
                <a:sym typeface="Proxima Nova"/>
              </a:defRPr>
            </a:lvl7pPr>
            <a:lvl8pPr lvl="7" algn="r" rtl="0">
              <a:buNone/>
              <a:defRPr sz="800">
                <a:latin typeface="Proxima Nova"/>
                <a:ea typeface="Proxima Nova"/>
                <a:cs typeface="Proxima Nova"/>
                <a:sym typeface="Proxima Nova"/>
              </a:defRPr>
            </a:lvl8pPr>
            <a:lvl9pPr lvl="8" algn="r" rtl="0">
              <a:buNone/>
              <a:defRPr sz="800">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US"/>
              <a:t>‹#›</a:t>
            </a:fld>
            <a:endParaRPr/>
          </a:p>
        </p:txBody>
      </p:sp>
      <p:pic>
        <p:nvPicPr>
          <p:cNvPr id="237" name="Shape 237" descr="logo_interior_black.png"/>
          <p:cNvPicPr preferRelativeResize="0"/>
          <p:nvPr/>
        </p:nvPicPr>
        <p:blipFill rotWithShape="1">
          <a:blip r:embed="rId19">
            <a:alphaModFix/>
          </a:blip>
          <a:srcRect t="396" b="386"/>
          <a:stretch/>
        </p:blipFill>
        <p:spPr>
          <a:xfrm>
            <a:off x="8327450" y="4819525"/>
            <a:ext cx="654674" cy="209000"/>
          </a:xfrm>
          <a:prstGeom prst="rect">
            <a:avLst/>
          </a:prstGeom>
          <a:noFill/>
          <a:ln>
            <a:noFill/>
          </a:ln>
        </p:spPr>
      </p:pic>
      <p:sp>
        <p:nvSpPr>
          <p:cNvPr id="238" name="Shape 238"/>
          <p:cNvSpPr txBox="1">
            <a:spLocks noGrp="1"/>
          </p:cNvSpPr>
          <p:nvPr>
            <p:ph type="title"/>
          </p:nvPr>
        </p:nvSpPr>
        <p:spPr>
          <a:xfrm>
            <a:off x="826650" y="0"/>
            <a:ext cx="7490700" cy="10632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239" name="Shape 239"/>
          <p:cNvSpPr txBox="1"/>
          <p:nvPr/>
        </p:nvSpPr>
        <p:spPr>
          <a:xfrm>
            <a:off x="3361500" y="4733950"/>
            <a:ext cx="24210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solidFill>
                  <a:srgbClr val="666666"/>
                </a:solidFill>
                <a:latin typeface="Proxima Nova"/>
                <a:ea typeface="Proxima Nova"/>
                <a:cs typeface="Proxima Nova"/>
                <a:sym typeface="Proxima Nova"/>
              </a:rPr>
              <a:t>GENERAL DISTRIBUTION</a:t>
            </a:r>
            <a:endParaRPr sz="800">
              <a:solidFill>
                <a:srgbClr val="666666"/>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Shape 349"/>
          <p:cNvSpPr txBox="1">
            <a:spLocks noGrp="1"/>
          </p:cNvSpPr>
          <p:nvPr>
            <p:ph type="ftr" idx="11"/>
          </p:nvPr>
        </p:nvSpPr>
        <p:spPr>
          <a:xfrm>
            <a:off x="457200" y="4800600"/>
            <a:ext cx="7162800" cy="273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800" b="0" i="0" u="none" strike="noStrike" cap="none">
                <a:solidFill>
                  <a:srgbClr val="4C4C4C"/>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0" name="Shape 350"/>
          <p:cNvSpPr txBox="1">
            <a:spLocks noGrp="1"/>
          </p:cNvSpPr>
          <p:nvPr>
            <p:ph type="sldNum" idx="12"/>
          </p:nvPr>
        </p:nvSpPr>
        <p:spPr>
          <a:xfrm>
            <a:off x="-76200" y="4800600"/>
            <a:ext cx="533400" cy="273900"/>
          </a:xfrm>
          <a:prstGeom prst="rect">
            <a:avLst/>
          </a:prstGeom>
          <a:noFill/>
          <a:ln>
            <a:noFill/>
          </a:ln>
        </p:spPr>
        <p:txBody>
          <a:bodyPr spcFirstLastPara="1" wrap="square" lIns="91425" tIns="0" rIns="91425" bIns="18275" anchor="ctr" anchorCtr="0">
            <a:noAutofit/>
          </a:bodyPr>
          <a:lstStyle>
            <a:lvl1pPr marL="0" marR="0" lvl="0" indent="0" algn="r" rtl="0">
              <a:spcBef>
                <a:spcPts val="0"/>
              </a:spcBef>
              <a:spcAft>
                <a:spcPts val="0"/>
              </a:spcAft>
              <a:buNone/>
              <a:defRPr sz="8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8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8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8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8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8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8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8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800" b="0" i="0" u="none" strike="noStrike" cap="none">
                <a:solidFill>
                  <a:schemeClr val="dk1"/>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pic>
        <p:nvPicPr>
          <p:cNvPr id="351" name="Shape 351" descr="Red Hat Logo.png"/>
          <p:cNvPicPr preferRelativeResize="0"/>
          <p:nvPr/>
        </p:nvPicPr>
        <p:blipFill rotWithShape="1">
          <a:blip r:embed="rId4">
            <a:alphaModFix/>
          </a:blip>
          <a:srcRect/>
          <a:stretch/>
        </p:blipFill>
        <p:spPr>
          <a:xfrm>
            <a:off x="8382000" y="4781550"/>
            <a:ext cx="572400" cy="228600"/>
          </a:xfrm>
          <a:prstGeom prst="rect">
            <a:avLst/>
          </a:prstGeom>
          <a:noFill/>
          <a:ln>
            <a:noFill/>
          </a:ln>
        </p:spPr>
      </p:pic>
      <p:sp>
        <p:nvSpPr>
          <p:cNvPr id="352" name="Shape 352"/>
          <p:cNvSpPr txBox="1"/>
          <p:nvPr/>
        </p:nvSpPr>
        <p:spPr>
          <a:xfrm>
            <a:off x="3361500" y="4733950"/>
            <a:ext cx="24210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solidFill>
                  <a:srgbClr val="666666"/>
                </a:solidFill>
                <a:latin typeface="Proxima Nova"/>
                <a:ea typeface="Proxima Nova"/>
                <a:cs typeface="Proxima Nova"/>
                <a:sym typeface="Proxima Nova"/>
              </a:rPr>
              <a:t>GENERAL DISTRIBUTION</a:t>
            </a:r>
            <a:endParaRPr sz="800">
              <a:solidFill>
                <a:srgbClr val="666666"/>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70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0.xml"/><Relationship Id="rId16" Type="http://schemas.openxmlformats.org/officeDocument/2006/relationships/image" Target="../media/image64.png"/><Relationship Id="rId1" Type="http://schemas.openxmlformats.org/officeDocument/2006/relationships/slideLayout" Target="../slideLayouts/slideLayout5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1.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2.xml"/><Relationship Id="rId16" Type="http://schemas.openxmlformats.org/officeDocument/2006/relationships/image" Target="../media/image67.png"/><Relationship Id="rId1" Type="http://schemas.openxmlformats.org/officeDocument/2006/relationships/slideLayout" Target="../slideLayouts/slideLayout54.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5" Type="http://schemas.openxmlformats.org/officeDocument/2006/relationships/image" Target="../media/image56.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44.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4.xml"/><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54.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84.emf"/><Relationship Id="rId4" Type="http://schemas.openxmlformats.org/officeDocument/2006/relationships/image" Target="../media/image83.emf"/></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5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80.png"/><Relationship Id="rId11" Type="http://schemas.openxmlformats.org/officeDocument/2006/relationships/image" Target="../media/image96.png"/><Relationship Id="rId5" Type="http://schemas.openxmlformats.org/officeDocument/2006/relationships/image" Target="../media/image79.png"/><Relationship Id="rId10" Type="http://schemas.openxmlformats.org/officeDocument/2006/relationships/image" Target="../media/image90.png"/><Relationship Id="rId4" Type="http://schemas.openxmlformats.org/officeDocument/2006/relationships/image" Target="../media/image78.png"/><Relationship Id="rId9" Type="http://schemas.openxmlformats.org/officeDocument/2006/relationships/image" Target="../media/image89.png"/></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80.png"/><Relationship Id="rId11" Type="http://schemas.openxmlformats.org/officeDocument/2006/relationships/image" Target="../media/image90.png"/><Relationship Id="rId5" Type="http://schemas.openxmlformats.org/officeDocument/2006/relationships/image" Target="../media/image79.png"/><Relationship Id="rId10" Type="http://schemas.openxmlformats.org/officeDocument/2006/relationships/image" Target="../media/image89.png"/><Relationship Id="rId4" Type="http://schemas.openxmlformats.org/officeDocument/2006/relationships/image" Target="../media/image78.png"/><Relationship Id="rId9" Type="http://schemas.openxmlformats.org/officeDocument/2006/relationships/image" Target="../media/image88.png"/></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96.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91.png"/><Relationship Id="rId11" Type="http://schemas.openxmlformats.org/officeDocument/2006/relationships/image" Target="../media/image80.png"/><Relationship Id="rId5" Type="http://schemas.openxmlformats.org/officeDocument/2006/relationships/image" Target="../media/image90.png"/><Relationship Id="rId10" Type="http://schemas.openxmlformats.org/officeDocument/2006/relationships/image" Target="../media/image79.png"/><Relationship Id="rId4" Type="http://schemas.openxmlformats.org/officeDocument/2006/relationships/image" Target="../media/image89.png"/><Relationship Id="rId9"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80.png"/><Relationship Id="rId3" Type="http://schemas.openxmlformats.org/officeDocument/2006/relationships/image" Target="../media/image96.png"/><Relationship Id="rId7" Type="http://schemas.openxmlformats.org/officeDocument/2006/relationships/image" Target="../media/image91.png"/><Relationship Id="rId12"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90.png"/><Relationship Id="rId11" Type="http://schemas.openxmlformats.org/officeDocument/2006/relationships/image" Target="../media/image78.png"/><Relationship Id="rId5" Type="http://schemas.openxmlformats.org/officeDocument/2006/relationships/image" Target="../media/image89.png"/><Relationship Id="rId10" Type="http://schemas.openxmlformats.org/officeDocument/2006/relationships/image" Target="../media/image77.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79.png"/><Relationship Id="rId3" Type="http://schemas.openxmlformats.org/officeDocument/2006/relationships/image" Target="../media/image97.png"/><Relationship Id="rId7" Type="http://schemas.openxmlformats.org/officeDocument/2006/relationships/image" Target="../media/image90.png"/><Relationship Id="rId12"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89.png"/><Relationship Id="rId11" Type="http://schemas.openxmlformats.org/officeDocument/2006/relationships/image" Target="../media/image77.png"/><Relationship Id="rId5" Type="http://schemas.openxmlformats.org/officeDocument/2006/relationships/image" Target="../media/image88.png"/><Relationship Id="rId15" Type="http://schemas.openxmlformats.org/officeDocument/2006/relationships/image" Target="../media/image81.png"/><Relationship Id="rId10" Type="http://schemas.openxmlformats.org/officeDocument/2006/relationships/image" Target="../media/image93.png"/><Relationship Id="rId4" Type="http://schemas.openxmlformats.org/officeDocument/2006/relationships/image" Target="../media/image96.png"/><Relationship Id="rId9" Type="http://schemas.openxmlformats.org/officeDocument/2006/relationships/image" Target="../media/image92.png"/><Relationship Id="rId14" Type="http://schemas.openxmlformats.org/officeDocument/2006/relationships/image" Target="../media/image80.png"/></Relationships>
</file>

<file path=ppt/slides/_rels/slide4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2.png"/><Relationship Id="rId18" Type="http://schemas.openxmlformats.org/officeDocument/2006/relationships/image" Target="../media/image80.png"/><Relationship Id="rId3" Type="http://schemas.openxmlformats.org/officeDocument/2006/relationships/image" Target="../media/image98.png"/><Relationship Id="rId7" Type="http://schemas.openxmlformats.org/officeDocument/2006/relationships/image" Target="../media/image97.png"/><Relationship Id="rId12" Type="http://schemas.openxmlformats.org/officeDocument/2006/relationships/image" Target="../media/image91.png"/><Relationship Id="rId17" Type="http://schemas.openxmlformats.org/officeDocument/2006/relationships/image" Target="../media/image79.png"/><Relationship Id="rId2" Type="http://schemas.openxmlformats.org/officeDocument/2006/relationships/notesSlide" Target="../notesSlides/notesSlide42.xml"/><Relationship Id="rId16" Type="http://schemas.openxmlformats.org/officeDocument/2006/relationships/image" Target="../media/image78.png"/><Relationship Id="rId1" Type="http://schemas.openxmlformats.org/officeDocument/2006/relationships/slideLayout" Target="../slideLayouts/slideLayout12.xml"/><Relationship Id="rId6" Type="http://schemas.openxmlformats.org/officeDocument/2006/relationships/image" Target="../media/image101.png"/><Relationship Id="rId11" Type="http://schemas.openxmlformats.org/officeDocument/2006/relationships/image" Target="../media/image90.png"/><Relationship Id="rId5" Type="http://schemas.openxmlformats.org/officeDocument/2006/relationships/image" Target="../media/image100.png"/><Relationship Id="rId15" Type="http://schemas.openxmlformats.org/officeDocument/2006/relationships/image" Target="../media/image77.png"/><Relationship Id="rId10" Type="http://schemas.openxmlformats.org/officeDocument/2006/relationships/image" Target="../media/image89.png"/><Relationship Id="rId19" Type="http://schemas.openxmlformats.org/officeDocument/2006/relationships/image" Target="../media/image81.png"/><Relationship Id="rId4" Type="http://schemas.openxmlformats.org/officeDocument/2006/relationships/image" Target="../media/image99.png"/><Relationship Id="rId9" Type="http://schemas.openxmlformats.org/officeDocument/2006/relationships/image" Target="../media/image88.png"/><Relationship Id="rId14" Type="http://schemas.openxmlformats.org/officeDocument/2006/relationships/image" Target="../media/image93.png"/></Relationships>
</file>

<file path=ppt/slides/_rels/slide4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90.png"/><Relationship Id="rId18" Type="http://schemas.openxmlformats.org/officeDocument/2006/relationships/image" Target="../media/image78.png"/><Relationship Id="rId3" Type="http://schemas.openxmlformats.org/officeDocument/2006/relationships/image" Target="../media/image102.png"/><Relationship Id="rId21" Type="http://schemas.openxmlformats.org/officeDocument/2006/relationships/image" Target="../media/image81.png"/><Relationship Id="rId7" Type="http://schemas.openxmlformats.org/officeDocument/2006/relationships/image" Target="../media/image100.png"/><Relationship Id="rId12" Type="http://schemas.openxmlformats.org/officeDocument/2006/relationships/image" Target="../media/image89.png"/><Relationship Id="rId17" Type="http://schemas.openxmlformats.org/officeDocument/2006/relationships/image" Target="../media/image77.png"/><Relationship Id="rId2" Type="http://schemas.openxmlformats.org/officeDocument/2006/relationships/notesSlide" Target="../notesSlides/notesSlide43.xml"/><Relationship Id="rId16" Type="http://schemas.openxmlformats.org/officeDocument/2006/relationships/image" Target="../media/image93.png"/><Relationship Id="rId20"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99.png"/><Relationship Id="rId11" Type="http://schemas.openxmlformats.org/officeDocument/2006/relationships/image" Target="../media/image88.png"/><Relationship Id="rId5" Type="http://schemas.openxmlformats.org/officeDocument/2006/relationships/image" Target="../media/image98.png"/><Relationship Id="rId15" Type="http://schemas.openxmlformats.org/officeDocument/2006/relationships/image" Target="../media/image92.png"/><Relationship Id="rId10" Type="http://schemas.openxmlformats.org/officeDocument/2006/relationships/image" Target="../media/image96.png"/><Relationship Id="rId19" Type="http://schemas.openxmlformats.org/officeDocument/2006/relationships/image" Target="../media/image79.png"/><Relationship Id="rId4" Type="http://schemas.openxmlformats.org/officeDocument/2006/relationships/image" Target="../media/image103.png"/><Relationship Id="rId9" Type="http://schemas.openxmlformats.org/officeDocument/2006/relationships/image" Target="../media/image97.png"/><Relationship Id="rId1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5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jpg"/><Relationship Id="rId2" Type="http://schemas.openxmlformats.org/officeDocument/2006/relationships/notesSlide" Target="../notesSlides/notesSlide46.xml"/><Relationship Id="rId1" Type="http://schemas.openxmlformats.org/officeDocument/2006/relationships/slideLayout" Target="../slideLayouts/slideLayout5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7.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48.xml"/><Relationship Id="rId16" Type="http://schemas.openxmlformats.org/officeDocument/2006/relationships/image" Target="../media/image122.png"/><Relationship Id="rId1" Type="http://schemas.openxmlformats.org/officeDocument/2006/relationships/slideLayout" Target="../slideLayouts/slideLayout54.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54.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3" Type="http://schemas.openxmlformats.org/officeDocument/2006/relationships/hyperlink" Target="https://aws.amazon.com/quickstart/architecture/openshift/" TargetMode="External"/><Relationship Id="rId2" Type="http://schemas.openxmlformats.org/officeDocument/2006/relationships/notesSlide" Target="../notesSlides/notesSlide50.xml"/><Relationship Id="rId1" Type="http://schemas.openxmlformats.org/officeDocument/2006/relationships/slideLayout" Target="../slideLayouts/slideLayout54.xml"/><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54.xml"/><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hyperlink" Target="https://docs.google.com/forms/d/e/1FAIpQLSeRvsRA31spu782471blKXVybKE4v2FbYnMo9vi_Bg37ACjaw/viewform?usp=sf_link" TargetMode="External"/><Relationship Id="rId2" Type="http://schemas.openxmlformats.org/officeDocument/2006/relationships/notesSlide" Target="../notesSlides/notesSlide54.xml"/><Relationship Id="rId1" Type="http://schemas.openxmlformats.org/officeDocument/2006/relationships/slideLayout" Target="../slideLayouts/slideLayout54.xml"/><Relationship Id="rId5" Type="http://schemas.openxmlformats.org/officeDocument/2006/relationships/hyperlink" Target="https://aws.amazon.com/quickstart/architecture/openshift/" TargetMode="External"/><Relationship Id="rId4" Type="http://schemas.openxmlformats.org/officeDocument/2006/relationships/hyperlink" Target="mailto:aws-na@redhat.com"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1821825" y="2095500"/>
            <a:ext cx="5943600" cy="685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a:t>OpenShift on AWS Workshop </a:t>
            </a:r>
            <a:endParaRPr/>
          </a:p>
          <a:p>
            <a:pPr marL="0" lvl="0" indent="0" rtl="0">
              <a:spcBef>
                <a:spcPts val="0"/>
              </a:spcBef>
              <a:spcAft>
                <a:spcPts val="0"/>
              </a:spcAft>
              <a:buNone/>
            </a:pPr>
            <a:r>
              <a:rPr lang="en-US" sz="1600"/>
              <a:t>Hosted by</a:t>
            </a:r>
            <a:endParaRPr sz="1600"/>
          </a:p>
        </p:txBody>
      </p:sp>
      <p:sp>
        <p:nvSpPr>
          <p:cNvPr id="363" name="Shape 363"/>
          <p:cNvSpPr txBox="1">
            <a:spLocks noGrp="1"/>
          </p:cNvSpPr>
          <p:nvPr>
            <p:ph type="title"/>
          </p:nvPr>
        </p:nvSpPr>
        <p:spPr>
          <a:xfrm>
            <a:off x="1821825" y="3683225"/>
            <a:ext cx="5943600" cy="685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1400" dirty="0"/>
              <a:t>Ryan </a:t>
            </a:r>
            <a:r>
              <a:rPr lang="en-US" sz="1400" dirty="0" err="1"/>
              <a:t>Niksch</a:t>
            </a:r>
            <a:endParaRPr sz="1400" dirty="0"/>
          </a:p>
          <a:p>
            <a:pPr marL="0" lvl="0" indent="0">
              <a:spcBef>
                <a:spcPts val="0"/>
              </a:spcBef>
              <a:spcAft>
                <a:spcPts val="0"/>
              </a:spcAft>
              <a:buNone/>
            </a:pPr>
            <a:r>
              <a:rPr lang="en-US" sz="1400" dirty="0"/>
              <a:t>Partner Solutions architect</a:t>
            </a:r>
            <a:endParaRPr sz="1400" dirty="0"/>
          </a:p>
          <a:p>
            <a:pPr marL="0" lvl="0" indent="0">
              <a:spcBef>
                <a:spcPts val="0"/>
              </a:spcBef>
              <a:spcAft>
                <a:spcPts val="0"/>
              </a:spcAft>
              <a:buNone/>
            </a:pPr>
            <a:r>
              <a:rPr lang="en-US" sz="1400" dirty="0"/>
              <a:t>AWS</a:t>
            </a:r>
            <a:endParaRPr sz="1400" dirty="0"/>
          </a:p>
          <a:p>
            <a:pPr marL="0" lvl="0" indent="0">
              <a:spcBef>
                <a:spcPts val="0"/>
              </a:spcBef>
              <a:spcAft>
                <a:spcPts val="0"/>
              </a:spcAft>
              <a:buNone/>
            </a:pPr>
            <a:endParaRPr sz="1400" dirty="0"/>
          </a:p>
          <a:p>
            <a:pPr marL="0" lvl="0" indent="0">
              <a:spcBef>
                <a:spcPts val="0"/>
              </a:spcBef>
              <a:spcAft>
                <a:spcPts val="0"/>
              </a:spcAft>
              <a:buNone/>
            </a:pPr>
            <a:r>
              <a:rPr lang="en-US" sz="1400" dirty="0"/>
              <a:t>Date</a:t>
            </a:r>
            <a:endParaRPr sz="1400" dirty="0"/>
          </a:p>
          <a:p>
            <a:pPr marL="0" lvl="0" indent="0" rtl="0">
              <a:spcBef>
                <a:spcPts val="0"/>
              </a:spcBef>
              <a:spcAft>
                <a:spcPts val="0"/>
              </a:spcAft>
              <a:buNone/>
            </a:pP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7" name="Shape 477"/>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THE PROBLEM</a:t>
            </a:r>
            <a:endParaRPr/>
          </a:p>
        </p:txBody>
      </p:sp>
      <p:pic>
        <p:nvPicPr>
          <p:cNvPr id="478" name="Shape 478" descr="arrow.png"/>
          <p:cNvPicPr preferRelativeResize="0"/>
          <p:nvPr/>
        </p:nvPicPr>
        <p:blipFill rotWithShape="1">
          <a:blip r:embed="rId3">
            <a:alphaModFix/>
          </a:blip>
          <a:srcRect l="941" r="941"/>
          <a:stretch/>
        </p:blipFill>
        <p:spPr>
          <a:xfrm rot="-5400000">
            <a:off x="2153112" y="2664140"/>
            <a:ext cx="3431325" cy="701297"/>
          </a:xfrm>
          <a:prstGeom prst="rect">
            <a:avLst/>
          </a:prstGeom>
          <a:noFill/>
          <a:ln>
            <a:noFill/>
          </a:ln>
        </p:spPr>
      </p:pic>
      <p:pic>
        <p:nvPicPr>
          <p:cNvPr id="479" name="Shape 479" descr="arrow.png"/>
          <p:cNvPicPr preferRelativeResize="0"/>
          <p:nvPr/>
        </p:nvPicPr>
        <p:blipFill rotWithShape="1">
          <a:blip r:embed="rId3">
            <a:alphaModFix/>
          </a:blip>
          <a:srcRect l="941" r="941"/>
          <a:stretch/>
        </p:blipFill>
        <p:spPr>
          <a:xfrm rot="5400000">
            <a:off x="3664777" y="2664140"/>
            <a:ext cx="3431325" cy="701297"/>
          </a:xfrm>
          <a:prstGeom prst="rect">
            <a:avLst/>
          </a:prstGeom>
          <a:noFill/>
          <a:ln>
            <a:noFill/>
          </a:ln>
        </p:spPr>
      </p:pic>
      <p:sp>
        <p:nvSpPr>
          <p:cNvPr id="480" name="Shape 480"/>
          <p:cNvSpPr txBox="1"/>
          <p:nvPr/>
        </p:nvSpPr>
        <p:spPr>
          <a:xfrm>
            <a:off x="5529197" y="4250767"/>
            <a:ext cx="2066100" cy="276000"/>
          </a:xfrm>
          <a:prstGeom prst="rect">
            <a:avLst/>
          </a:prstGeom>
          <a:noFill/>
          <a:ln>
            <a:noFill/>
          </a:ln>
        </p:spPr>
        <p:txBody>
          <a:bodyPr spcFirstLastPara="1" wrap="square" lIns="90000" tIns="45000" rIns="90000" bIns="45000" anchor="t" anchorCtr="0">
            <a:noAutofit/>
          </a:bodyPr>
          <a:lstStyle/>
          <a:p>
            <a:pPr marL="0" marR="0" lvl="0" indent="0" algn="ctr" rtl="0">
              <a:lnSpc>
                <a:spcPct val="106000"/>
              </a:lnSpc>
              <a:spcBef>
                <a:spcPts val="0"/>
              </a:spcBef>
              <a:spcAft>
                <a:spcPts val="0"/>
              </a:spcAft>
              <a:buNone/>
            </a:pPr>
            <a:r>
              <a:rPr lang="en-US" sz="1800"/>
              <a:t>I.T. </a:t>
            </a:r>
            <a:r>
              <a:rPr lang="en-US" sz="1800" b="0" i="0" u="none" strike="noStrike" cap="none">
                <a:solidFill>
                  <a:srgbClr val="000000"/>
                </a:solidFill>
                <a:latin typeface="Arial"/>
                <a:ea typeface="Arial"/>
                <a:cs typeface="Arial"/>
                <a:sym typeface="Arial"/>
              </a:rPr>
              <a:t>OPERATIONS</a:t>
            </a:r>
            <a:endParaRPr sz="1800"/>
          </a:p>
        </p:txBody>
      </p:sp>
      <p:pic>
        <p:nvPicPr>
          <p:cNvPr id="481" name="Shape 481" descr="ops-3.png"/>
          <p:cNvPicPr preferRelativeResize="0"/>
          <p:nvPr/>
        </p:nvPicPr>
        <p:blipFill>
          <a:blip r:embed="rId4">
            <a:alphaModFix/>
          </a:blip>
          <a:stretch>
            <a:fillRect/>
          </a:stretch>
        </p:blipFill>
        <p:spPr>
          <a:xfrm>
            <a:off x="6718662" y="2611199"/>
            <a:ext cx="890262" cy="1440248"/>
          </a:xfrm>
          <a:prstGeom prst="rect">
            <a:avLst/>
          </a:prstGeom>
          <a:noFill/>
          <a:ln>
            <a:noFill/>
          </a:ln>
        </p:spPr>
      </p:pic>
      <p:pic>
        <p:nvPicPr>
          <p:cNvPr id="482" name="Shape 482" descr="ops-2.png"/>
          <p:cNvPicPr preferRelativeResize="0"/>
          <p:nvPr/>
        </p:nvPicPr>
        <p:blipFill>
          <a:blip r:embed="rId5">
            <a:alphaModFix/>
          </a:blip>
          <a:stretch>
            <a:fillRect/>
          </a:stretch>
        </p:blipFill>
        <p:spPr>
          <a:xfrm>
            <a:off x="5515403" y="2611199"/>
            <a:ext cx="890262" cy="1440248"/>
          </a:xfrm>
          <a:prstGeom prst="rect">
            <a:avLst/>
          </a:prstGeom>
          <a:noFill/>
          <a:ln>
            <a:noFill/>
          </a:ln>
        </p:spPr>
      </p:pic>
      <p:pic>
        <p:nvPicPr>
          <p:cNvPr id="483" name="Shape 483" descr="ops-1.png"/>
          <p:cNvPicPr preferRelativeResize="0"/>
          <p:nvPr/>
        </p:nvPicPr>
        <p:blipFill>
          <a:blip r:embed="rId6">
            <a:alphaModFix/>
          </a:blip>
          <a:stretch>
            <a:fillRect/>
          </a:stretch>
        </p:blipFill>
        <p:spPr>
          <a:xfrm>
            <a:off x="6117033" y="2772502"/>
            <a:ext cx="890262" cy="1440248"/>
          </a:xfrm>
          <a:prstGeom prst="rect">
            <a:avLst/>
          </a:prstGeom>
          <a:noFill/>
          <a:ln>
            <a:noFill/>
          </a:ln>
        </p:spPr>
      </p:pic>
      <p:grpSp>
        <p:nvGrpSpPr>
          <p:cNvPr id="484" name="Shape 484"/>
          <p:cNvGrpSpPr/>
          <p:nvPr/>
        </p:nvGrpSpPr>
        <p:grpSpPr>
          <a:xfrm>
            <a:off x="5529206" y="1502854"/>
            <a:ext cx="2066016" cy="1178946"/>
            <a:chOff x="896900" y="1185025"/>
            <a:chExt cx="2283900" cy="1303278"/>
          </a:xfrm>
        </p:grpSpPr>
        <p:sp>
          <p:nvSpPr>
            <p:cNvPr id="485" name="Shape 485"/>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6" name="Shape 486"/>
            <p:cNvSpPr/>
            <p:nvPr/>
          </p:nvSpPr>
          <p:spPr>
            <a:xfrm>
              <a:off x="2226982" y="2206703"/>
              <a:ext cx="208500" cy="208500"/>
            </a:xfrm>
            <a:prstGeom prst="ellipse">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7" name="Shape 487"/>
            <p:cNvSpPr/>
            <p:nvPr/>
          </p:nvSpPr>
          <p:spPr>
            <a:xfrm>
              <a:off x="2127957" y="2389303"/>
              <a:ext cx="99000" cy="99000"/>
            </a:xfrm>
            <a:prstGeom prst="ellipse">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88" name="Shape 488" descr="Icon_RH_Misc_ControlPanel-Management_RGB_Shiny.png"/>
          <p:cNvPicPr preferRelativeResize="0"/>
          <p:nvPr/>
        </p:nvPicPr>
        <p:blipFill>
          <a:blip r:embed="rId7">
            <a:alphaModFix/>
          </a:blip>
          <a:stretch>
            <a:fillRect/>
          </a:stretch>
        </p:blipFill>
        <p:spPr>
          <a:xfrm>
            <a:off x="5700064" y="1699659"/>
            <a:ext cx="413802" cy="472193"/>
          </a:xfrm>
          <a:prstGeom prst="rect">
            <a:avLst/>
          </a:prstGeom>
          <a:noFill/>
          <a:ln>
            <a:noFill/>
          </a:ln>
        </p:spPr>
      </p:pic>
      <p:pic>
        <p:nvPicPr>
          <p:cNvPr id="489" name="Shape 489" descr="Icon_RH_Object_BankSafe-Security_RGB_Shiny.png"/>
          <p:cNvPicPr preferRelativeResize="0"/>
          <p:nvPr/>
        </p:nvPicPr>
        <p:blipFill>
          <a:blip r:embed="rId8">
            <a:alphaModFix/>
          </a:blip>
          <a:stretch>
            <a:fillRect/>
          </a:stretch>
        </p:blipFill>
        <p:spPr>
          <a:xfrm>
            <a:off x="7013051" y="1680471"/>
            <a:ext cx="425482" cy="510569"/>
          </a:xfrm>
          <a:prstGeom prst="rect">
            <a:avLst/>
          </a:prstGeom>
          <a:noFill/>
          <a:ln>
            <a:noFill/>
          </a:ln>
        </p:spPr>
      </p:pic>
      <p:pic>
        <p:nvPicPr>
          <p:cNvPr id="490" name="Shape 490" descr="Icon_RH_Misc_LowerCost-$_RGB_Shiny.png"/>
          <p:cNvPicPr preferRelativeResize="0"/>
          <p:nvPr/>
        </p:nvPicPr>
        <p:blipFill>
          <a:blip r:embed="rId9">
            <a:alphaModFix/>
          </a:blip>
          <a:stretch>
            <a:fillRect/>
          </a:stretch>
        </p:blipFill>
        <p:spPr>
          <a:xfrm>
            <a:off x="6418444" y="1636251"/>
            <a:ext cx="290030" cy="599009"/>
          </a:xfrm>
          <a:prstGeom prst="rect">
            <a:avLst/>
          </a:prstGeom>
          <a:noFill/>
          <a:ln>
            <a:noFill/>
          </a:ln>
        </p:spPr>
      </p:pic>
      <p:sp>
        <p:nvSpPr>
          <p:cNvPr id="491" name="Shape 491"/>
          <p:cNvSpPr txBox="1"/>
          <p:nvPr/>
        </p:nvSpPr>
        <p:spPr>
          <a:xfrm>
            <a:off x="1513975" y="4250767"/>
            <a:ext cx="2219700" cy="276000"/>
          </a:xfrm>
          <a:prstGeom prst="rect">
            <a:avLst/>
          </a:prstGeom>
          <a:noFill/>
          <a:ln>
            <a:noFill/>
          </a:ln>
        </p:spPr>
        <p:txBody>
          <a:bodyPr spcFirstLastPara="1" wrap="square" lIns="90000" tIns="45000" rIns="90000" bIns="45000" anchor="t" anchorCtr="0">
            <a:noAutofit/>
          </a:bodyPr>
          <a:lstStyle/>
          <a:p>
            <a:pPr marL="0" marR="0" lvl="0" indent="0" algn="ctr" rtl="0">
              <a:lnSpc>
                <a:spcPct val="106000"/>
              </a:lnSpc>
              <a:spcBef>
                <a:spcPts val="0"/>
              </a:spcBef>
              <a:spcAft>
                <a:spcPts val="0"/>
              </a:spcAft>
              <a:buNone/>
            </a:pPr>
            <a:r>
              <a:rPr lang="en-US" sz="1800"/>
              <a:t>DEVELOPERS</a:t>
            </a:r>
            <a:endParaRPr sz="1800"/>
          </a:p>
        </p:txBody>
      </p:sp>
      <p:pic>
        <p:nvPicPr>
          <p:cNvPr id="492" name="Shape 492" descr="dev-f.png"/>
          <p:cNvPicPr preferRelativeResize="0"/>
          <p:nvPr/>
        </p:nvPicPr>
        <p:blipFill>
          <a:blip r:embed="rId10">
            <a:alphaModFix/>
          </a:blip>
          <a:stretch>
            <a:fillRect/>
          </a:stretch>
        </p:blipFill>
        <p:spPr>
          <a:xfrm>
            <a:off x="1577127" y="2577481"/>
            <a:ext cx="890262" cy="1440248"/>
          </a:xfrm>
          <a:prstGeom prst="rect">
            <a:avLst/>
          </a:prstGeom>
          <a:noFill/>
          <a:ln>
            <a:noFill/>
          </a:ln>
        </p:spPr>
      </p:pic>
      <p:pic>
        <p:nvPicPr>
          <p:cNvPr id="493" name="Shape 493" descr="dev-1.png"/>
          <p:cNvPicPr preferRelativeResize="0"/>
          <p:nvPr/>
        </p:nvPicPr>
        <p:blipFill>
          <a:blip r:embed="rId11">
            <a:alphaModFix/>
          </a:blip>
          <a:stretch>
            <a:fillRect/>
          </a:stretch>
        </p:blipFill>
        <p:spPr>
          <a:xfrm>
            <a:off x="2780386" y="2577481"/>
            <a:ext cx="890262" cy="1440248"/>
          </a:xfrm>
          <a:prstGeom prst="rect">
            <a:avLst/>
          </a:prstGeom>
          <a:noFill/>
          <a:ln>
            <a:noFill/>
          </a:ln>
        </p:spPr>
      </p:pic>
      <p:pic>
        <p:nvPicPr>
          <p:cNvPr id="494" name="Shape 494" descr="dev-2.png"/>
          <p:cNvPicPr preferRelativeResize="0"/>
          <p:nvPr/>
        </p:nvPicPr>
        <p:blipFill>
          <a:blip r:embed="rId12">
            <a:alphaModFix/>
          </a:blip>
          <a:stretch>
            <a:fillRect/>
          </a:stretch>
        </p:blipFill>
        <p:spPr>
          <a:xfrm>
            <a:off x="2178757" y="2738784"/>
            <a:ext cx="890262" cy="1440248"/>
          </a:xfrm>
          <a:prstGeom prst="rect">
            <a:avLst/>
          </a:prstGeom>
          <a:noFill/>
          <a:ln>
            <a:noFill/>
          </a:ln>
        </p:spPr>
      </p:pic>
      <p:grpSp>
        <p:nvGrpSpPr>
          <p:cNvPr id="495" name="Shape 495"/>
          <p:cNvGrpSpPr/>
          <p:nvPr/>
        </p:nvGrpSpPr>
        <p:grpSpPr>
          <a:xfrm>
            <a:off x="1590919" y="1502854"/>
            <a:ext cx="2066016" cy="1178946"/>
            <a:chOff x="896900" y="1185025"/>
            <a:chExt cx="2283900" cy="1303278"/>
          </a:xfrm>
        </p:grpSpPr>
        <p:sp>
          <p:nvSpPr>
            <p:cNvPr id="496" name="Shape 496"/>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p:nvPr/>
          </p:nvSpPr>
          <p:spPr>
            <a:xfrm>
              <a:off x="2226982" y="2206703"/>
              <a:ext cx="208500" cy="208500"/>
            </a:xfrm>
            <a:prstGeom prst="ellipse">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8" name="Shape 498"/>
            <p:cNvSpPr/>
            <p:nvPr/>
          </p:nvSpPr>
          <p:spPr>
            <a:xfrm>
              <a:off x="2127957" y="2389303"/>
              <a:ext cx="99000" cy="99000"/>
            </a:xfrm>
            <a:prstGeom prst="ellipse">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99" name="Shape 499" descr="Icon_RH_Misc_Arrows-Scalable_RGB_Shiny.png"/>
          <p:cNvPicPr preferRelativeResize="0"/>
          <p:nvPr/>
        </p:nvPicPr>
        <p:blipFill>
          <a:blip r:embed="rId13">
            <a:alphaModFix/>
          </a:blip>
          <a:stretch>
            <a:fillRect/>
          </a:stretch>
        </p:blipFill>
        <p:spPr>
          <a:xfrm>
            <a:off x="2353727" y="1675475"/>
            <a:ext cx="514967" cy="520560"/>
          </a:xfrm>
          <a:prstGeom prst="rect">
            <a:avLst/>
          </a:prstGeom>
          <a:noFill/>
          <a:ln>
            <a:noFill/>
          </a:ln>
        </p:spPr>
      </p:pic>
      <p:pic>
        <p:nvPicPr>
          <p:cNvPr id="500" name="Shape 500" descr="RH_Icon_Time_Minutes_Polished.png"/>
          <p:cNvPicPr preferRelativeResize="0"/>
          <p:nvPr/>
        </p:nvPicPr>
        <p:blipFill>
          <a:blip r:embed="rId14">
            <a:alphaModFix/>
          </a:blip>
          <a:stretch>
            <a:fillRect/>
          </a:stretch>
        </p:blipFill>
        <p:spPr>
          <a:xfrm>
            <a:off x="1724011" y="1666438"/>
            <a:ext cx="538625" cy="538625"/>
          </a:xfrm>
          <a:prstGeom prst="rect">
            <a:avLst/>
          </a:prstGeom>
          <a:noFill/>
          <a:ln>
            <a:noFill/>
          </a:ln>
        </p:spPr>
      </p:pic>
      <p:pic>
        <p:nvPicPr>
          <p:cNvPr id="501" name="Shape 501"/>
          <p:cNvPicPr preferRelativeResize="0"/>
          <p:nvPr/>
        </p:nvPicPr>
        <p:blipFill>
          <a:blip r:embed="rId15">
            <a:alphaModFix/>
          </a:blip>
          <a:stretch>
            <a:fillRect/>
          </a:stretch>
        </p:blipFill>
        <p:spPr>
          <a:xfrm>
            <a:off x="2980034" y="1682084"/>
            <a:ext cx="514975" cy="544016"/>
          </a:xfrm>
          <a:prstGeom prst="rect">
            <a:avLst/>
          </a:prstGeom>
          <a:noFill/>
          <a:ln>
            <a:noFill/>
          </a:ln>
        </p:spPr>
      </p:pic>
      <p:pic>
        <p:nvPicPr>
          <p:cNvPr id="502" name="Shape 502"/>
          <p:cNvPicPr preferRelativeResize="0"/>
          <p:nvPr/>
        </p:nvPicPr>
        <p:blipFill>
          <a:blip r:embed="rId16">
            <a:alphaModFix/>
          </a:blip>
          <a:stretch>
            <a:fillRect/>
          </a:stretch>
        </p:blipFill>
        <p:spPr>
          <a:xfrm>
            <a:off x="4171159" y="2539583"/>
            <a:ext cx="890275" cy="9793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Shape 509"/>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THE SOLUTION</a:t>
            </a:r>
            <a:endParaRPr/>
          </a:p>
        </p:txBody>
      </p:sp>
      <p:sp>
        <p:nvSpPr>
          <p:cNvPr id="510" name="Shape 510"/>
          <p:cNvSpPr txBox="1"/>
          <p:nvPr/>
        </p:nvSpPr>
        <p:spPr>
          <a:xfrm>
            <a:off x="1012650" y="1431600"/>
            <a:ext cx="3393600" cy="1963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600"/>
              </a:spcBef>
              <a:spcAft>
                <a:spcPts val="0"/>
              </a:spcAft>
              <a:buNone/>
            </a:pPr>
            <a:r>
              <a:rPr lang="en-US" sz="1800">
                <a:latin typeface="Proxima Nova"/>
                <a:ea typeface="Proxima Nova"/>
                <a:cs typeface="Proxima Nova"/>
                <a:sym typeface="Proxima Nova"/>
              </a:rPr>
              <a:t>Adopting a container strategy will allow applications to be easily shared and deployed</a:t>
            </a:r>
            <a:endParaRPr sz="1800">
              <a:latin typeface="Proxima Nova"/>
              <a:ea typeface="Proxima Nova"/>
              <a:cs typeface="Proxima Nova"/>
              <a:sym typeface="Proxima Nova"/>
            </a:endParaRPr>
          </a:p>
          <a:p>
            <a:pPr marL="457200" lvl="0" indent="-342900" rtl="0">
              <a:lnSpc>
                <a:spcPct val="115000"/>
              </a:lnSpc>
              <a:spcBef>
                <a:spcPts val="1000"/>
              </a:spcBef>
              <a:spcAft>
                <a:spcPts val="0"/>
              </a:spcAft>
              <a:buSzPts val="1800"/>
              <a:buFont typeface="Proxima Nova"/>
              <a:buChar char="●"/>
            </a:pPr>
            <a:r>
              <a:rPr lang="en-US" sz="1800">
                <a:latin typeface="Proxima Nova"/>
                <a:ea typeface="Proxima Nova"/>
                <a:cs typeface="Proxima Nova"/>
                <a:sym typeface="Proxima Nova"/>
              </a:rPr>
              <a:t>Consistent env and tools</a:t>
            </a:r>
            <a:endParaRPr sz="1800">
              <a:latin typeface="Proxima Nova"/>
              <a:ea typeface="Proxima Nova"/>
              <a:cs typeface="Proxima Nova"/>
              <a:sym typeface="Proxima Nova"/>
            </a:endParaRPr>
          </a:p>
          <a:p>
            <a:pPr marL="457200" lvl="0" indent="-342900" rtl="0">
              <a:lnSpc>
                <a:spcPct val="115000"/>
              </a:lnSpc>
              <a:spcBef>
                <a:spcPts val="0"/>
              </a:spcBef>
              <a:spcAft>
                <a:spcPts val="0"/>
              </a:spcAft>
              <a:buSzPts val="1800"/>
              <a:buFont typeface="Proxima Nova"/>
              <a:buChar char="●"/>
            </a:pPr>
            <a:r>
              <a:rPr lang="en-US" sz="1800">
                <a:latin typeface="Proxima Nova"/>
                <a:ea typeface="Proxima Nova"/>
                <a:cs typeface="Proxima Nova"/>
                <a:sym typeface="Proxima Nova"/>
              </a:rPr>
              <a:t>Predictable building blocks</a:t>
            </a:r>
            <a:endParaRPr sz="1800">
              <a:latin typeface="Proxima Nova"/>
              <a:ea typeface="Proxima Nova"/>
              <a:cs typeface="Proxima Nova"/>
              <a:sym typeface="Proxima Nova"/>
            </a:endParaRPr>
          </a:p>
          <a:p>
            <a:pPr marL="457200" lvl="0" indent="-342900" rtl="0">
              <a:lnSpc>
                <a:spcPct val="115000"/>
              </a:lnSpc>
              <a:spcBef>
                <a:spcPts val="0"/>
              </a:spcBef>
              <a:spcAft>
                <a:spcPts val="0"/>
              </a:spcAft>
              <a:buSzPts val="1800"/>
              <a:buFont typeface="Proxima Nova"/>
              <a:buChar char="●"/>
            </a:pPr>
            <a:r>
              <a:rPr lang="en-US" sz="1800">
                <a:latin typeface="Proxima Nova"/>
                <a:ea typeface="Proxima Nova"/>
                <a:cs typeface="Proxima Nova"/>
                <a:sym typeface="Proxima Nova"/>
              </a:rPr>
              <a:t>Faster deployment</a:t>
            </a:r>
            <a:br>
              <a:rPr lang="en-US" sz="1800">
                <a:latin typeface="Proxima Nova"/>
                <a:ea typeface="Proxima Nova"/>
                <a:cs typeface="Proxima Nova"/>
                <a:sym typeface="Proxima Nova"/>
              </a:rPr>
            </a:br>
            <a:br>
              <a:rPr lang="en-US" sz="1800">
                <a:latin typeface="Proxima Nova"/>
                <a:ea typeface="Proxima Nova"/>
                <a:cs typeface="Proxima Nova"/>
                <a:sym typeface="Proxima Nova"/>
              </a:rPr>
            </a:br>
            <a:endParaRPr sz="1800">
              <a:latin typeface="Proxima Nova"/>
              <a:ea typeface="Proxima Nova"/>
              <a:cs typeface="Proxima Nova"/>
              <a:sym typeface="Proxima Nova"/>
            </a:endParaRPr>
          </a:p>
        </p:txBody>
      </p:sp>
      <p:pic>
        <p:nvPicPr>
          <p:cNvPr id="511" name="Shape 511" descr="rht-container-build.png"/>
          <p:cNvPicPr preferRelativeResize="0"/>
          <p:nvPr/>
        </p:nvPicPr>
        <p:blipFill>
          <a:blip r:embed="rId3">
            <a:alphaModFix/>
          </a:blip>
          <a:stretch>
            <a:fillRect/>
          </a:stretch>
        </p:blipFill>
        <p:spPr>
          <a:xfrm>
            <a:off x="4986350" y="1757950"/>
            <a:ext cx="3204700" cy="1640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8" name="Shape 518"/>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THE SOLUTION</a:t>
            </a:r>
            <a:endParaRPr/>
          </a:p>
        </p:txBody>
      </p:sp>
      <p:pic>
        <p:nvPicPr>
          <p:cNvPr id="519" name="Shape 519" descr="arrow.png"/>
          <p:cNvPicPr preferRelativeResize="0"/>
          <p:nvPr/>
        </p:nvPicPr>
        <p:blipFill rotWithShape="1">
          <a:blip r:embed="rId3">
            <a:alphaModFix/>
          </a:blip>
          <a:srcRect l="941" r="941"/>
          <a:stretch/>
        </p:blipFill>
        <p:spPr>
          <a:xfrm rot="-5400000">
            <a:off x="2153112" y="2664140"/>
            <a:ext cx="3431325" cy="701297"/>
          </a:xfrm>
          <a:prstGeom prst="rect">
            <a:avLst/>
          </a:prstGeom>
          <a:noFill/>
          <a:ln>
            <a:noFill/>
          </a:ln>
        </p:spPr>
      </p:pic>
      <p:pic>
        <p:nvPicPr>
          <p:cNvPr id="520" name="Shape 520" descr="arrow.png"/>
          <p:cNvPicPr preferRelativeResize="0"/>
          <p:nvPr/>
        </p:nvPicPr>
        <p:blipFill rotWithShape="1">
          <a:blip r:embed="rId3">
            <a:alphaModFix/>
          </a:blip>
          <a:srcRect l="941" r="941"/>
          <a:stretch/>
        </p:blipFill>
        <p:spPr>
          <a:xfrm rot="5400000">
            <a:off x="3664777" y="2664140"/>
            <a:ext cx="3431325" cy="701297"/>
          </a:xfrm>
          <a:prstGeom prst="rect">
            <a:avLst/>
          </a:prstGeom>
          <a:noFill/>
          <a:ln>
            <a:noFill/>
          </a:ln>
        </p:spPr>
      </p:pic>
      <p:sp>
        <p:nvSpPr>
          <p:cNvPr id="521" name="Shape 521"/>
          <p:cNvSpPr txBox="1"/>
          <p:nvPr/>
        </p:nvSpPr>
        <p:spPr>
          <a:xfrm>
            <a:off x="5529197" y="4250767"/>
            <a:ext cx="2066100" cy="276000"/>
          </a:xfrm>
          <a:prstGeom prst="rect">
            <a:avLst/>
          </a:prstGeom>
          <a:noFill/>
          <a:ln>
            <a:noFill/>
          </a:ln>
        </p:spPr>
        <p:txBody>
          <a:bodyPr spcFirstLastPara="1" wrap="square" lIns="90000" tIns="45000" rIns="90000" bIns="45000" anchor="t" anchorCtr="0">
            <a:noAutofit/>
          </a:bodyPr>
          <a:lstStyle/>
          <a:p>
            <a:pPr marL="0" marR="0" lvl="0" indent="0" algn="ctr" rtl="0">
              <a:lnSpc>
                <a:spcPct val="106000"/>
              </a:lnSpc>
              <a:spcBef>
                <a:spcPts val="0"/>
              </a:spcBef>
              <a:spcAft>
                <a:spcPts val="0"/>
              </a:spcAft>
              <a:buNone/>
            </a:pPr>
            <a:r>
              <a:rPr lang="en-US" sz="1800"/>
              <a:t>I.T. </a:t>
            </a:r>
            <a:r>
              <a:rPr lang="en-US" sz="1800" b="0" i="0" u="none" strike="noStrike" cap="none">
                <a:solidFill>
                  <a:srgbClr val="000000"/>
                </a:solidFill>
                <a:latin typeface="Arial"/>
                <a:ea typeface="Arial"/>
                <a:cs typeface="Arial"/>
                <a:sym typeface="Arial"/>
              </a:rPr>
              <a:t>OPERATIONS</a:t>
            </a:r>
            <a:endParaRPr sz="1800"/>
          </a:p>
        </p:txBody>
      </p:sp>
      <p:pic>
        <p:nvPicPr>
          <p:cNvPr id="522" name="Shape 522" descr="ops-2.png"/>
          <p:cNvPicPr preferRelativeResize="0"/>
          <p:nvPr/>
        </p:nvPicPr>
        <p:blipFill>
          <a:blip r:embed="rId4">
            <a:alphaModFix/>
          </a:blip>
          <a:stretch>
            <a:fillRect/>
          </a:stretch>
        </p:blipFill>
        <p:spPr>
          <a:xfrm>
            <a:off x="5515403" y="2611199"/>
            <a:ext cx="890262" cy="1440248"/>
          </a:xfrm>
          <a:prstGeom prst="rect">
            <a:avLst/>
          </a:prstGeom>
          <a:noFill/>
          <a:ln>
            <a:noFill/>
          </a:ln>
        </p:spPr>
      </p:pic>
      <p:pic>
        <p:nvPicPr>
          <p:cNvPr id="523" name="Shape 523" descr="ops-1.png"/>
          <p:cNvPicPr preferRelativeResize="0"/>
          <p:nvPr/>
        </p:nvPicPr>
        <p:blipFill>
          <a:blip r:embed="rId5">
            <a:alphaModFix/>
          </a:blip>
          <a:stretch>
            <a:fillRect/>
          </a:stretch>
        </p:blipFill>
        <p:spPr>
          <a:xfrm>
            <a:off x="6117033" y="2772502"/>
            <a:ext cx="890262" cy="1440248"/>
          </a:xfrm>
          <a:prstGeom prst="rect">
            <a:avLst/>
          </a:prstGeom>
          <a:noFill/>
          <a:ln>
            <a:noFill/>
          </a:ln>
        </p:spPr>
      </p:pic>
      <p:grpSp>
        <p:nvGrpSpPr>
          <p:cNvPr id="524" name="Shape 524"/>
          <p:cNvGrpSpPr/>
          <p:nvPr/>
        </p:nvGrpSpPr>
        <p:grpSpPr>
          <a:xfrm>
            <a:off x="5529206" y="1502854"/>
            <a:ext cx="2066016" cy="1178946"/>
            <a:chOff x="896900" y="1185025"/>
            <a:chExt cx="2283900" cy="1303278"/>
          </a:xfrm>
        </p:grpSpPr>
        <p:sp>
          <p:nvSpPr>
            <p:cNvPr id="525" name="Shape 525"/>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6" name="Shape 526"/>
            <p:cNvSpPr/>
            <p:nvPr/>
          </p:nvSpPr>
          <p:spPr>
            <a:xfrm>
              <a:off x="2226982" y="2206703"/>
              <a:ext cx="208500" cy="208500"/>
            </a:xfrm>
            <a:prstGeom prst="ellipse">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7" name="Shape 527"/>
            <p:cNvSpPr/>
            <p:nvPr/>
          </p:nvSpPr>
          <p:spPr>
            <a:xfrm>
              <a:off x="2127957" y="2389303"/>
              <a:ext cx="99000" cy="99000"/>
            </a:xfrm>
            <a:prstGeom prst="ellipse">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28" name="Shape 528" descr="Icon_RH_Misc_ControlPanel-Management_RGB_Shiny.png"/>
          <p:cNvPicPr preferRelativeResize="0"/>
          <p:nvPr/>
        </p:nvPicPr>
        <p:blipFill>
          <a:blip r:embed="rId6">
            <a:alphaModFix/>
          </a:blip>
          <a:stretch>
            <a:fillRect/>
          </a:stretch>
        </p:blipFill>
        <p:spPr>
          <a:xfrm>
            <a:off x="5700064" y="1699659"/>
            <a:ext cx="413802" cy="472193"/>
          </a:xfrm>
          <a:prstGeom prst="rect">
            <a:avLst/>
          </a:prstGeom>
          <a:noFill/>
          <a:ln>
            <a:noFill/>
          </a:ln>
        </p:spPr>
      </p:pic>
      <p:pic>
        <p:nvPicPr>
          <p:cNvPr id="529" name="Shape 529" descr="Icon_RH_Misc_LowerCost-$_RGB_Shiny.png"/>
          <p:cNvPicPr preferRelativeResize="0"/>
          <p:nvPr/>
        </p:nvPicPr>
        <p:blipFill>
          <a:blip r:embed="rId7">
            <a:alphaModFix/>
          </a:blip>
          <a:stretch>
            <a:fillRect/>
          </a:stretch>
        </p:blipFill>
        <p:spPr>
          <a:xfrm>
            <a:off x="6418444" y="1636251"/>
            <a:ext cx="290030" cy="599009"/>
          </a:xfrm>
          <a:prstGeom prst="rect">
            <a:avLst/>
          </a:prstGeom>
          <a:noFill/>
          <a:ln>
            <a:noFill/>
          </a:ln>
        </p:spPr>
      </p:pic>
      <p:sp>
        <p:nvSpPr>
          <p:cNvPr id="530" name="Shape 530"/>
          <p:cNvSpPr txBox="1"/>
          <p:nvPr/>
        </p:nvSpPr>
        <p:spPr>
          <a:xfrm>
            <a:off x="1513975" y="4250767"/>
            <a:ext cx="2219700" cy="276000"/>
          </a:xfrm>
          <a:prstGeom prst="rect">
            <a:avLst/>
          </a:prstGeom>
          <a:noFill/>
          <a:ln>
            <a:noFill/>
          </a:ln>
        </p:spPr>
        <p:txBody>
          <a:bodyPr spcFirstLastPara="1" wrap="square" lIns="90000" tIns="45000" rIns="90000" bIns="45000" anchor="t" anchorCtr="0">
            <a:noAutofit/>
          </a:bodyPr>
          <a:lstStyle/>
          <a:p>
            <a:pPr marL="0" marR="0" lvl="0" indent="0" algn="ctr" rtl="0">
              <a:lnSpc>
                <a:spcPct val="106000"/>
              </a:lnSpc>
              <a:spcBef>
                <a:spcPts val="0"/>
              </a:spcBef>
              <a:spcAft>
                <a:spcPts val="0"/>
              </a:spcAft>
              <a:buNone/>
            </a:pPr>
            <a:r>
              <a:rPr lang="en-US" sz="1800"/>
              <a:t>DEVELOPERS</a:t>
            </a:r>
            <a:endParaRPr sz="1800"/>
          </a:p>
        </p:txBody>
      </p:sp>
      <p:pic>
        <p:nvPicPr>
          <p:cNvPr id="531" name="Shape 531" descr="dev-f.png"/>
          <p:cNvPicPr preferRelativeResize="0"/>
          <p:nvPr/>
        </p:nvPicPr>
        <p:blipFill>
          <a:blip r:embed="rId8">
            <a:alphaModFix/>
          </a:blip>
          <a:stretch>
            <a:fillRect/>
          </a:stretch>
        </p:blipFill>
        <p:spPr>
          <a:xfrm>
            <a:off x="1577127" y="2577481"/>
            <a:ext cx="890262" cy="1440248"/>
          </a:xfrm>
          <a:prstGeom prst="rect">
            <a:avLst/>
          </a:prstGeom>
          <a:noFill/>
          <a:ln>
            <a:noFill/>
          </a:ln>
        </p:spPr>
      </p:pic>
      <p:pic>
        <p:nvPicPr>
          <p:cNvPr id="532" name="Shape 532" descr="dev-1.png"/>
          <p:cNvPicPr preferRelativeResize="0"/>
          <p:nvPr/>
        </p:nvPicPr>
        <p:blipFill>
          <a:blip r:embed="rId9">
            <a:alphaModFix/>
          </a:blip>
          <a:stretch>
            <a:fillRect/>
          </a:stretch>
        </p:blipFill>
        <p:spPr>
          <a:xfrm>
            <a:off x="2780386" y="2577481"/>
            <a:ext cx="890262" cy="1440248"/>
          </a:xfrm>
          <a:prstGeom prst="rect">
            <a:avLst/>
          </a:prstGeom>
          <a:noFill/>
          <a:ln>
            <a:noFill/>
          </a:ln>
        </p:spPr>
      </p:pic>
      <p:pic>
        <p:nvPicPr>
          <p:cNvPr id="533" name="Shape 533" descr="dev-2.png"/>
          <p:cNvPicPr preferRelativeResize="0"/>
          <p:nvPr/>
        </p:nvPicPr>
        <p:blipFill>
          <a:blip r:embed="rId10">
            <a:alphaModFix/>
          </a:blip>
          <a:stretch>
            <a:fillRect/>
          </a:stretch>
        </p:blipFill>
        <p:spPr>
          <a:xfrm>
            <a:off x="2178757" y="2738784"/>
            <a:ext cx="890262" cy="1440248"/>
          </a:xfrm>
          <a:prstGeom prst="rect">
            <a:avLst/>
          </a:prstGeom>
          <a:noFill/>
          <a:ln>
            <a:noFill/>
          </a:ln>
        </p:spPr>
      </p:pic>
      <p:grpSp>
        <p:nvGrpSpPr>
          <p:cNvPr id="534" name="Shape 534"/>
          <p:cNvGrpSpPr/>
          <p:nvPr/>
        </p:nvGrpSpPr>
        <p:grpSpPr>
          <a:xfrm>
            <a:off x="1590919" y="1502854"/>
            <a:ext cx="2066016" cy="1178946"/>
            <a:chOff x="896900" y="1185025"/>
            <a:chExt cx="2283900" cy="1303278"/>
          </a:xfrm>
        </p:grpSpPr>
        <p:sp>
          <p:nvSpPr>
            <p:cNvPr id="535" name="Shape 535"/>
            <p:cNvSpPr/>
            <p:nvPr/>
          </p:nvSpPr>
          <p:spPr>
            <a:xfrm>
              <a:off x="896900" y="1185025"/>
              <a:ext cx="2283900" cy="959100"/>
            </a:xfrm>
            <a:prstGeom prst="roundRect">
              <a:avLst>
                <a:gd name="adj" fmla="val 16667"/>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6" name="Shape 536"/>
            <p:cNvSpPr/>
            <p:nvPr/>
          </p:nvSpPr>
          <p:spPr>
            <a:xfrm>
              <a:off x="2226982" y="2206703"/>
              <a:ext cx="208500" cy="208500"/>
            </a:xfrm>
            <a:prstGeom prst="ellipse">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 name="Shape 537"/>
            <p:cNvSpPr/>
            <p:nvPr/>
          </p:nvSpPr>
          <p:spPr>
            <a:xfrm>
              <a:off x="2127957" y="2389303"/>
              <a:ext cx="99000" cy="99000"/>
            </a:xfrm>
            <a:prstGeom prst="ellipse">
              <a:avLst/>
            </a:prstGeom>
            <a:noFill/>
            <a:ln w="19050"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38" name="Shape 538" descr="Icon_RH_Misc_Arrows-Scalable_RGB_Shiny.png"/>
          <p:cNvPicPr preferRelativeResize="0"/>
          <p:nvPr/>
        </p:nvPicPr>
        <p:blipFill>
          <a:blip r:embed="rId11">
            <a:alphaModFix/>
          </a:blip>
          <a:stretch>
            <a:fillRect/>
          </a:stretch>
        </p:blipFill>
        <p:spPr>
          <a:xfrm>
            <a:off x="2353727" y="1675475"/>
            <a:ext cx="514967" cy="520560"/>
          </a:xfrm>
          <a:prstGeom prst="rect">
            <a:avLst/>
          </a:prstGeom>
          <a:noFill/>
          <a:ln>
            <a:noFill/>
          </a:ln>
        </p:spPr>
      </p:pic>
      <p:pic>
        <p:nvPicPr>
          <p:cNvPr id="539" name="Shape 539" descr="RH_Icon_Time_Minutes_Polished.png"/>
          <p:cNvPicPr preferRelativeResize="0"/>
          <p:nvPr/>
        </p:nvPicPr>
        <p:blipFill>
          <a:blip r:embed="rId12">
            <a:alphaModFix/>
          </a:blip>
          <a:stretch>
            <a:fillRect/>
          </a:stretch>
        </p:blipFill>
        <p:spPr>
          <a:xfrm>
            <a:off x="1724011" y="1666438"/>
            <a:ext cx="538625" cy="538625"/>
          </a:xfrm>
          <a:prstGeom prst="rect">
            <a:avLst/>
          </a:prstGeom>
          <a:noFill/>
          <a:ln>
            <a:noFill/>
          </a:ln>
        </p:spPr>
      </p:pic>
      <p:pic>
        <p:nvPicPr>
          <p:cNvPr id="540" name="Shape 540"/>
          <p:cNvPicPr preferRelativeResize="0"/>
          <p:nvPr/>
        </p:nvPicPr>
        <p:blipFill>
          <a:blip r:embed="rId13">
            <a:alphaModFix/>
          </a:blip>
          <a:stretch>
            <a:fillRect/>
          </a:stretch>
        </p:blipFill>
        <p:spPr>
          <a:xfrm>
            <a:off x="2980034" y="1682084"/>
            <a:ext cx="514975" cy="544016"/>
          </a:xfrm>
          <a:prstGeom prst="rect">
            <a:avLst/>
          </a:prstGeom>
          <a:noFill/>
          <a:ln>
            <a:noFill/>
          </a:ln>
        </p:spPr>
      </p:pic>
      <p:pic>
        <p:nvPicPr>
          <p:cNvPr id="541" name="Shape 541"/>
          <p:cNvPicPr preferRelativeResize="0"/>
          <p:nvPr/>
        </p:nvPicPr>
        <p:blipFill>
          <a:blip r:embed="rId14">
            <a:alphaModFix/>
          </a:blip>
          <a:stretch>
            <a:fillRect/>
          </a:stretch>
        </p:blipFill>
        <p:spPr>
          <a:xfrm>
            <a:off x="4389227" y="2178900"/>
            <a:ext cx="425475" cy="454622"/>
          </a:xfrm>
          <a:prstGeom prst="rect">
            <a:avLst/>
          </a:prstGeom>
          <a:noFill/>
          <a:ln>
            <a:noFill/>
          </a:ln>
        </p:spPr>
      </p:pic>
      <p:pic>
        <p:nvPicPr>
          <p:cNvPr id="542" name="Shape 542" descr="Icon_RH_Object_BankSafe-Security_RGB_Shiny.png"/>
          <p:cNvPicPr preferRelativeResize="0"/>
          <p:nvPr/>
        </p:nvPicPr>
        <p:blipFill>
          <a:blip r:embed="rId15">
            <a:alphaModFix/>
          </a:blip>
          <a:stretch>
            <a:fillRect/>
          </a:stretch>
        </p:blipFill>
        <p:spPr>
          <a:xfrm>
            <a:off x="7013051" y="1680471"/>
            <a:ext cx="425482" cy="510569"/>
          </a:xfrm>
          <a:prstGeom prst="rect">
            <a:avLst/>
          </a:prstGeom>
          <a:noFill/>
          <a:ln>
            <a:noFill/>
          </a:ln>
        </p:spPr>
      </p:pic>
      <p:pic>
        <p:nvPicPr>
          <p:cNvPr id="543" name="Shape 543"/>
          <p:cNvPicPr preferRelativeResize="0"/>
          <p:nvPr/>
        </p:nvPicPr>
        <p:blipFill>
          <a:blip r:embed="rId16">
            <a:alphaModFix/>
          </a:blip>
          <a:stretch>
            <a:fillRect/>
          </a:stretch>
        </p:blipFill>
        <p:spPr>
          <a:xfrm>
            <a:off x="3942525" y="2750900"/>
            <a:ext cx="1319776" cy="59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p:nvPr/>
        </p:nvSpPr>
        <p:spPr>
          <a:xfrm>
            <a:off x="685800" y="0"/>
            <a:ext cx="7772400" cy="1028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800">
                <a:solidFill>
                  <a:srgbClr val="000000"/>
                </a:solidFill>
                <a:latin typeface="Proxima Nova"/>
                <a:ea typeface="Proxima Nova"/>
                <a:cs typeface="Proxima Nova"/>
                <a:sym typeface="Proxima Nova"/>
              </a:rPr>
              <a:t>THE SOLUTION</a:t>
            </a:r>
            <a:endParaRPr sz="2800">
              <a:latin typeface="Proxima Nova"/>
              <a:ea typeface="Proxima Nova"/>
              <a:cs typeface="Proxima Nova"/>
              <a:sym typeface="Proxima Nova"/>
            </a:endParaRPr>
          </a:p>
        </p:txBody>
      </p:sp>
      <p:sp>
        <p:nvSpPr>
          <p:cNvPr id="549" name="Shape 549"/>
          <p:cNvSpPr/>
          <p:nvPr/>
        </p:nvSpPr>
        <p:spPr>
          <a:xfrm>
            <a:off x="3681450" y="3837071"/>
            <a:ext cx="1781100" cy="4872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Proxima Nova"/>
                <a:ea typeface="Proxima Nova"/>
                <a:cs typeface="Proxima Nova"/>
                <a:sym typeface="Proxima Nova"/>
              </a:rPr>
              <a:t>Hardware</a:t>
            </a:r>
            <a:endParaRPr>
              <a:latin typeface="Proxima Nova"/>
              <a:ea typeface="Proxima Nova"/>
              <a:cs typeface="Proxima Nova"/>
              <a:sym typeface="Proxima Nova"/>
            </a:endParaRPr>
          </a:p>
        </p:txBody>
      </p:sp>
      <p:sp>
        <p:nvSpPr>
          <p:cNvPr id="550" name="Shape 550"/>
          <p:cNvSpPr/>
          <p:nvPr/>
        </p:nvSpPr>
        <p:spPr>
          <a:xfrm>
            <a:off x="3681450" y="3324225"/>
            <a:ext cx="1781100" cy="487200"/>
          </a:xfrm>
          <a:prstGeom prst="rect">
            <a:avLst/>
          </a:prstGeom>
          <a:solidFill>
            <a:srgbClr val="0041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Proxima Nova"/>
                <a:ea typeface="Proxima Nova"/>
                <a:cs typeface="Proxima Nova"/>
                <a:sym typeface="Proxima Nova"/>
              </a:rPr>
              <a:t>Virtual Machine</a:t>
            </a:r>
            <a:endParaRPr>
              <a:solidFill>
                <a:srgbClr val="FFFFFF"/>
              </a:solidFill>
              <a:latin typeface="Proxima Nova"/>
              <a:ea typeface="Proxima Nova"/>
              <a:cs typeface="Proxima Nova"/>
              <a:sym typeface="Proxima Nova"/>
            </a:endParaRPr>
          </a:p>
        </p:txBody>
      </p:sp>
      <p:sp>
        <p:nvSpPr>
          <p:cNvPr id="551" name="Shape 551"/>
          <p:cNvSpPr/>
          <p:nvPr/>
        </p:nvSpPr>
        <p:spPr>
          <a:xfrm>
            <a:off x="3681450" y="2809875"/>
            <a:ext cx="1781100" cy="487200"/>
          </a:xfrm>
          <a:prstGeom prst="rect">
            <a:avLst/>
          </a:prstGeom>
          <a:solidFill>
            <a:srgbClr val="CC0000"/>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rgbClr val="FFFFFF"/>
                </a:solidFill>
                <a:latin typeface="Proxima Nova"/>
                <a:ea typeface="Proxima Nova"/>
                <a:cs typeface="Proxima Nova"/>
                <a:sym typeface="Proxima Nova"/>
              </a:rPr>
              <a:t>Operating System</a:t>
            </a:r>
            <a:endParaRPr>
              <a:solidFill>
                <a:srgbClr val="FFFFFF"/>
              </a:solidFill>
              <a:latin typeface="Proxima Nova"/>
              <a:ea typeface="Proxima Nova"/>
              <a:cs typeface="Proxima Nova"/>
              <a:sym typeface="Proxima Nova"/>
            </a:endParaRPr>
          </a:p>
        </p:txBody>
      </p:sp>
      <p:sp>
        <p:nvSpPr>
          <p:cNvPr id="552" name="Shape 552"/>
          <p:cNvSpPr/>
          <p:nvPr/>
        </p:nvSpPr>
        <p:spPr>
          <a:xfrm>
            <a:off x="3843300" y="1495425"/>
            <a:ext cx="1457400" cy="1457400"/>
          </a:xfrm>
          <a:prstGeom prst="rect">
            <a:avLst/>
          </a:prstGeom>
          <a:noFill/>
          <a:ln w="19050" cap="flat" cmpd="sng">
            <a:solidFill>
              <a:srgbClr val="666666"/>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Proxima Nova"/>
                <a:ea typeface="Proxima Nova"/>
                <a:cs typeface="Proxima Nova"/>
                <a:sym typeface="Proxima Nova"/>
              </a:rPr>
              <a:t>Container</a:t>
            </a:r>
            <a:endParaRPr>
              <a:latin typeface="Proxima Nova"/>
              <a:ea typeface="Proxima Nova"/>
              <a:cs typeface="Proxima Nova"/>
              <a:sym typeface="Proxima Nova"/>
            </a:endParaRPr>
          </a:p>
        </p:txBody>
      </p:sp>
      <p:sp>
        <p:nvSpPr>
          <p:cNvPr id="553" name="Shape 553"/>
          <p:cNvSpPr/>
          <p:nvPr/>
        </p:nvSpPr>
        <p:spPr>
          <a:xfrm>
            <a:off x="4095750" y="1882175"/>
            <a:ext cx="952500" cy="900600"/>
          </a:xfrm>
          <a:prstGeom prst="rect">
            <a:avLst/>
          </a:prstGeom>
          <a:solidFill>
            <a:srgbClr val="00B9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Proxima Nova"/>
                <a:ea typeface="Proxima Nova"/>
                <a:cs typeface="Proxima Nova"/>
                <a:sym typeface="Proxima Nova"/>
              </a:rPr>
              <a:t>App</a:t>
            </a:r>
            <a:endParaRPr>
              <a:solidFill>
                <a:srgbClr val="FFFFFF"/>
              </a:solidFill>
              <a:latin typeface="Proxima Nova"/>
              <a:ea typeface="Proxima Nova"/>
              <a:cs typeface="Proxima Nova"/>
              <a:sym typeface="Proxima Nova"/>
            </a:endParaRPr>
          </a:p>
        </p:txBody>
      </p:sp>
      <p:sp>
        <p:nvSpPr>
          <p:cNvPr id="554" name="Shape 554"/>
          <p:cNvSpPr txBox="1"/>
          <p:nvPr/>
        </p:nvSpPr>
        <p:spPr>
          <a:xfrm>
            <a:off x="6067425" y="1943100"/>
            <a:ext cx="1676400" cy="487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Proxima Nova"/>
                <a:ea typeface="Proxima Nova"/>
                <a:cs typeface="Proxima Nova"/>
                <a:sym typeface="Proxima Nova"/>
              </a:rPr>
              <a:t>Controlled by </a:t>
            </a:r>
            <a:br>
              <a:rPr lang="en-US">
                <a:latin typeface="Proxima Nova"/>
                <a:ea typeface="Proxima Nova"/>
                <a:cs typeface="Proxima Nova"/>
                <a:sym typeface="Proxima Nova"/>
              </a:rPr>
            </a:br>
            <a:r>
              <a:rPr lang="en-US">
                <a:latin typeface="Proxima Nova"/>
                <a:ea typeface="Proxima Nova"/>
                <a:cs typeface="Proxima Nova"/>
                <a:sym typeface="Proxima Nova"/>
              </a:rPr>
              <a:t>Developers</a:t>
            </a:r>
            <a:endParaRPr>
              <a:latin typeface="Proxima Nova"/>
              <a:ea typeface="Proxima Nova"/>
              <a:cs typeface="Proxima Nova"/>
              <a:sym typeface="Proxima Nova"/>
            </a:endParaRPr>
          </a:p>
        </p:txBody>
      </p:sp>
      <p:sp>
        <p:nvSpPr>
          <p:cNvPr id="555" name="Shape 555"/>
          <p:cNvSpPr txBox="1"/>
          <p:nvPr/>
        </p:nvSpPr>
        <p:spPr>
          <a:xfrm>
            <a:off x="1724025" y="3371850"/>
            <a:ext cx="2705100" cy="487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Proxima Nova"/>
                <a:ea typeface="Proxima Nova"/>
                <a:cs typeface="Proxima Nova"/>
                <a:sym typeface="Proxima Nova"/>
              </a:rPr>
              <a:t>Controlled by </a:t>
            </a:r>
            <a:br>
              <a:rPr lang="en-US">
                <a:latin typeface="Proxima Nova"/>
                <a:ea typeface="Proxima Nova"/>
                <a:cs typeface="Proxima Nova"/>
                <a:sym typeface="Proxima Nova"/>
              </a:rPr>
            </a:br>
            <a:r>
              <a:rPr lang="en-US">
                <a:latin typeface="Proxima Nova"/>
                <a:ea typeface="Proxima Nova"/>
                <a:cs typeface="Proxima Nova"/>
                <a:sym typeface="Proxima Nova"/>
              </a:rPr>
              <a:t>IT Operations</a:t>
            </a:r>
            <a:endParaRPr>
              <a:latin typeface="Proxima Nova"/>
              <a:ea typeface="Proxima Nova"/>
              <a:cs typeface="Proxima Nova"/>
              <a:sym typeface="Proxima Nova"/>
            </a:endParaRPr>
          </a:p>
        </p:txBody>
      </p:sp>
      <p:sp>
        <p:nvSpPr>
          <p:cNvPr id="556" name="Shape 556"/>
          <p:cNvSpPr/>
          <p:nvPr/>
        </p:nvSpPr>
        <p:spPr>
          <a:xfrm>
            <a:off x="5848350" y="1495425"/>
            <a:ext cx="126900" cy="1447800"/>
          </a:xfrm>
          <a:prstGeom prst="rightBrace">
            <a:avLst>
              <a:gd name="adj1" fmla="val 74999"/>
              <a:gd name="adj2" fmla="val 50735"/>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7" name="Shape 557"/>
          <p:cNvSpPr/>
          <p:nvPr/>
        </p:nvSpPr>
        <p:spPr>
          <a:xfrm flipH="1">
            <a:off x="3028950" y="2962275"/>
            <a:ext cx="126900" cy="1362000"/>
          </a:xfrm>
          <a:prstGeom prst="rightBrace">
            <a:avLst>
              <a:gd name="adj1" fmla="val 74999"/>
              <a:gd name="adj2" fmla="val 50735"/>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Shape 564"/>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DEVOPS WITH CONTAINERS</a:t>
            </a:r>
            <a:endParaRPr/>
          </a:p>
        </p:txBody>
      </p:sp>
      <p:pic>
        <p:nvPicPr>
          <p:cNvPr id="565" name="Shape 565" descr="Icon_RH_Hardware_Storage-A-Single_RGB_Flat.png"/>
          <p:cNvPicPr preferRelativeResize="0"/>
          <p:nvPr/>
        </p:nvPicPr>
        <p:blipFill>
          <a:blip r:embed="rId3">
            <a:alphaModFix/>
          </a:blip>
          <a:stretch>
            <a:fillRect/>
          </a:stretch>
        </p:blipFill>
        <p:spPr>
          <a:xfrm>
            <a:off x="2462359" y="2737608"/>
            <a:ext cx="555686" cy="294298"/>
          </a:xfrm>
          <a:prstGeom prst="rect">
            <a:avLst/>
          </a:prstGeom>
          <a:noFill/>
          <a:ln>
            <a:noFill/>
          </a:ln>
        </p:spPr>
      </p:pic>
      <p:sp>
        <p:nvSpPr>
          <p:cNvPr id="566" name="Shape 566"/>
          <p:cNvSpPr txBox="1"/>
          <p:nvPr/>
        </p:nvSpPr>
        <p:spPr>
          <a:xfrm>
            <a:off x="2211884" y="3324003"/>
            <a:ext cx="10566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Proxima Nova"/>
                <a:ea typeface="Proxima Nova"/>
                <a:cs typeface="Proxima Nova"/>
                <a:sym typeface="Proxima Nova"/>
              </a:rPr>
              <a:t>source</a:t>
            </a:r>
            <a:br>
              <a:rPr lang="en-US" sz="1200">
                <a:latin typeface="Proxima Nova"/>
                <a:ea typeface="Proxima Nova"/>
                <a:cs typeface="Proxima Nova"/>
                <a:sym typeface="Proxima Nova"/>
              </a:rPr>
            </a:br>
            <a:r>
              <a:rPr lang="en-US" sz="1200">
                <a:latin typeface="Proxima Nova"/>
                <a:ea typeface="Proxima Nova"/>
                <a:cs typeface="Proxima Nova"/>
                <a:sym typeface="Proxima Nova"/>
              </a:rPr>
              <a:t>repository</a:t>
            </a:r>
            <a:endParaRPr sz="1200">
              <a:latin typeface="Proxima Nova"/>
              <a:ea typeface="Proxima Nova"/>
              <a:cs typeface="Proxima Nova"/>
              <a:sym typeface="Proxima Nova"/>
            </a:endParaRPr>
          </a:p>
        </p:txBody>
      </p:sp>
      <p:pic>
        <p:nvPicPr>
          <p:cNvPr id="567" name="Shape 567" descr="Icon_RH_People_Adult-VNeck_RGB_Flat.png"/>
          <p:cNvPicPr preferRelativeResize="0"/>
          <p:nvPr/>
        </p:nvPicPr>
        <p:blipFill>
          <a:blip r:embed="rId4">
            <a:alphaModFix/>
          </a:blip>
          <a:stretch>
            <a:fillRect/>
          </a:stretch>
        </p:blipFill>
        <p:spPr>
          <a:xfrm>
            <a:off x="1333300" y="2572852"/>
            <a:ext cx="366560" cy="566528"/>
          </a:xfrm>
          <a:prstGeom prst="rect">
            <a:avLst/>
          </a:prstGeom>
          <a:noFill/>
          <a:ln>
            <a:noFill/>
          </a:ln>
        </p:spPr>
      </p:pic>
      <p:cxnSp>
        <p:nvCxnSpPr>
          <p:cNvPr id="568" name="Shape 568"/>
          <p:cNvCxnSpPr/>
          <p:nvPr/>
        </p:nvCxnSpPr>
        <p:spPr>
          <a:xfrm>
            <a:off x="1918060" y="2887260"/>
            <a:ext cx="378300" cy="0"/>
          </a:xfrm>
          <a:prstGeom prst="straightConnector1">
            <a:avLst/>
          </a:prstGeom>
          <a:noFill/>
          <a:ln w="9525" cap="flat" cmpd="sng">
            <a:solidFill>
              <a:srgbClr val="666666"/>
            </a:solidFill>
            <a:prstDash val="solid"/>
            <a:round/>
            <a:headEnd type="none" w="med" len="med"/>
            <a:tailEnd type="triangle" w="med" len="med"/>
          </a:ln>
        </p:spPr>
      </p:cxnSp>
      <p:pic>
        <p:nvPicPr>
          <p:cNvPr id="569" name="Shape 569" descr="Icon_RH_Object_Gear-Group_RGB_Flat.png"/>
          <p:cNvPicPr preferRelativeResize="0"/>
          <p:nvPr/>
        </p:nvPicPr>
        <p:blipFill>
          <a:blip r:embed="rId5">
            <a:alphaModFix/>
          </a:blip>
          <a:stretch>
            <a:fillRect/>
          </a:stretch>
        </p:blipFill>
        <p:spPr>
          <a:xfrm>
            <a:off x="3600725" y="2584956"/>
            <a:ext cx="555686" cy="599602"/>
          </a:xfrm>
          <a:prstGeom prst="rect">
            <a:avLst/>
          </a:prstGeom>
          <a:noFill/>
          <a:ln>
            <a:noFill/>
          </a:ln>
        </p:spPr>
      </p:pic>
      <p:cxnSp>
        <p:nvCxnSpPr>
          <p:cNvPr id="570" name="Shape 570"/>
          <p:cNvCxnSpPr/>
          <p:nvPr/>
        </p:nvCxnSpPr>
        <p:spPr>
          <a:xfrm>
            <a:off x="3148880" y="2887260"/>
            <a:ext cx="378300" cy="0"/>
          </a:xfrm>
          <a:prstGeom prst="straightConnector1">
            <a:avLst/>
          </a:prstGeom>
          <a:noFill/>
          <a:ln w="9525" cap="flat" cmpd="sng">
            <a:solidFill>
              <a:srgbClr val="666666"/>
            </a:solidFill>
            <a:prstDash val="solid"/>
            <a:round/>
            <a:headEnd type="none" w="med" len="med"/>
            <a:tailEnd type="triangle" w="med" len="med"/>
          </a:ln>
        </p:spPr>
      </p:cxnSp>
      <p:sp>
        <p:nvSpPr>
          <p:cNvPr id="571" name="Shape 571"/>
          <p:cNvSpPr txBox="1"/>
          <p:nvPr/>
        </p:nvSpPr>
        <p:spPr>
          <a:xfrm>
            <a:off x="3319632" y="3324003"/>
            <a:ext cx="10566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Proxima Nova"/>
                <a:ea typeface="Proxima Nova"/>
                <a:cs typeface="Proxima Nova"/>
                <a:sym typeface="Proxima Nova"/>
              </a:rPr>
              <a:t>CI/CD</a:t>
            </a:r>
            <a:br>
              <a:rPr lang="en-US" sz="1200">
                <a:latin typeface="Proxima Nova"/>
                <a:ea typeface="Proxima Nova"/>
                <a:cs typeface="Proxima Nova"/>
                <a:sym typeface="Proxima Nova"/>
              </a:rPr>
            </a:br>
            <a:r>
              <a:rPr lang="en-US" sz="1200">
                <a:latin typeface="Proxima Nova"/>
                <a:ea typeface="Proxima Nova"/>
                <a:cs typeface="Proxima Nova"/>
                <a:sym typeface="Proxima Nova"/>
              </a:rPr>
              <a:t>engine</a:t>
            </a:r>
            <a:endParaRPr sz="1200">
              <a:latin typeface="Proxima Nova"/>
              <a:ea typeface="Proxima Nova"/>
              <a:cs typeface="Proxima Nova"/>
              <a:sym typeface="Proxima Nova"/>
            </a:endParaRPr>
          </a:p>
        </p:txBody>
      </p:sp>
      <p:cxnSp>
        <p:nvCxnSpPr>
          <p:cNvPr id="572" name="Shape 572"/>
          <p:cNvCxnSpPr/>
          <p:nvPr/>
        </p:nvCxnSpPr>
        <p:spPr>
          <a:xfrm>
            <a:off x="4318158" y="2887260"/>
            <a:ext cx="378300" cy="0"/>
          </a:xfrm>
          <a:prstGeom prst="straightConnector1">
            <a:avLst/>
          </a:prstGeom>
          <a:noFill/>
          <a:ln w="9525" cap="flat" cmpd="sng">
            <a:solidFill>
              <a:srgbClr val="666666"/>
            </a:solidFill>
            <a:prstDash val="solid"/>
            <a:round/>
            <a:headEnd type="none" w="med" len="med"/>
            <a:tailEnd type="triangle" w="med" len="med"/>
          </a:ln>
        </p:spPr>
      </p:cxnSp>
      <p:sp>
        <p:nvSpPr>
          <p:cNvPr id="573" name="Shape 573"/>
          <p:cNvSpPr txBox="1"/>
          <p:nvPr/>
        </p:nvSpPr>
        <p:spPr>
          <a:xfrm>
            <a:off x="981075" y="3324003"/>
            <a:ext cx="1056600" cy="2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Proxima Nova"/>
                <a:ea typeface="Proxima Nova"/>
                <a:cs typeface="Proxima Nova"/>
                <a:sym typeface="Proxima Nova"/>
              </a:rPr>
              <a:t>dev</a:t>
            </a:r>
            <a:endParaRPr sz="1200">
              <a:latin typeface="Proxima Nova"/>
              <a:ea typeface="Proxima Nova"/>
              <a:cs typeface="Proxima Nova"/>
              <a:sym typeface="Proxima Nova"/>
            </a:endParaRPr>
          </a:p>
        </p:txBody>
      </p:sp>
      <p:pic>
        <p:nvPicPr>
          <p:cNvPr id="574" name="Shape 574" descr="Icon_RH_Software_Container-App_RGB_Flat.png"/>
          <p:cNvPicPr preferRelativeResize="0"/>
          <p:nvPr/>
        </p:nvPicPr>
        <p:blipFill>
          <a:blip r:embed="rId6">
            <a:alphaModFix/>
          </a:blip>
          <a:stretch>
            <a:fillRect/>
          </a:stretch>
        </p:blipFill>
        <p:spPr>
          <a:xfrm>
            <a:off x="4833685" y="2674371"/>
            <a:ext cx="424110" cy="420772"/>
          </a:xfrm>
          <a:prstGeom prst="rect">
            <a:avLst/>
          </a:prstGeom>
          <a:noFill/>
          <a:ln>
            <a:noFill/>
          </a:ln>
        </p:spPr>
      </p:pic>
      <p:sp>
        <p:nvSpPr>
          <p:cNvPr id="575" name="Shape 575"/>
          <p:cNvSpPr txBox="1"/>
          <p:nvPr/>
        </p:nvSpPr>
        <p:spPr>
          <a:xfrm>
            <a:off x="4518925" y="3324003"/>
            <a:ext cx="10566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Proxima Nova"/>
                <a:ea typeface="Proxima Nova"/>
                <a:cs typeface="Proxima Nova"/>
                <a:sym typeface="Proxima Nova"/>
              </a:rPr>
              <a:t>container</a:t>
            </a:r>
            <a:endParaRPr sz="1200">
              <a:latin typeface="Proxima Nova"/>
              <a:ea typeface="Proxima Nova"/>
              <a:cs typeface="Proxima Nova"/>
              <a:sym typeface="Proxima Nova"/>
            </a:endParaRPr>
          </a:p>
        </p:txBody>
      </p:sp>
      <p:pic>
        <p:nvPicPr>
          <p:cNvPr id="576" name="Shape 576" descr="Icon_RH_Software_Container-Deployed_RGB_Flat.png"/>
          <p:cNvPicPr preferRelativeResize="0"/>
          <p:nvPr/>
        </p:nvPicPr>
        <p:blipFill>
          <a:blip r:embed="rId7">
            <a:alphaModFix/>
          </a:blip>
          <a:stretch>
            <a:fillRect/>
          </a:stretch>
        </p:blipFill>
        <p:spPr>
          <a:xfrm>
            <a:off x="6142296" y="1474425"/>
            <a:ext cx="384978" cy="634103"/>
          </a:xfrm>
          <a:prstGeom prst="rect">
            <a:avLst/>
          </a:prstGeom>
          <a:noFill/>
          <a:ln>
            <a:noFill/>
          </a:ln>
        </p:spPr>
      </p:pic>
      <p:pic>
        <p:nvPicPr>
          <p:cNvPr id="577" name="Shape 577" descr="Icon_RH_Software_Container-Deployed-Cloud_RGB_Flat.png"/>
          <p:cNvPicPr preferRelativeResize="0"/>
          <p:nvPr/>
        </p:nvPicPr>
        <p:blipFill>
          <a:blip r:embed="rId8">
            <a:alphaModFix/>
          </a:blip>
          <a:stretch>
            <a:fillRect/>
          </a:stretch>
        </p:blipFill>
        <p:spPr>
          <a:xfrm>
            <a:off x="6037628" y="3707423"/>
            <a:ext cx="594314" cy="634102"/>
          </a:xfrm>
          <a:prstGeom prst="rect">
            <a:avLst/>
          </a:prstGeom>
          <a:noFill/>
          <a:ln>
            <a:noFill/>
          </a:ln>
        </p:spPr>
      </p:pic>
      <p:pic>
        <p:nvPicPr>
          <p:cNvPr id="578" name="Shape 578" descr="Icon_RH_Software_Container-Deployed-Virtual_RGB_Flat.png"/>
          <p:cNvPicPr preferRelativeResize="0"/>
          <p:nvPr/>
        </p:nvPicPr>
        <p:blipFill>
          <a:blip r:embed="rId9">
            <a:alphaModFix/>
          </a:blip>
          <a:stretch>
            <a:fillRect/>
          </a:stretch>
        </p:blipFill>
        <p:spPr>
          <a:xfrm>
            <a:off x="6132860" y="2218758"/>
            <a:ext cx="403850" cy="634103"/>
          </a:xfrm>
          <a:prstGeom prst="rect">
            <a:avLst/>
          </a:prstGeom>
          <a:noFill/>
          <a:ln>
            <a:noFill/>
          </a:ln>
        </p:spPr>
      </p:pic>
      <p:pic>
        <p:nvPicPr>
          <p:cNvPr id="579" name="Shape 579" descr="Icon_RH_Software_Container-Deployed-Cloud_RGB_Flat.png"/>
          <p:cNvPicPr preferRelativeResize="0"/>
          <p:nvPr/>
        </p:nvPicPr>
        <p:blipFill>
          <a:blip r:embed="rId8">
            <a:alphaModFix/>
          </a:blip>
          <a:stretch>
            <a:fillRect/>
          </a:stretch>
        </p:blipFill>
        <p:spPr>
          <a:xfrm>
            <a:off x="6037628" y="2963091"/>
            <a:ext cx="594314" cy="634102"/>
          </a:xfrm>
          <a:prstGeom prst="rect">
            <a:avLst/>
          </a:prstGeom>
          <a:noFill/>
          <a:ln>
            <a:noFill/>
          </a:ln>
        </p:spPr>
      </p:pic>
      <p:cxnSp>
        <p:nvCxnSpPr>
          <p:cNvPr id="580" name="Shape 580"/>
          <p:cNvCxnSpPr/>
          <p:nvPr/>
        </p:nvCxnSpPr>
        <p:spPr>
          <a:xfrm rot="10800000" flipH="1">
            <a:off x="5427985" y="2690265"/>
            <a:ext cx="360300" cy="208200"/>
          </a:xfrm>
          <a:prstGeom prst="straightConnector1">
            <a:avLst/>
          </a:prstGeom>
          <a:noFill/>
          <a:ln w="9525" cap="flat" cmpd="sng">
            <a:solidFill>
              <a:srgbClr val="666666"/>
            </a:solidFill>
            <a:prstDash val="solid"/>
            <a:round/>
            <a:headEnd type="none" w="med" len="med"/>
            <a:tailEnd type="triangle" w="med" len="med"/>
          </a:ln>
        </p:spPr>
      </p:cxnSp>
      <p:cxnSp>
        <p:nvCxnSpPr>
          <p:cNvPr id="581" name="Shape 581"/>
          <p:cNvCxnSpPr/>
          <p:nvPr/>
        </p:nvCxnSpPr>
        <p:spPr>
          <a:xfrm>
            <a:off x="5426885" y="2897497"/>
            <a:ext cx="360300" cy="208200"/>
          </a:xfrm>
          <a:prstGeom prst="straightConnector1">
            <a:avLst/>
          </a:prstGeom>
          <a:noFill/>
          <a:ln w="9525" cap="flat" cmpd="sng">
            <a:solidFill>
              <a:srgbClr val="666666"/>
            </a:solidFill>
            <a:prstDash val="solid"/>
            <a:round/>
            <a:headEnd type="none" w="med" len="med"/>
            <a:tailEnd type="triangle" w="med" len="med"/>
          </a:ln>
        </p:spPr>
      </p:cxnSp>
      <p:cxnSp>
        <p:nvCxnSpPr>
          <p:cNvPr id="582" name="Shape 582"/>
          <p:cNvCxnSpPr/>
          <p:nvPr/>
        </p:nvCxnSpPr>
        <p:spPr>
          <a:xfrm>
            <a:off x="5427996" y="2897497"/>
            <a:ext cx="337200" cy="584400"/>
          </a:xfrm>
          <a:prstGeom prst="straightConnector1">
            <a:avLst/>
          </a:prstGeom>
          <a:noFill/>
          <a:ln w="9525" cap="flat" cmpd="sng">
            <a:solidFill>
              <a:srgbClr val="666666"/>
            </a:solidFill>
            <a:prstDash val="solid"/>
            <a:round/>
            <a:headEnd type="none" w="med" len="med"/>
            <a:tailEnd type="triangle" w="med" len="med"/>
          </a:ln>
        </p:spPr>
      </p:cxnSp>
      <p:cxnSp>
        <p:nvCxnSpPr>
          <p:cNvPr id="583" name="Shape 583"/>
          <p:cNvCxnSpPr/>
          <p:nvPr/>
        </p:nvCxnSpPr>
        <p:spPr>
          <a:xfrm rot="10800000" flipH="1">
            <a:off x="5434456" y="2307683"/>
            <a:ext cx="337200" cy="584400"/>
          </a:xfrm>
          <a:prstGeom prst="straightConnector1">
            <a:avLst/>
          </a:prstGeom>
          <a:noFill/>
          <a:ln w="9525" cap="flat" cmpd="sng">
            <a:solidFill>
              <a:srgbClr val="666666"/>
            </a:solidFill>
            <a:prstDash val="solid"/>
            <a:round/>
            <a:headEnd type="none" w="med" len="med"/>
            <a:tailEnd type="triangle" w="med" len="med"/>
          </a:ln>
        </p:spPr>
      </p:cxnSp>
      <p:sp>
        <p:nvSpPr>
          <p:cNvPr id="584" name="Shape 584"/>
          <p:cNvSpPr txBox="1"/>
          <p:nvPr/>
        </p:nvSpPr>
        <p:spPr>
          <a:xfrm>
            <a:off x="6693472" y="1574397"/>
            <a:ext cx="1025100" cy="28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Proxima Nova"/>
                <a:ea typeface="Proxima Nova"/>
                <a:cs typeface="Proxima Nova"/>
                <a:sym typeface="Proxima Nova"/>
              </a:rPr>
              <a:t>physical</a:t>
            </a:r>
            <a:endParaRPr>
              <a:latin typeface="Proxima Nova"/>
              <a:ea typeface="Proxima Nova"/>
              <a:cs typeface="Proxima Nova"/>
              <a:sym typeface="Proxima Nova"/>
            </a:endParaRPr>
          </a:p>
        </p:txBody>
      </p:sp>
      <p:sp>
        <p:nvSpPr>
          <p:cNvPr id="585" name="Shape 585"/>
          <p:cNvSpPr txBox="1"/>
          <p:nvPr/>
        </p:nvSpPr>
        <p:spPr>
          <a:xfrm>
            <a:off x="6693472" y="2369481"/>
            <a:ext cx="1025100" cy="28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Proxima Nova"/>
                <a:ea typeface="Proxima Nova"/>
                <a:cs typeface="Proxima Nova"/>
                <a:sym typeface="Proxima Nova"/>
              </a:rPr>
              <a:t>virtual</a:t>
            </a:r>
            <a:endParaRPr>
              <a:latin typeface="Proxima Nova"/>
              <a:ea typeface="Proxima Nova"/>
              <a:cs typeface="Proxima Nova"/>
              <a:sym typeface="Proxima Nova"/>
            </a:endParaRPr>
          </a:p>
        </p:txBody>
      </p:sp>
      <p:sp>
        <p:nvSpPr>
          <p:cNvPr id="586" name="Shape 586"/>
          <p:cNvSpPr txBox="1"/>
          <p:nvPr/>
        </p:nvSpPr>
        <p:spPr>
          <a:xfrm>
            <a:off x="6693472" y="3117138"/>
            <a:ext cx="1332300" cy="28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Proxima Nova"/>
                <a:ea typeface="Proxima Nova"/>
                <a:cs typeface="Proxima Nova"/>
                <a:sym typeface="Proxima Nova"/>
              </a:rPr>
              <a:t>private cloud</a:t>
            </a:r>
            <a:endParaRPr>
              <a:latin typeface="Proxima Nova"/>
              <a:ea typeface="Proxima Nova"/>
              <a:cs typeface="Proxima Nova"/>
              <a:sym typeface="Proxima Nova"/>
            </a:endParaRPr>
          </a:p>
        </p:txBody>
      </p:sp>
      <p:sp>
        <p:nvSpPr>
          <p:cNvPr id="587" name="Shape 587"/>
          <p:cNvSpPr txBox="1"/>
          <p:nvPr/>
        </p:nvSpPr>
        <p:spPr>
          <a:xfrm>
            <a:off x="6693472" y="3926335"/>
            <a:ext cx="1443600" cy="28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Proxima Nova"/>
                <a:ea typeface="Proxima Nova"/>
                <a:cs typeface="Proxima Nova"/>
                <a:sym typeface="Proxima Nova"/>
              </a:rPr>
              <a:t>public cloud</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p:nvPr/>
        </p:nvSpPr>
        <p:spPr>
          <a:xfrm>
            <a:off x="806663" y="1143300"/>
            <a:ext cx="4198500" cy="116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a:latin typeface="Proxima Nova"/>
                <a:ea typeface="Proxima Nova"/>
                <a:cs typeface="Proxima Nova"/>
                <a:sym typeface="Proxima Nova"/>
              </a:rPr>
              <a:t>Containerized Apps </a:t>
            </a:r>
            <a:endParaRPr sz="3200">
              <a:latin typeface="Proxima Nova"/>
              <a:ea typeface="Proxima Nova"/>
              <a:cs typeface="Proxima Nova"/>
              <a:sym typeface="Proxima Nova"/>
            </a:endParaRPr>
          </a:p>
          <a:p>
            <a:pPr marL="0" lvl="0" indent="0" algn="ctr" rtl="0">
              <a:spcBef>
                <a:spcPts val="0"/>
              </a:spcBef>
              <a:spcAft>
                <a:spcPts val="0"/>
              </a:spcAft>
              <a:buNone/>
            </a:pPr>
            <a:r>
              <a:rPr lang="en-US" sz="3200">
                <a:latin typeface="Proxima Nova"/>
                <a:ea typeface="Proxima Nova"/>
                <a:cs typeface="Proxima Nova"/>
                <a:sym typeface="Proxima Nova"/>
              </a:rPr>
              <a:t>on Docker Hub</a:t>
            </a:r>
            <a:endParaRPr sz="3200">
              <a:latin typeface="Proxima Nova"/>
              <a:ea typeface="Proxima Nova"/>
              <a:cs typeface="Proxima Nova"/>
              <a:sym typeface="Proxima Nova"/>
            </a:endParaRPr>
          </a:p>
        </p:txBody>
      </p:sp>
      <p:sp>
        <p:nvSpPr>
          <p:cNvPr id="636" name="Shape 636"/>
          <p:cNvSpPr txBox="1"/>
          <p:nvPr/>
        </p:nvSpPr>
        <p:spPr>
          <a:xfrm>
            <a:off x="2310450" y="4355036"/>
            <a:ext cx="45231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200">
                <a:solidFill>
                  <a:schemeClr val="dk1"/>
                </a:solidFill>
                <a:latin typeface="Proxima Nova"/>
                <a:ea typeface="Proxima Nova"/>
                <a:cs typeface="Proxima Nova"/>
                <a:sym typeface="Proxima Nova"/>
              </a:rPr>
              <a:t>Source: DockerCon 2017 Keynote</a:t>
            </a:r>
            <a:endParaRPr sz="1200">
              <a:latin typeface="Proxima Nova"/>
              <a:ea typeface="Proxima Nova"/>
              <a:cs typeface="Proxima Nova"/>
              <a:sym typeface="Proxima Nova"/>
            </a:endParaRPr>
          </a:p>
        </p:txBody>
      </p:sp>
      <p:sp>
        <p:nvSpPr>
          <p:cNvPr id="638" name="Shape 638"/>
          <p:cNvSpPr txBox="1"/>
          <p:nvPr/>
        </p:nvSpPr>
        <p:spPr>
          <a:xfrm>
            <a:off x="1199513" y="2416300"/>
            <a:ext cx="3412800" cy="14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200" b="1">
                <a:solidFill>
                  <a:srgbClr val="007A87"/>
                </a:solidFill>
                <a:latin typeface="Proxima Nova"/>
                <a:ea typeface="Proxima Nova"/>
                <a:cs typeface="Proxima Nova"/>
                <a:sym typeface="Proxima Nova"/>
              </a:rPr>
              <a:t>900K</a:t>
            </a:r>
            <a:endParaRPr sz="7200" b="1">
              <a:solidFill>
                <a:srgbClr val="007A87"/>
              </a:solidFill>
              <a:latin typeface="Proxima Nova"/>
              <a:ea typeface="Proxima Nova"/>
              <a:cs typeface="Proxima Nova"/>
              <a:sym typeface="Proxima Nova"/>
            </a:endParaRPr>
          </a:p>
        </p:txBody>
      </p:sp>
      <p:sp>
        <p:nvSpPr>
          <p:cNvPr id="639" name="Shape 639"/>
          <p:cNvSpPr txBox="1"/>
          <p:nvPr/>
        </p:nvSpPr>
        <p:spPr>
          <a:xfrm>
            <a:off x="4928550" y="1143300"/>
            <a:ext cx="3568500" cy="108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a:latin typeface="Proxima Nova"/>
                <a:ea typeface="Proxima Nova"/>
                <a:cs typeface="Proxima Nova"/>
                <a:sym typeface="Proxima Nova"/>
              </a:rPr>
              <a:t>Image Pulls</a:t>
            </a:r>
            <a:br>
              <a:rPr lang="en-US" sz="3200">
                <a:latin typeface="Proxima Nova"/>
                <a:ea typeface="Proxima Nova"/>
                <a:cs typeface="Proxima Nova"/>
                <a:sym typeface="Proxima Nova"/>
              </a:rPr>
            </a:br>
            <a:r>
              <a:rPr lang="en-US" sz="3200">
                <a:latin typeface="Proxima Nova"/>
                <a:ea typeface="Proxima Nova"/>
                <a:cs typeface="Proxima Nova"/>
                <a:sym typeface="Proxima Nova"/>
              </a:rPr>
              <a:t>on Docker Hub</a:t>
            </a:r>
            <a:endParaRPr sz="3200">
              <a:latin typeface="Proxima Nova"/>
              <a:ea typeface="Proxima Nova"/>
              <a:cs typeface="Proxima Nova"/>
              <a:sym typeface="Proxima Nova"/>
            </a:endParaRPr>
          </a:p>
        </p:txBody>
      </p:sp>
      <p:sp>
        <p:nvSpPr>
          <p:cNvPr id="640" name="Shape 640"/>
          <p:cNvSpPr txBox="1"/>
          <p:nvPr/>
        </p:nvSpPr>
        <p:spPr>
          <a:xfrm>
            <a:off x="5006400" y="2416300"/>
            <a:ext cx="3412800" cy="14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200" b="1">
                <a:solidFill>
                  <a:srgbClr val="007A87"/>
                </a:solidFill>
                <a:latin typeface="Proxima Nova"/>
                <a:ea typeface="Proxima Nova"/>
                <a:cs typeface="Proxima Nova"/>
                <a:sym typeface="Proxima Nova"/>
              </a:rPr>
              <a:t>12B</a:t>
            </a:r>
            <a:endParaRPr sz="7200" b="1">
              <a:solidFill>
                <a:srgbClr val="007A87"/>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Shape 647"/>
          <p:cNvSpPr txBox="1"/>
          <p:nvPr/>
        </p:nvSpPr>
        <p:spPr>
          <a:xfrm>
            <a:off x="3254275" y="2111500"/>
            <a:ext cx="2883000" cy="14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600" b="1">
                <a:solidFill>
                  <a:srgbClr val="007A87"/>
                </a:solidFill>
                <a:latin typeface="Proxima Nova"/>
                <a:ea typeface="Proxima Nova"/>
                <a:cs typeface="Proxima Nova"/>
                <a:sym typeface="Proxima Nova"/>
              </a:rPr>
              <a:t>35%</a:t>
            </a:r>
            <a:endParaRPr sz="9600" b="1">
              <a:solidFill>
                <a:srgbClr val="007A87"/>
              </a:solidFill>
              <a:latin typeface="Proxima Nova"/>
              <a:ea typeface="Proxima Nova"/>
              <a:cs typeface="Proxima Nova"/>
              <a:sym typeface="Proxima Nova"/>
            </a:endParaRPr>
          </a:p>
        </p:txBody>
      </p:sp>
      <p:sp>
        <p:nvSpPr>
          <p:cNvPr id="648" name="Shape 648"/>
          <p:cNvSpPr txBox="1"/>
          <p:nvPr/>
        </p:nvSpPr>
        <p:spPr>
          <a:xfrm>
            <a:off x="1340550" y="838500"/>
            <a:ext cx="6462900" cy="129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a:latin typeface="Proxima Nova"/>
                <a:ea typeface="Proxima Nova"/>
                <a:cs typeface="Proxima Nova"/>
                <a:sym typeface="Proxima Nova"/>
              </a:rPr>
              <a:t>Container Adoption Rate</a:t>
            </a:r>
            <a:endParaRPr sz="3600">
              <a:latin typeface="Proxima Nova"/>
              <a:ea typeface="Proxima Nova"/>
              <a:cs typeface="Proxima Nova"/>
              <a:sym typeface="Proxima Nova"/>
            </a:endParaRPr>
          </a:p>
          <a:p>
            <a:pPr marL="0" lvl="0" indent="0" algn="ctr" rtl="0">
              <a:spcBef>
                <a:spcPts val="0"/>
              </a:spcBef>
              <a:spcAft>
                <a:spcPts val="0"/>
              </a:spcAft>
              <a:buNone/>
            </a:pPr>
            <a:r>
              <a:rPr lang="en-US" sz="3600">
                <a:latin typeface="Proxima Nova"/>
                <a:ea typeface="Proxima Nova"/>
                <a:cs typeface="Proxima Nova"/>
                <a:sym typeface="Proxima Nova"/>
              </a:rPr>
              <a:t>in Production</a:t>
            </a:r>
            <a:endParaRPr sz="3600">
              <a:latin typeface="Proxima Nova"/>
              <a:ea typeface="Proxima Nova"/>
              <a:cs typeface="Proxima Nova"/>
              <a:sym typeface="Proxima Nova"/>
            </a:endParaRPr>
          </a:p>
        </p:txBody>
      </p:sp>
      <p:sp>
        <p:nvSpPr>
          <p:cNvPr id="649" name="Shape 649"/>
          <p:cNvSpPr txBox="1"/>
          <p:nvPr/>
        </p:nvSpPr>
        <p:spPr>
          <a:xfrm>
            <a:off x="2310450" y="4355036"/>
            <a:ext cx="4523100" cy="52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200">
                <a:solidFill>
                  <a:schemeClr val="dk1"/>
                </a:solidFill>
                <a:latin typeface="Proxima Nova"/>
                <a:ea typeface="Proxima Nova"/>
                <a:cs typeface="Proxima Nova"/>
                <a:sym typeface="Proxima Nova"/>
              </a:rPr>
              <a:t>Source: RightScale 2017 State of the Cloud Report</a:t>
            </a:r>
            <a:endParaRPr sz="12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1466850" y="1585900"/>
            <a:ext cx="6210300" cy="165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800">
                <a:latin typeface="Proxima Nova"/>
                <a:ea typeface="Proxima Nova"/>
                <a:cs typeface="Proxima Nova"/>
                <a:sym typeface="Proxima Nova"/>
              </a:rPr>
              <a:t>Why the Difference?</a:t>
            </a:r>
            <a:endParaRPr sz="48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3" name="Shape 663"/>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dk1"/>
                </a:solidFill>
              </a:rPr>
              <a:t>DEVOPS WITH CONTAINERS</a:t>
            </a:r>
            <a:endParaRPr/>
          </a:p>
        </p:txBody>
      </p:sp>
      <p:pic>
        <p:nvPicPr>
          <p:cNvPr id="664" name="Shape 664" descr="Icon_RH_Software_Container-App_RGB_Flat.png"/>
          <p:cNvPicPr preferRelativeResize="0"/>
          <p:nvPr/>
        </p:nvPicPr>
        <p:blipFill>
          <a:blip r:embed="rId3">
            <a:alphaModFix/>
          </a:blip>
          <a:stretch>
            <a:fillRect/>
          </a:stretch>
        </p:blipFill>
        <p:spPr>
          <a:xfrm>
            <a:off x="1062150" y="2776475"/>
            <a:ext cx="525132" cy="521000"/>
          </a:xfrm>
          <a:prstGeom prst="rect">
            <a:avLst/>
          </a:prstGeom>
          <a:noFill/>
          <a:ln>
            <a:noFill/>
          </a:ln>
        </p:spPr>
      </p:pic>
      <p:cxnSp>
        <p:nvCxnSpPr>
          <p:cNvPr id="665" name="Shape 665"/>
          <p:cNvCxnSpPr/>
          <p:nvPr/>
        </p:nvCxnSpPr>
        <p:spPr>
          <a:xfrm>
            <a:off x="1795425" y="3040075"/>
            <a:ext cx="1207500" cy="0"/>
          </a:xfrm>
          <a:prstGeom prst="straightConnector1">
            <a:avLst/>
          </a:prstGeom>
          <a:noFill/>
          <a:ln w="9525" cap="flat" cmpd="sng">
            <a:solidFill>
              <a:srgbClr val="666666"/>
            </a:solidFill>
            <a:prstDash val="solid"/>
            <a:round/>
            <a:headEnd type="none" w="med" len="med"/>
            <a:tailEnd type="triangle" w="med" len="med"/>
          </a:ln>
        </p:spPr>
      </p:cxnSp>
      <p:pic>
        <p:nvPicPr>
          <p:cNvPr id="666" name="Shape 666" descr="Icon_RH_Hardware_Datacenter-A_RGB_Flat.png"/>
          <p:cNvPicPr preferRelativeResize="0"/>
          <p:nvPr/>
        </p:nvPicPr>
        <p:blipFill>
          <a:blip r:embed="rId4">
            <a:alphaModFix/>
          </a:blip>
          <a:stretch>
            <a:fillRect/>
          </a:stretch>
        </p:blipFill>
        <p:spPr>
          <a:xfrm>
            <a:off x="3425525" y="2718050"/>
            <a:ext cx="1543910" cy="648950"/>
          </a:xfrm>
          <a:prstGeom prst="rect">
            <a:avLst/>
          </a:prstGeom>
          <a:noFill/>
          <a:ln>
            <a:noFill/>
          </a:ln>
        </p:spPr>
      </p:pic>
      <p:grpSp>
        <p:nvGrpSpPr>
          <p:cNvPr id="667" name="Shape 667"/>
          <p:cNvGrpSpPr/>
          <p:nvPr/>
        </p:nvGrpSpPr>
        <p:grpSpPr>
          <a:xfrm>
            <a:off x="3639117" y="2214275"/>
            <a:ext cx="1116725" cy="351925"/>
            <a:chOff x="3316150" y="2290475"/>
            <a:chExt cx="1116725" cy="351925"/>
          </a:xfrm>
        </p:grpSpPr>
        <p:pic>
          <p:nvPicPr>
            <p:cNvPr id="668" name="Shape 668" descr="Icon_RH_Software_Container-App_RGB_Flat.png"/>
            <p:cNvPicPr preferRelativeResize="0"/>
            <p:nvPr/>
          </p:nvPicPr>
          <p:blipFill>
            <a:blip r:embed="rId3">
              <a:alphaModFix/>
            </a:blip>
            <a:stretch>
              <a:fillRect/>
            </a:stretch>
          </p:blipFill>
          <p:spPr>
            <a:xfrm>
              <a:off x="3316150" y="2290475"/>
              <a:ext cx="354725" cy="351925"/>
            </a:xfrm>
            <a:prstGeom prst="rect">
              <a:avLst/>
            </a:prstGeom>
            <a:noFill/>
            <a:ln>
              <a:noFill/>
            </a:ln>
          </p:spPr>
        </p:pic>
        <p:pic>
          <p:nvPicPr>
            <p:cNvPr id="669" name="Shape 669" descr="Icon_RH_Software_Container-App_RGB_Flat.png"/>
            <p:cNvPicPr preferRelativeResize="0"/>
            <p:nvPr/>
          </p:nvPicPr>
          <p:blipFill>
            <a:blip r:embed="rId3">
              <a:alphaModFix/>
            </a:blip>
            <a:stretch>
              <a:fillRect/>
            </a:stretch>
          </p:blipFill>
          <p:spPr>
            <a:xfrm>
              <a:off x="3697150" y="2290475"/>
              <a:ext cx="354725" cy="351925"/>
            </a:xfrm>
            <a:prstGeom prst="rect">
              <a:avLst/>
            </a:prstGeom>
            <a:noFill/>
            <a:ln>
              <a:noFill/>
            </a:ln>
          </p:spPr>
        </p:pic>
        <p:pic>
          <p:nvPicPr>
            <p:cNvPr id="670" name="Shape 670" descr="Icon_RH_Software_Container-App_RGB_Flat.png"/>
            <p:cNvPicPr preferRelativeResize="0"/>
            <p:nvPr/>
          </p:nvPicPr>
          <p:blipFill>
            <a:blip r:embed="rId3">
              <a:alphaModFix/>
            </a:blip>
            <a:stretch>
              <a:fillRect/>
            </a:stretch>
          </p:blipFill>
          <p:spPr>
            <a:xfrm>
              <a:off x="4078150" y="2290475"/>
              <a:ext cx="354725" cy="351925"/>
            </a:xfrm>
            <a:prstGeom prst="rect">
              <a:avLst/>
            </a:prstGeom>
            <a:noFill/>
            <a:ln>
              <a:noFill/>
            </a:ln>
          </p:spPr>
        </p:pic>
      </p:grpSp>
      <p:pic>
        <p:nvPicPr>
          <p:cNvPr id="671" name="Shape 671" descr="Icon_RH_Hardware_Datacenter-A_RGB_Flat.png"/>
          <p:cNvPicPr preferRelativeResize="0"/>
          <p:nvPr/>
        </p:nvPicPr>
        <p:blipFill>
          <a:blip r:embed="rId4">
            <a:alphaModFix/>
          </a:blip>
          <a:stretch>
            <a:fillRect/>
          </a:stretch>
        </p:blipFill>
        <p:spPr>
          <a:xfrm>
            <a:off x="5101925" y="2718050"/>
            <a:ext cx="1543910" cy="648950"/>
          </a:xfrm>
          <a:prstGeom prst="rect">
            <a:avLst/>
          </a:prstGeom>
          <a:noFill/>
          <a:ln>
            <a:noFill/>
          </a:ln>
        </p:spPr>
      </p:pic>
      <p:grpSp>
        <p:nvGrpSpPr>
          <p:cNvPr id="672" name="Shape 672"/>
          <p:cNvGrpSpPr/>
          <p:nvPr/>
        </p:nvGrpSpPr>
        <p:grpSpPr>
          <a:xfrm>
            <a:off x="5315517" y="2214275"/>
            <a:ext cx="1116725" cy="351925"/>
            <a:chOff x="3316150" y="2290475"/>
            <a:chExt cx="1116725" cy="351925"/>
          </a:xfrm>
        </p:grpSpPr>
        <p:pic>
          <p:nvPicPr>
            <p:cNvPr id="673" name="Shape 673" descr="Icon_RH_Software_Container-App_RGB_Flat.png"/>
            <p:cNvPicPr preferRelativeResize="0"/>
            <p:nvPr/>
          </p:nvPicPr>
          <p:blipFill>
            <a:blip r:embed="rId3">
              <a:alphaModFix/>
            </a:blip>
            <a:stretch>
              <a:fillRect/>
            </a:stretch>
          </p:blipFill>
          <p:spPr>
            <a:xfrm>
              <a:off x="3316150" y="2290475"/>
              <a:ext cx="354725" cy="351925"/>
            </a:xfrm>
            <a:prstGeom prst="rect">
              <a:avLst/>
            </a:prstGeom>
            <a:noFill/>
            <a:ln>
              <a:noFill/>
            </a:ln>
          </p:spPr>
        </p:pic>
        <p:pic>
          <p:nvPicPr>
            <p:cNvPr id="674" name="Shape 674" descr="Icon_RH_Software_Container-App_RGB_Flat.png"/>
            <p:cNvPicPr preferRelativeResize="0"/>
            <p:nvPr/>
          </p:nvPicPr>
          <p:blipFill>
            <a:blip r:embed="rId3">
              <a:alphaModFix/>
            </a:blip>
            <a:stretch>
              <a:fillRect/>
            </a:stretch>
          </p:blipFill>
          <p:spPr>
            <a:xfrm>
              <a:off x="3697150" y="2290475"/>
              <a:ext cx="354725" cy="351925"/>
            </a:xfrm>
            <a:prstGeom prst="rect">
              <a:avLst/>
            </a:prstGeom>
            <a:noFill/>
            <a:ln>
              <a:noFill/>
            </a:ln>
          </p:spPr>
        </p:pic>
        <p:pic>
          <p:nvPicPr>
            <p:cNvPr id="675" name="Shape 675" descr="Icon_RH_Software_Container-App_RGB_Flat.png"/>
            <p:cNvPicPr preferRelativeResize="0"/>
            <p:nvPr/>
          </p:nvPicPr>
          <p:blipFill>
            <a:blip r:embed="rId3">
              <a:alphaModFix/>
            </a:blip>
            <a:stretch>
              <a:fillRect/>
            </a:stretch>
          </p:blipFill>
          <p:spPr>
            <a:xfrm>
              <a:off x="4078150" y="2290475"/>
              <a:ext cx="354725" cy="351925"/>
            </a:xfrm>
            <a:prstGeom prst="rect">
              <a:avLst/>
            </a:prstGeom>
            <a:noFill/>
            <a:ln>
              <a:noFill/>
            </a:ln>
          </p:spPr>
        </p:pic>
      </p:grpSp>
      <p:pic>
        <p:nvPicPr>
          <p:cNvPr id="676" name="Shape 676" descr="Icon_RH_Hardware_Datacenter-A_RGB_Flat.png"/>
          <p:cNvPicPr preferRelativeResize="0"/>
          <p:nvPr/>
        </p:nvPicPr>
        <p:blipFill>
          <a:blip r:embed="rId4">
            <a:alphaModFix/>
          </a:blip>
          <a:stretch>
            <a:fillRect/>
          </a:stretch>
        </p:blipFill>
        <p:spPr>
          <a:xfrm>
            <a:off x="6778325" y="2718050"/>
            <a:ext cx="1543910" cy="648950"/>
          </a:xfrm>
          <a:prstGeom prst="rect">
            <a:avLst/>
          </a:prstGeom>
          <a:noFill/>
          <a:ln>
            <a:noFill/>
          </a:ln>
        </p:spPr>
      </p:pic>
      <p:grpSp>
        <p:nvGrpSpPr>
          <p:cNvPr id="677" name="Shape 677"/>
          <p:cNvGrpSpPr/>
          <p:nvPr/>
        </p:nvGrpSpPr>
        <p:grpSpPr>
          <a:xfrm>
            <a:off x="6991917" y="2214275"/>
            <a:ext cx="1116725" cy="351925"/>
            <a:chOff x="3316150" y="2290475"/>
            <a:chExt cx="1116725" cy="351925"/>
          </a:xfrm>
        </p:grpSpPr>
        <p:pic>
          <p:nvPicPr>
            <p:cNvPr id="678" name="Shape 678" descr="Icon_RH_Software_Container-App_RGB_Flat.png"/>
            <p:cNvPicPr preferRelativeResize="0"/>
            <p:nvPr/>
          </p:nvPicPr>
          <p:blipFill>
            <a:blip r:embed="rId3">
              <a:alphaModFix/>
            </a:blip>
            <a:stretch>
              <a:fillRect/>
            </a:stretch>
          </p:blipFill>
          <p:spPr>
            <a:xfrm>
              <a:off x="3316150" y="2290475"/>
              <a:ext cx="354725" cy="351925"/>
            </a:xfrm>
            <a:prstGeom prst="rect">
              <a:avLst/>
            </a:prstGeom>
            <a:noFill/>
            <a:ln>
              <a:noFill/>
            </a:ln>
          </p:spPr>
        </p:pic>
        <p:pic>
          <p:nvPicPr>
            <p:cNvPr id="679" name="Shape 679" descr="Icon_RH_Software_Container-App_RGB_Flat.png"/>
            <p:cNvPicPr preferRelativeResize="0"/>
            <p:nvPr/>
          </p:nvPicPr>
          <p:blipFill>
            <a:blip r:embed="rId3">
              <a:alphaModFix/>
            </a:blip>
            <a:stretch>
              <a:fillRect/>
            </a:stretch>
          </p:blipFill>
          <p:spPr>
            <a:xfrm>
              <a:off x="3697150" y="2290475"/>
              <a:ext cx="354725" cy="351925"/>
            </a:xfrm>
            <a:prstGeom prst="rect">
              <a:avLst/>
            </a:prstGeom>
            <a:noFill/>
            <a:ln>
              <a:noFill/>
            </a:ln>
          </p:spPr>
        </p:pic>
        <p:pic>
          <p:nvPicPr>
            <p:cNvPr id="680" name="Shape 680" descr="Icon_RH_Software_Container-App_RGB_Flat.png"/>
            <p:cNvPicPr preferRelativeResize="0"/>
            <p:nvPr/>
          </p:nvPicPr>
          <p:blipFill>
            <a:blip r:embed="rId3">
              <a:alphaModFix/>
            </a:blip>
            <a:stretch>
              <a:fillRect/>
            </a:stretch>
          </p:blipFill>
          <p:spPr>
            <a:xfrm>
              <a:off x="4078150" y="2290475"/>
              <a:ext cx="354725" cy="351925"/>
            </a:xfrm>
            <a:prstGeom prst="rect">
              <a:avLst/>
            </a:prstGeom>
            <a:noFill/>
            <a:ln>
              <a:noFill/>
            </a:ln>
          </p:spPr>
        </p:pic>
      </p:grpSp>
      <p:sp>
        <p:nvSpPr>
          <p:cNvPr id="681" name="Shape 681"/>
          <p:cNvSpPr txBox="1"/>
          <p:nvPr/>
        </p:nvSpPr>
        <p:spPr>
          <a:xfrm>
            <a:off x="1995625" y="1540350"/>
            <a:ext cx="1207500" cy="159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600" b="1">
                <a:solidFill>
                  <a:srgbClr val="CC0000"/>
                </a:solidFill>
                <a:latin typeface="Proxima Nova"/>
                <a:ea typeface="Proxima Nova"/>
                <a:cs typeface="Proxima Nova"/>
                <a:sym typeface="Proxima Nova"/>
              </a:rPr>
              <a:t>?</a:t>
            </a:r>
            <a:endParaRPr sz="9600" b="1">
              <a:solidFill>
                <a:srgbClr val="CC0000"/>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8" name="Shape 688"/>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dk1"/>
                </a:solidFill>
              </a:rPr>
              <a:t>DEVOPS WITH CONTAINERS</a:t>
            </a:r>
            <a:endParaRPr/>
          </a:p>
        </p:txBody>
      </p:sp>
      <p:cxnSp>
        <p:nvCxnSpPr>
          <p:cNvPr id="689" name="Shape 689"/>
          <p:cNvCxnSpPr/>
          <p:nvPr/>
        </p:nvCxnSpPr>
        <p:spPr>
          <a:xfrm>
            <a:off x="1795425" y="3040075"/>
            <a:ext cx="1207500" cy="0"/>
          </a:xfrm>
          <a:prstGeom prst="straightConnector1">
            <a:avLst/>
          </a:prstGeom>
          <a:noFill/>
          <a:ln w="9525" cap="flat" cmpd="sng">
            <a:solidFill>
              <a:srgbClr val="666666"/>
            </a:solidFill>
            <a:prstDash val="solid"/>
            <a:round/>
            <a:headEnd type="none" w="med" len="med"/>
            <a:tailEnd type="triangle" w="med" len="med"/>
          </a:ln>
        </p:spPr>
      </p:cxnSp>
      <p:pic>
        <p:nvPicPr>
          <p:cNvPr id="690" name="Shape 690" descr="Icon_RH_Hardware_Datacenter-A_RGB_Flat.png"/>
          <p:cNvPicPr preferRelativeResize="0"/>
          <p:nvPr/>
        </p:nvPicPr>
        <p:blipFill>
          <a:blip r:embed="rId3">
            <a:alphaModFix/>
          </a:blip>
          <a:stretch>
            <a:fillRect/>
          </a:stretch>
        </p:blipFill>
        <p:spPr>
          <a:xfrm>
            <a:off x="3425525" y="2718050"/>
            <a:ext cx="1543910" cy="648950"/>
          </a:xfrm>
          <a:prstGeom prst="rect">
            <a:avLst/>
          </a:prstGeom>
          <a:noFill/>
          <a:ln>
            <a:noFill/>
          </a:ln>
        </p:spPr>
      </p:pic>
      <p:pic>
        <p:nvPicPr>
          <p:cNvPr id="691" name="Shape 691" descr="Icon_RH_Hardware_Datacenter-A_RGB_Flat.png"/>
          <p:cNvPicPr preferRelativeResize="0"/>
          <p:nvPr/>
        </p:nvPicPr>
        <p:blipFill>
          <a:blip r:embed="rId3">
            <a:alphaModFix/>
          </a:blip>
          <a:stretch>
            <a:fillRect/>
          </a:stretch>
        </p:blipFill>
        <p:spPr>
          <a:xfrm>
            <a:off x="5101925" y="2718050"/>
            <a:ext cx="1543910" cy="648950"/>
          </a:xfrm>
          <a:prstGeom prst="rect">
            <a:avLst/>
          </a:prstGeom>
          <a:noFill/>
          <a:ln>
            <a:noFill/>
          </a:ln>
        </p:spPr>
      </p:pic>
      <p:pic>
        <p:nvPicPr>
          <p:cNvPr id="692" name="Shape 692" descr="Icon_RH_Hardware_Datacenter-A_RGB_Flat.png"/>
          <p:cNvPicPr preferRelativeResize="0"/>
          <p:nvPr/>
        </p:nvPicPr>
        <p:blipFill>
          <a:blip r:embed="rId3">
            <a:alphaModFix/>
          </a:blip>
          <a:stretch>
            <a:fillRect/>
          </a:stretch>
        </p:blipFill>
        <p:spPr>
          <a:xfrm>
            <a:off x="6778325" y="2718050"/>
            <a:ext cx="1543910" cy="648950"/>
          </a:xfrm>
          <a:prstGeom prst="rect">
            <a:avLst/>
          </a:prstGeom>
          <a:noFill/>
          <a:ln>
            <a:noFill/>
          </a:ln>
        </p:spPr>
      </p:pic>
      <p:sp>
        <p:nvSpPr>
          <p:cNvPr id="693" name="Shape 693"/>
          <p:cNvSpPr txBox="1"/>
          <p:nvPr/>
        </p:nvSpPr>
        <p:spPr>
          <a:xfrm>
            <a:off x="1995625" y="1540350"/>
            <a:ext cx="1207500" cy="159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9600" b="1">
                <a:solidFill>
                  <a:srgbClr val="CC0000"/>
                </a:solidFill>
                <a:latin typeface="Proxima Nova"/>
                <a:ea typeface="Proxima Nova"/>
                <a:cs typeface="Proxima Nova"/>
                <a:sym typeface="Proxima Nova"/>
              </a:rPr>
              <a:t>?</a:t>
            </a:r>
            <a:endParaRPr sz="9600" b="1">
              <a:solidFill>
                <a:srgbClr val="CC0000"/>
              </a:solidFill>
              <a:latin typeface="Proxima Nova"/>
              <a:ea typeface="Proxima Nova"/>
              <a:cs typeface="Proxima Nova"/>
              <a:sym typeface="Proxima Nova"/>
            </a:endParaRPr>
          </a:p>
        </p:txBody>
      </p:sp>
      <p:grpSp>
        <p:nvGrpSpPr>
          <p:cNvPr id="694" name="Shape 694"/>
          <p:cNvGrpSpPr/>
          <p:nvPr/>
        </p:nvGrpSpPr>
        <p:grpSpPr>
          <a:xfrm>
            <a:off x="3475567" y="1823962"/>
            <a:ext cx="354725" cy="351925"/>
            <a:chOff x="3720867" y="1757075"/>
            <a:chExt cx="354725" cy="351925"/>
          </a:xfrm>
        </p:grpSpPr>
        <p:sp>
          <p:nvSpPr>
            <p:cNvPr id="695" name="Shape 695"/>
            <p:cNvSpPr/>
            <p:nvPr/>
          </p:nvSpPr>
          <p:spPr>
            <a:xfrm>
              <a:off x="3721775" y="1757675"/>
              <a:ext cx="353700" cy="351300"/>
            </a:xfrm>
            <a:prstGeom prst="rect">
              <a:avLst/>
            </a:prstGeom>
            <a:solidFill>
              <a:srgbClr val="00B9E4">
                <a:alpha val="33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96" name="Shape 696" descr="Icon_RH_Software_Container-App_RGB_Flat.png"/>
            <p:cNvPicPr preferRelativeResize="0"/>
            <p:nvPr/>
          </p:nvPicPr>
          <p:blipFill>
            <a:blip r:embed="rId4">
              <a:alphaModFix/>
            </a:blip>
            <a:stretch>
              <a:fillRect/>
            </a:stretch>
          </p:blipFill>
          <p:spPr>
            <a:xfrm>
              <a:off x="3720867" y="1757075"/>
              <a:ext cx="354725" cy="351925"/>
            </a:xfrm>
            <a:prstGeom prst="rect">
              <a:avLst/>
            </a:prstGeom>
            <a:noFill/>
            <a:ln>
              <a:noFill/>
            </a:ln>
          </p:spPr>
        </p:pic>
      </p:grpSp>
      <p:grpSp>
        <p:nvGrpSpPr>
          <p:cNvPr id="697" name="Shape 697"/>
          <p:cNvGrpSpPr/>
          <p:nvPr/>
        </p:nvGrpSpPr>
        <p:grpSpPr>
          <a:xfrm>
            <a:off x="5936973" y="1822136"/>
            <a:ext cx="354725" cy="355578"/>
            <a:chOff x="6008401" y="1757075"/>
            <a:chExt cx="354725" cy="355578"/>
          </a:xfrm>
        </p:grpSpPr>
        <p:sp>
          <p:nvSpPr>
            <p:cNvPr id="698" name="Shape 698"/>
            <p:cNvSpPr/>
            <p:nvPr/>
          </p:nvSpPr>
          <p:spPr>
            <a:xfrm>
              <a:off x="6009256" y="1761353"/>
              <a:ext cx="353700" cy="351300"/>
            </a:xfrm>
            <a:prstGeom prst="rect">
              <a:avLst/>
            </a:prstGeom>
            <a:solidFill>
              <a:srgbClr val="00B9E4">
                <a:alpha val="337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99" name="Shape 699" descr="Icon_RH_Software_Container-App_RGB_Flat.png"/>
            <p:cNvPicPr preferRelativeResize="0"/>
            <p:nvPr/>
          </p:nvPicPr>
          <p:blipFill>
            <a:blip r:embed="rId4">
              <a:alphaModFix/>
            </a:blip>
            <a:stretch>
              <a:fillRect/>
            </a:stretch>
          </p:blipFill>
          <p:spPr>
            <a:xfrm>
              <a:off x="6008401" y="1757075"/>
              <a:ext cx="354725" cy="351925"/>
            </a:xfrm>
            <a:prstGeom prst="rect">
              <a:avLst/>
            </a:prstGeom>
            <a:noFill/>
            <a:ln>
              <a:noFill/>
            </a:ln>
          </p:spPr>
        </p:pic>
      </p:grpSp>
      <p:grpSp>
        <p:nvGrpSpPr>
          <p:cNvPr id="700" name="Shape 700"/>
          <p:cNvGrpSpPr/>
          <p:nvPr/>
        </p:nvGrpSpPr>
        <p:grpSpPr>
          <a:xfrm>
            <a:off x="5479228" y="1823962"/>
            <a:ext cx="356492" cy="351925"/>
            <a:chOff x="5515980" y="1757075"/>
            <a:chExt cx="356492" cy="351925"/>
          </a:xfrm>
        </p:grpSpPr>
        <p:sp>
          <p:nvSpPr>
            <p:cNvPr id="701" name="Shape 701"/>
            <p:cNvSpPr/>
            <p:nvPr/>
          </p:nvSpPr>
          <p:spPr>
            <a:xfrm>
              <a:off x="5518772" y="1757675"/>
              <a:ext cx="353700" cy="351300"/>
            </a:xfrm>
            <a:prstGeom prst="rect">
              <a:avLst/>
            </a:prstGeom>
            <a:solidFill>
              <a:srgbClr val="92D400">
                <a:alpha val="33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02" name="Shape 702" descr="Icon_RH_Software_Container-App_RGB_Flat.png"/>
            <p:cNvPicPr preferRelativeResize="0"/>
            <p:nvPr/>
          </p:nvPicPr>
          <p:blipFill>
            <a:blip r:embed="rId4">
              <a:alphaModFix/>
            </a:blip>
            <a:stretch>
              <a:fillRect/>
            </a:stretch>
          </p:blipFill>
          <p:spPr>
            <a:xfrm>
              <a:off x="5515980" y="1757075"/>
              <a:ext cx="354725" cy="351925"/>
            </a:xfrm>
            <a:prstGeom prst="rect">
              <a:avLst/>
            </a:prstGeom>
            <a:noFill/>
            <a:ln>
              <a:noFill/>
            </a:ln>
          </p:spPr>
        </p:pic>
      </p:grpSp>
      <p:grpSp>
        <p:nvGrpSpPr>
          <p:cNvPr id="703" name="Shape 703"/>
          <p:cNvGrpSpPr/>
          <p:nvPr/>
        </p:nvGrpSpPr>
        <p:grpSpPr>
          <a:xfrm>
            <a:off x="7601505" y="1823067"/>
            <a:ext cx="355409" cy="353717"/>
            <a:chOff x="7372905" y="1757075"/>
            <a:chExt cx="355409" cy="353717"/>
          </a:xfrm>
        </p:grpSpPr>
        <p:sp>
          <p:nvSpPr>
            <p:cNvPr id="704" name="Shape 704"/>
            <p:cNvSpPr/>
            <p:nvPr/>
          </p:nvSpPr>
          <p:spPr>
            <a:xfrm>
              <a:off x="7374614" y="1759492"/>
              <a:ext cx="353700" cy="351300"/>
            </a:xfrm>
            <a:prstGeom prst="rect">
              <a:avLst/>
            </a:prstGeom>
            <a:solidFill>
              <a:srgbClr val="92D400">
                <a:alpha val="337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05" name="Shape 705" descr="Icon_RH_Software_Container-App_RGB_Flat.png"/>
            <p:cNvPicPr preferRelativeResize="0"/>
            <p:nvPr/>
          </p:nvPicPr>
          <p:blipFill>
            <a:blip r:embed="rId4">
              <a:alphaModFix/>
            </a:blip>
            <a:stretch>
              <a:fillRect/>
            </a:stretch>
          </p:blipFill>
          <p:spPr>
            <a:xfrm>
              <a:off x="7372905" y="1757075"/>
              <a:ext cx="354725" cy="351925"/>
            </a:xfrm>
            <a:prstGeom prst="rect">
              <a:avLst/>
            </a:prstGeom>
            <a:noFill/>
            <a:ln>
              <a:noFill/>
            </a:ln>
          </p:spPr>
        </p:pic>
      </p:grpSp>
      <p:grpSp>
        <p:nvGrpSpPr>
          <p:cNvPr id="706" name="Shape 706"/>
          <p:cNvGrpSpPr/>
          <p:nvPr/>
        </p:nvGrpSpPr>
        <p:grpSpPr>
          <a:xfrm>
            <a:off x="3931546" y="1823962"/>
            <a:ext cx="354725" cy="351925"/>
            <a:chOff x="4211955" y="1757075"/>
            <a:chExt cx="354725" cy="351925"/>
          </a:xfrm>
        </p:grpSpPr>
        <p:sp>
          <p:nvSpPr>
            <p:cNvPr id="707" name="Shape 707"/>
            <p:cNvSpPr/>
            <p:nvPr/>
          </p:nvSpPr>
          <p:spPr>
            <a:xfrm>
              <a:off x="4212463" y="1757634"/>
              <a:ext cx="353700" cy="351300"/>
            </a:xfrm>
            <a:prstGeom prst="rect">
              <a:avLst/>
            </a:prstGeom>
            <a:solidFill>
              <a:srgbClr val="F0AB00">
                <a:alpha val="3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08" name="Shape 708" descr="Icon_RH_Software_Container-App_RGB_Flat.png"/>
            <p:cNvPicPr preferRelativeResize="0"/>
            <p:nvPr/>
          </p:nvPicPr>
          <p:blipFill>
            <a:blip r:embed="rId4">
              <a:alphaModFix/>
            </a:blip>
            <a:stretch>
              <a:fillRect/>
            </a:stretch>
          </p:blipFill>
          <p:spPr>
            <a:xfrm>
              <a:off x="4211955" y="1757075"/>
              <a:ext cx="354725" cy="351925"/>
            </a:xfrm>
            <a:prstGeom prst="rect">
              <a:avLst/>
            </a:prstGeom>
            <a:noFill/>
            <a:ln>
              <a:noFill/>
            </a:ln>
          </p:spPr>
        </p:pic>
      </p:grpSp>
      <p:grpSp>
        <p:nvGrpSpPr>
          <p:cNvPr id="709" name="Shape 709"/>
          <p:cNvGrpSpPr/>
          <p:nvPr/>
        </p:nvGrpSpPr>
        <p:grpSpPr>
          <a:xfrm>
            <a:off x="4387524" y="1823962"/>
            <a:ext cx="354725" cy="351925"/>
            <a:chOff x="4669155" y="1757075"/>
            <a:chExt cx="354725" cy="351925"/>
          </a:xfrm>
        </p:grpSpPr>
        <p:pic>
          <p:nvPicPr>
            <p:cNvPr id="710" name="Shape 710" descr="Icon_RH_Software_Container-App_RGB_Flat.png"/>
            <p:cNvPicPr preferRelativeResize="0"/>
            <p:nvPr/>
          </p:nvPicPr>
          <p:blipFill>
            <a:blip r:embed="rId4">
              <a:alphaModFix/>
            </a:blip>
            <a:stretch>
              <a:fillRect/>
            </a:stretch>
          </p:blipFill>
          <p:spPr>
            <a:xfrm>
              <a:off x="4669155" y="1757075"/>
              <a:ext cx="354725" cy="351925"/>
            </a:xfrm>
            <a:prstGeom prst="rect">
              <a:avLst/>
            </a:prstGeom>
            <a:noFill/>
            <a:ln>
              <a:noFill/>
            </a:ln>
          </p:spPr>
        </p:pic>
        <p:sp>
          <p:nvSpPr>
            <p:cNvPr id="711" name="Shape 711"/>
            <p:cNvSpPr/>
            <p:nvPr/>
          </p:nvSpPr>
          <p:spPr>
            <a:xfrm>
              <a:off x="4669663" y="1757634"/>
              <a:ext cx="353700" cy="351300"/>
            </a:xfrm>
            <a:prstGeom prst="rect">
              <a:avLst/>
            </a:prstGeom>
            <a:solidFill>
              <a:srgbClr val="3B0083">
                <a:alpha val="3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12" name="Shape 712"/>
          <p:cNvGrpSpPr/>
          <p:nvPr/>
        </p:nvGrpSpPr>
        <p:grpSpPr>
          <a:xfrm>
            <a:off x="7154951" y="1822136"/>
            <a:ext cx="354725" cy="355578"/>
            <a:chOff x="6389401" y="1757075"/>
            <a:chExt cx="354725" cy="355578"/>
          </a:xfrm>
        </p:grpSpPr>
        <p:sp>
          <p:nvSpPr>
            <p:cNvPr id="713" name="Shape 713"/>
            <p:cNvSpPr/>
            <p:nvPr/>
          </p:nvSpPr>
          <p:spPr>
            <a:xfrm>
              <a:off x="6390256" y="1761353"/>
              <a:ext cx="353700" cy="351300"/>
            </a:xfrm>
            <a:prstGeom prst="rect">
              <a:avLst/>
            </a:prstGeom>
            <a:solidFill>
              <a:srgbClr val="CC0000">
                <a:alpha val="3077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14" name="Shape 714" descr="Icon_RH_Software_Container-App_RGB_Flat.png"/>
            <p:cNvPicPr preferRelativeResize="0"/>
            <p:nvPr/>
          </p:nvPicPr>
          <p:blipFill>
            <a:blip r:embed="rId4">
              <a:alphaModFix/>
            </a:blip>
            <a:stretch>
              <a:fillRect/>
            </a:stretch>
          </p:blipFill>
          <p:spPr>
            <a:xfrm>
              <a:off x="6389401" y="1757075"/>
              <a:ext cx="354725" cy="351925"/>
            </a:xfrm>
            <a:prstGeom prst="rect">
              <a:avLst/>
            </a:prstGeom>
            <a:noFill/>
            <a:ln>
              <a:noFill/>
            </a:ln>
          </p:spPr>
        </p:pic>
      </p:grpSp>
      <p:cxnSp>
        <p:nvCxnSpPr>
          <p:cNvPr id="715" name="Shape 715"/>
          <p:cNvCxnSpPr>
            <a:stCxn id="696" idx="2"/>
            <a:endCxn id="702" idx="2"/>
          </p:cNvCxnSpPr>
          <p:nvPr/>
        </p:nvCxnSpPr>
        <p:spPr>
          <a:xfrm rot="-5400000" flipH="1">
            <a:off x="4654480" y="1174338"/>
            <a:ext cx="600" cy="2003700"/>
          </a:xfrm>
          <a:prstGeom prst="bentConnector3">
            <a:avLst>
              <a:gd name="adj1" fmla="val 39687500"/>
            </a:avLst>
          </a:prstGeom>
          <a:noFill/>
          <a:ln w="9525" cap="flat" cmpd="sng">
            <a:solidFill>
              <a:srgbClr val="666666"/>
            </a:solidFill>
            <a:prstDash val="solid"/>
            <a:round/>
            <a:headEnd type="none" w="med" len="med"/>
            <a:tailEnd type="none" w="med" len="med"/>
          </a:ln>
        </p:spPr>
      </p:cxnSp>
      <p:cxnSp>
        <p:nvCxnSpPr>
          <p:cNvPr id="716" name="Shape 716"/>
          <p:cNvCxnSpPr>
            <a:stCxn id="705" idx="0"/>
            <a:endCxn id="696" idx="1"/>
          </p:cNvCxnSpPr>
          <p:nvPr/>
        </p:nvCxnSpPr>
        <p:spPr>
          <a:xfrm rot="5400000">
            <a:off x="5538767" y="-240033"/>
            <a:ext cx="177000" cy="4303200"/>
          </a:xfrm>
          <a:prstGeom prst="bentConnector4">
            <a:avLst>
              <a:gd name="adj1" fmla="val -134534"/>
              <a:gd name="adj2" fmla="val 105536"/>
            </a:avLst>
          </a:prstGeom>
          <a:noFill/>
          <a:ln w="9525" cap="flat" cmpd="sng">
            <a:solidFill>
              <a:srgbClr val="666666"/>
            </a:solidFill>
            <a:prstDash val="solid"/>
            <a:round/>
            <a:headEnd type="none" w="med" len="med"/>
            <a:tailEnd type="none" w="med" len="med"/>
          </a:ln>
        </p:spPr>
      </p:cxnSp>
      <p:cxnSp>
        <p:nvCxnSpPr>
          <p:cNvPr id="717" name="Shape 717"/>
          <p:cNvCxnSpPr>
            <a:stCxn id="702" idx="3"/>
            <a:endCxn id="699" idx="1"/>
          </p:cNvCxnSpPr>
          <p:nvPr/>
        </p:nvCxnSpPr>
        <p:spPr>
          <a:xfrm rot="10800000" flipH="1">
            <a:off x="5833953" y="1998125"/>
            <a:ext cx="102900" cy="1800"/>
          </a:xfrm>
          <a:prstGeom prst="straightConnector1">
            <a:avLst/>
          </a:prstGeom>
          <a:noFill/>
          <a:ln w="9525" cap="flat" cmpd="sng">
            <a:solidFill>
              <a:srgbClr val="666666"/>
            </a:solidFill>
            <a:prstDash val="solid"/>
            <a:round/>
            <a:headEnd type="none" w="med" len="med"/>
            <a:tailEnd type="none" w="med" len="med"/>
          </a:ln>
        </p:spPr>
      </p:cxnSp>
      <p:cxnSp>
        <p:nvCxnSpPr>
          <p:cNvPr id="718" name="Shape 718"/>
          <p:cNvCxnSpPr>
            <a:stCxn id="699" idx="2"/>
            <a:endCxn id="705" idx="2"/>
          </p:cNvCxnSpPr>
          <p:nvPr/>
        </p:nvCxnSpPr>
        <p:spPr>
          <a:xfrm rot="-5400000" flipH="1">
            <a:off x="6946085" y="1342311"/>
            <a:ext cx="900" cy="1664400"/>
          </a:xfrm>
          <a:prstGeom prst="bentConnector3">
            <a:avLst>
              <a:gd name="adj1" fmla="val 26561742"/>
            </a:avLst>
          </a:prstGeom>
          <a:noFill/>
          <a:ln w="9525" cap="flat" cmpd="sng">
            <a:solidFill>
              <a:srgbClr val="666666"/>
            </a:solidFill>
            <a:prstDash val="solid"/>
            <a:round/>
            <a:headEnd type="none" w="med" len="med"/>
            <a:tailEnd type="none" w="med" len="med"/>
          </a:ln>
        </p:spPr>
      </p:cxnSp>
      <p:cxnSp>
        <p:nvCxnSpPr>
          <p:cNvPr id="719" name="Shape 719"/>
          <p:cNvCxnSpPr>
            <a:stCxn id="708" idx="1"/>
            <a:endCxn id="708" idx="1"/>
          </p:cNvCxnSpPr>
          <p:nvPr/>
        </p:nvCxnSpPr>
        <p:spPr>
          <a:xfrm>
            <a:off x="3931546" y="1999925"/>
            <a:ext cx="0" cy="0"/>
          </a:xfrm>
          <a:prstGeom prst="straightConnector1">
            <a:avLst/>
          </a:prstGeom>
          <a:noFill/>
          <a:ln w="9525" cap="flat" cmpd="sng">
            <a:solidFill>
              <a:srgbClr val="666666"/>
            </a:solidFill>
            <a:prstDash val="solid"/>
            <a:round/>
            <a:headEnd type="none" w="med" len="med"/>
            <a:tailEnd type="none" w="med" len="med"/>
          </a:ln>
        </p:spPr>
      </p:cxnSp>
      <p:cxnSp>
        <p:nvCxnSpPr>
          <p:cNvPr id="720" name="Shape 720"/>
          <p:cNvCxnSpPr>
            <a:stCxn id="696" idx="3"/>
            <a:endCxn id="708" idx="1"/>
          </p:cNvCxnSpPr>
          <p:nvPr/>
        </p:nvCxnSpPr>
        <p:spPr>
          <a:xfrm>
            <a:off x="3830292" y="1999925"/>
            <a:ext cx="101400" cy="0"/>
          </a:xfrm>
          <a:prstGeom prst="straightConnector1">
            <a:avLst/>
          </a:prstGeom>
          <a:noFill/>
          <a:ln w="9525" cap="flat" cmpd="sng">
            <a:solidFill>
              <a:srgbClr val="666666"/>
            </a:solidFill>
            <a:prstDash val="solid"/>
            <a:round/>
            <a:headEnd type="none" w="med" len="med"/>
            <a:tailEnd type="none" w="med" len="med"/>
          </a:ln>
        </p:spPr>
      </p:cxnSp>
      <p:cxnSp>
        <p:nvCxnSpPr>
          <p:cNvPr id="721" name="Shape 721"/>
          <p:cNvCxnSpPr>
            <a:stCxn id="696" idx="0"/>
            <a:endCxn id="711" idx="0"/>
          </p:cNvCxnSpPr>
          <p:nvPr/>
        </p:nvCxnSpPr>
        <p:spPr>
          <a:xfrm rot="-5400000" flipH="1">
            <a:off x="4108630" y="1368262"/>
            <a:ext cx="600" cy="912000"/>
          </a:xfrm>
          <a:prstGeom prst="bentConnector3">
            <a:avLst>
              <a:gd name="adj1" fmla="val -39687500"/>
            </a:avLst>
          </a:prstGeom>
          <a:noFill/>
          <a:ln w="9525" cap="flat" cmpd="sng">
            <a:solidFill>
              <a:srgbClr val="666666"/>
            </a:solidFill>
            <a:prstDash val="solid"/>
            <a:round/>
            <a:headEnd type="none" w="med" len="med"/>
            <a:tailEnd type="none" w="med" len="med"/>
          </a:ln>
        </p:spPr>
      </p:cxnSp>
      <p:cxnSp>
        <p:nvCxnSpPr>
          <p:cNvPr id="722" name="Shape 722"/>
          <p:cNvCxnSpPr>
            <a:stCxn id="699" idx="3"/>
            <a:endCxn id="714" idx="1"/>
          </p:cNvCxnSpPr>
          <p:nvPr/>
        </p:nvCxnSpPr>
        <p:spPr>
          <a:xfrm>
            <a:off x="6291698" y="1998099"/>
            <a:ext cx="863400" cy="0"/>
          </a:xfrm>
          <a:prstGeom prst="straightConnector1">
            <a:avLst/>
          </a:prstGeom>
          <a:noFill/>
          <a:ln w="9525" cap="flat" cmpd="sng">
            <a:solidFill>
              <a:srgbClr val="666666"/>
            </a:solidFill>
            <a:prstDash val="solid"/>
            <a:round/>
            <a:headEnd type="none" w="med" len="med"/>
            <a:tailEnd type="none" w="med" len="med"/>
          </a:ln>
        </p:spPr>
      </p:cxnSp>
      <p:cxnSp>
        <p:nvCxnSpPr>
          <p:cNvPr id="723" name="Shape 723"/>
          <p:cNvCxnSpPr>
            <a:stCxn id="699" idx="0"/>
            <a:endCxn id="708" idx="2"/>
          </p:cNvCxnSpPr>
          <p:nvPr/>
        </p:nvCxnSpPr>
        <p:spPr>
          <a:xfrm rot="5400000">
            <a:off x="4934735" y="996236"/>
            <a:ext cx="353700" cy="2005500"/>
          </a:xfrm>
          <a:prstGeom prst="bentConnector5">
            <a:avLst>
              <a:gd name="adj1" fmla="val -67324"/>
              <a:gd name="adj2" fmla="val 49998"/>
              <a:gd name="adj3" fmla="val 167339"/>
            </a:avLst>
          </a:prstGeom>
          <a:noFill/>
          <a:ln w="9525" cap="flat" cmpd="sng">
            <a:solidFill>
              <a:srgbClr val="666666"/>
            </a:solidFill>
            <a:prstDash val="solid"/>
            <a:round/>
            <a:headEnd type="none" w="med" len="med"/>
            <a:tailEnd type="none" w="med" len="med"/>
          </a:ln>
        </p:spPr>
      </p:cxnSp>
      <p:pic>
        <p:nvPicPr>
          <p:cNvPr id="724" name="Shape 724" descr="Icon_RH_Software_Container-App_RGB_Flat.png"/>
          <p:cNvPicPr preferRelativeResize="0"/>
          <p:nvPr/>
        </p:nvPicPr>
        <p:blipFill>
          <a:blip r:embed="rId4">
            <a:alphaModFix/>
          </a:blip>
          <a:stretch>
            <a:fillRect/>
          </a:stretch>
        </p:blipFill>
        <p:spPr>
          <a:xfrm>
            <a:off x="1162162" y="2406587"/>
            <a:ext cx="401932" cy="398775"/>
          </a:xfrm>
          <a:prstGeom prst="rect">
            <a:avLst/>
          </a:prstGeom>
          <a:noFill/>
          <a:ln>
            <a:noFill/>
          </a:ln>
        </p:spPr>
      </p:pic>
      <p:pic>
        <p:nvPicPr>
          <p:cNvPr id="725" name="Shape 725" descr="Icon_RH_Software_Container-App_RGB_Flat.png"/>
          <p:cNvPicPr preferRelativeResize="0"/>
          <p:nvPr/>
        </p:nvPicPr>
        <p:blipFill>
          <a:blip r:embed="rId4">
            <a:alphaModFix/>
          </a:blip>
          <a:stretch>
            <a:fillRect/>
          </a:stretch>
        </p:blipFill>
        <p:spPr>
          <a:xfrm>
            <a:off x="1162987" y="2864587"/>
            <a:ext cx="401932" cy="398775"/>
          </a:xfrm>
          <a:prstGeom prst="rect">
            <a:avLst/>
          </a:prstGeom>
          <a:noFill/>
          <a:ln>
            <a:noFill/>
          </a:ln>
        </p:spPr>
      </p:pic>
      <p:pic>
        <p:nvPicPr>
          <p:cNvPr id="726" name="Shape 726" descr="Icon_RH_Software_Container-App_RGB_Flat.png"/>
          <p:cNvPicPr preferRelativeResize="0"/>
          <p:nvPr/>
        </p:nvPicPr>
        <p:blipFill>
          <a:blip r:embed="rId4">
            <a:alphaModFix/>
          </a:blip>
          <a:stretch>
            <a:fillRect/>
          </a:stretch>
        </p:blipFill>
        <p:spPr>
          <a:xfrm>
            <a:off x="1162987" y="3322587"/>
            <a:ext cx="401932" cy="398775"/>
          </a:xfrm>
          <a:prstGeom prst="rect">
            <a:avLst/>
          </a:prstGeom>
          <a:noFill/>
          <a:ln>
            <a:noFill/>
          </a:ln>
        </p:spPr>
      </p:pic>
      <p:pic>
        <p:nvPicPr>
          <p:cNvPr id="727" name="Shape 727" descr="Icon_RH_Software_Container-App_RGB_Flat.png"/>
          <p:cNvPicPr preferRelativeResize="0"/>
          <p:nvPr/>
        </p:nvPicPr>
        <p:blipFill>
          <a:blip r:embed="rId4">
            <a:alphaModFix/>
          </a:blip>
          <a:stretch>
            <a:fillRect/>
          </a:stretch>
        </p:blipFill>
        <p:spPr>
          <a:xfrm>
            <a:off x="705787" y="2676475"/>
            <a:ext cx="401932" cy="398775"/>
          </a:xfrm>
          <a:prstGeom prst="rect">
            <a:avLst/>
          </a:prstGeom>
          <a:noFill/>
          <a:ln>
            <a:noFill/>
          </a:ln>
        </p:spPr>
      </p:pic>
      <p:pic>
        <p:nvPicPr>
          <p:cNvPr id="728" name="Shape 728" descr="Icon_RH_Software_Container-App_RGB_Flat.png"/>
          <p:cNvPicPr preferRelativeResize="0"/>
          <p:nvPr/>
        </p:nvPicPr>
        <p:blipFill>
          <a:blip r:embed="rId4">
            <a:alphaModFix/>
          </a:blip>
          <a:stretch>
            <a:fillRect/>
          </a:stretch>
        </p:blipFill>
        <p:spPr>
          <a:xfrm>
            <a:off x="705787" y="3133675"/>
            <a:ext cx="401932" cy="398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LAB ENVIRONMENT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p:nvPr/>
        </p:nvSpPr>
        <p:spPr>
          <a:xfrm>
            <a:off x="1698475" y="1299175"/>
            <a:ext cx="3221700" cy="710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2200">
                <a:solidFill>
                  <a:srgbClr val="000000"/>
                </a:solidFill>
                <a:latin typeface="Proxima Nova"/>
                <a:ea typeface="Proxima Nova"/>
                <a:cs typeface="Proxima Nova"/>
                <a:sym typeface="Proxima Nova"/>
              </a:rPr>
              <a:t>Scheduling</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Decide where to deploy containers</a:t>
            </a:r>
            <a:endParaRPr sz="1200">
              <a:latin typeface="Proxima Nova"/>
              <a:ea typeface="Proxima Nova"/>
              <a:cs typeface="Proxima Nova"/>
              <a:sym typeface="Proxima Nova"/>
            </a:endParaRPr>
          </a:p>
        </p:txBody>
      </p:sp>
      <p:sp>
        <p:nvSpPr>
          <p:cNvPr id="736" name="Shape 736"/>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dk1"/>
                </a:solidFill>
              </a:rPr>
              <a:t>WE NEED MORE THAN JUST CONTAINERS</a:t>
            </a:r>
            <a:endParaRPr/>
          </a:p>
        </p:txBody>
      </p:sp>
      <p:sp>
        <p:nvSpPr>
          <p:cNvPr id="737" name="Shape 737"/>
          <p:cNvSpPr txBox="1"/>
          <p:nvPr/>
        </p:nvSpPr>
        <p:spPr>
          <a:xfrm>
            <a:off x="1698475" y="2142896"/>
            <a:ext cx="3221700" cy="710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2200">
                <a:solidFill>
                  <a:srgbClr val="000000"/>
                </a:solidFill>
                <a:latin typeface="Proxima Nova"/>
                <a:ea typeface="Proxima Nova"/>
                <a:cs typeface="Proxima Nova"/>
                <a:sym typeface="Proxima Nova"/>
              </a:rPr>
              <a:t>Lifecycle and health</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Keep containers running despite failures</a:t>
            </a:r>
            <a:endParaRPr sz="1200">
              <a:latin typeface="Proxima Nova"/>
              <a:ea typeface="Proxima Nova"/>
              <a:cs typeface="Proxima Nova"/>
              <a:sym typeface="Proxima Nova"/>
            </a:endParaRPr>
          </a:p>
        </p:txBody>
      </p:sp>
      <p:sp>
        <p:nvSpPr>
          <p:cNvPr id="738" name="Shape 738"/>
          <p:cNvSpPr txBox="1"/>
          <p:nvPr/>
        </p:nvSpPr>
        <p:spPr>
          <a:xfrm>
            <a:off x="1698475" y="2986618"/>
            <a:ext cx="3221700" cy="710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2200">
                <a:solidFill>
                  <a:srgbClr val="000000"/>
                </a:solidFill>
                <a:latin typeface="Proxima Nova"/>
                <a:ea typeface="Proxima Nova"/>
                <a:cs typeface="Proxima Nova"/>
                <a:sym typeface="Proxima Nova"/>
              </a:rPr>
              <a:t>Discovery</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Find other containers on the network</a:t>
            </a:r>
            <a:endParaRPr sz="1200">
              <a:latin typeface="Proxima Nova"/>
              <a:ea typeface="Proxima Nova"/>
              <a:cs typeface="Proxima Nova"/>
              <a:sym typeface="Proxima Nova"/>
            </a:endParaRPr>
          </a:p>
        </p:txBody>
      </p:sp>
      <p:sp>
        <p:nvSpPr>
          <p:cNvPr id="739" name="Shape 739"/>
          <p:cNvSpPr txBox="1"/>
          <p:nvPr/>
        </p:nvSpPr>
        <p:spPr>
          <a:xfrm>
            <a:off x="1698475" y="3830339"/>
            <a:ext cx="3221700" cy="710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2200">
                <a:solidFill>
                  <a:srgbClr val="000000"/>
                </a:solidFill>
                <a:latin typeface="Proxima Nova"/>
                <a:ea typeface="Proxima Nova"/>
                <a:cs typeface="Proxima Nova"/>
                <a:sym typeface="Proxima Nova"/>
              </a:rPr>
              <a:t>Monitoring</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Visibility into running containers</a:t>
            </a:r>
            <a:endParaRPr sz="1200">
              <a:latin typeface="Proxima Nova"/>
              <a:ea typeface="Proxima Nova"/>
              <a:cs typeface="Proxima Nova"/>
              <a:sym typeface="Proxima Nova"/>
            </a:endParaRPr>
          </a:p>
        </p:txBody>
      </p:sp>
      <p:sp>
        <p:nvSpPr>
          <p:cNvPr id="740" name="Shape 740"/>
          <p:cNvSpPr txBox="1"/>
          <p:nvPr/>
        </p:nvSpPr>
        <p:spPr>
          <a:xfrm>
            <a:off x="5377425" y="1299175"/>
            <a:ext cx="2786400" cy="710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2200">
                <a:latin typeface="Proxima Nova"/>
                <a:ea typeface="Proxima Nova"/>
                <a:cs typeface="Proxima Nova"/>
                <a:sym typeface="Proxima Nova"/>
              </a:rPr>
              <a:t>Security</a:t>
            </a:r>
            <a:br>
              <a:rPr lang="en-US" sz="2200">
                <a:solidFill>
                  <a:srgbClr val="000000"/>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Control who can do what</a:t>
            </a:r>
            <a:endParaRPr sz="1200">
              <a:solidFill>
                <a:srgbClr val="000000"/>
              </a:solidFill>
              <a:latin typeface="Proxima Nova"/>
              <a:ea typeface="Proxima Nova"/>
              <a:cs typeface="Proxima Nova"/>
              <a:sym typeface="Proxima Nova"/>
            </a:endParaRPr>
          </a:p>
        </p:txBody>
      </p:sp>
      <p:sp>
        <p:nvSpPr>
          <p:cNvPr id="741" name="Shape 741"/>
          <p:cNvSpPr txBox="1"/>
          <p:nvPr/>
        </p:nvSpPr>
        <p:spPr>
          <a:xfrm>
            <a:off x="5377425" y="2142896"/>
            <a:ext cx="3384300" cy="710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sz="2200">
                <a:solidFill>
                  <a:srgbClr val="000000"/>
                </a:solidFill>
                <a:latin typeface="Proxima Nova"/>
                <a:ea typeface="Proxima Nova"/>
                <a:cs typeface="Proxima Nova"/>
                <a:sym typeface="Proxima Nova"/>
              </a:rPr>
              <a:t>Scaling</a:t>
            </a:r>
            <a:endParaRPr sz="2200">
              <a:solidFill>
                <a:srgbClr val="000000"/>
              </a:solidFill>
              <a:latin typeface="Proxima Nova"/>
              <a:ea typeface="Proxima Nova"/>
              <a:cs typeface="Proxima Nova"/>
              <a:sym typeface="Proxima Nova"/>
            </a:endParaRPr>
          </a:p>
          <a:p>
            <a:pPr marL="0" lvl="0" indent="0" rtl="0">
              <a:lnSpc>
                <a:spcPct val="100000"/>
              </a:lnSpc>
              <a:spcBef>
                <a:spcPts val="0"/>
              </a:spcBef>
              <a:spcAft>
                <a:spcPts val="0"/>
              </a:spcAft>
              <a:buNone/>
            </a:pPr>
            <a:r>
              <a:rPr lang="en-US" sz="1200">
                <a:solidFill>
                  <a:schemeClr val="dk1"/>
                </a:solidFill>
                <a:latin typeface="Proxima Nova"/>
                <a:ea typeface="Proxima Nova"/>
                <a:cs typeface="Proxima Nova"/>
                <a:sym typeface="Proxima Nova"/>
              </a:rPr>
              <a:t>Scale containers up and down</a:t>
            </a:r>
            <a:endParaRPr sz="1200">
              <a:latin typeface="Proxima Nova"/>
              <a:ea typeface="Proxima Nova"/>
              <a:cs typeface="Proxima Nova"/>
              <a:sym typeface="Proxima Nova"/>
            </a:endParaRPr>
          </a:p>
        </p:txBody>
      </p:sp>
      <p:sp>
        <p:nvSpPr>
          <p:cNvPr id="742" name="Shape 742"/>
          <p:cNvSpPr txBox="1"/>
          <p:nvPr/>
        </p:nvSpPr>
        <p:spPr>
          <a:xfrm>
            <a:off x="5377425" y="2986618"/>
            <a:ext cx="3384300" cy="710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2200">
                <a:solidFill>
                  <a:schemeClr val="dk1"/>
                </a:solidFill>
                <a:latin typeface="Proxima Nova"/>
                <a:ea typeface="Proxima Nova"/>
                <a:cs typeface="Proxima Nova"/>
                <a:sym typeface="Proxima Nova"/>
              </a:rPr>
              <a:t>Persistence</a:t>
            </a:r>
            <a:endParaRPr sz="2200">
              <a:solidFill>
                <a:schemeClr val="dk1"/>
              </a:solidFill>
              <a:latin typeface="Proxima Nova"/>
              <a:ea typeface="Proxima Nova"/>
              <a:cs typeface="Proxima Nova"/>
              <a:sym typeface="Proxima Nova"/>
            </a:endParaRPr>
          </a:p>
          <a:p>
            <a:pPr marL="0" lvl="0" indent="0" rtl="0">
              <a:spcBef>
                <a:spcPts val="0"/>
              </a:spcBef>
              <a:spcAft>
                <a:spcPts val="0"/>
              </a:spcAft>
              <a:buClr>
                <a:schemeClr val="dk1"/>
              </a:buClr>
              <a:buSzPts val="1100"/>
              <a:buFont typeface="Arial"/>
              <a:buNone/>
            </a:pPr>
            <a:r>
              <a:rPr lang="en-US" sz="1200">
                <a:solidFill>
                  <a:schemeClr val="dk1"/>
                </a:solidFill>
                <a:latin typeface="Proxima Nova"/>
                <a:ea typeface="Proxima Nova"/>
                <a:cs typeface="Proxima Nova"/>
                <a:sym typeface="Proxima Nova"/>
              </a:rPr>
              <a:t>Survive data beyond container lifecycle</a:t>
            </a:r>
            <a:endParaRPr sz="1200">
              <a:latin typeface="Proxima Nova"/>
              <a:ea typeface="Proxima Nova"/>
              <a:cs typeface="Proxima Nova"/>
              <a:sym typeface="Proxima Nova"/>
            </a:endParaRPr>
          </a:p>
        </p:txBody>
      </p:sp>
      <p:sp>
        <p:nvSpPr>
          <p:cNvPr id="743" name="Shape 743"/>
          <p:cNvSpPr txBox="1"/>
          <p:nvPr/>
        </p:nvSpPr>
        <p:spPr>
          <a:xfrm>
            <a:off x="5377425" y="3830339"/>
            <a:ext cx="3384300" cy="710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2200">
                <a:solidFill>
                  <a:schemeClr val="dk1"/>
                </a:solidFill>
                <a:latin typeface="Proxima Nova"/>
                <a:ea typeface="Proxima Nova"/>
                <a:cs typeface="Proxima Nova"/>
                <a:sym typeface="Proxima Nova"/>
              </a:rPr>
              <a:t>Aggregation</a:t>
            </a:r>
            <a:endParaRPr sz="2200">
              <a:solidFill>
                <a:schemeClr val="dk1"/>
              </a:solidFill>
              <a:latin typeface="Proxima Nova"/>
              <a:ea typeface="Proxima Nova"/>
              <a:cs typeface="Proxima Nova"/>
              <a:sym typeface="Proxima Nova"/>
            </a:endParaRPr>
          </a:p>
          <a:p>
            <a:pPr marL="0" lvl="0" indent="0" rtl="0">
              <a:spcBef>
                <a:spcPts val="0"/>
              </a:spcBef>
              <a:spcAft>
                <a:spcPts val="0"/>
              </a:spcAft>
              <a:buClr>
                <a:schemeClr val="dk1"/>
              </a:buClr>
              <a:buSzPts val="1100"/>
              <a:buFont typeface="Arial"/>
              <a:buNone/>
            </a:pPr>
            <a:r>
              <a:rPr lang="en-US" sz="1200">
                <a:solidFill>
                  <a:schemeClr val="dk1"/>
                </a:solidFill>
                <a:latin typeface="Proxima Nova"/>
                <a:ea typeface="Proxima Nova"/>
                <a:cs typeface="Proxima Nova"/>
                <a:sym typeface="Proxima Nova"/>
              </a:rPr>
              <a:t>Compose apps from multiple containers</a:t>
            </a:r>
            <a:endParaRPr sz="1200">
              <a:solidFill>
                <a:schemeClr val="dk1"/>
              </a:solidFill>
              <a:latin typeface="Proxima Nova"/>
              <a:ea typeface="Proxima Nova"/>
              <a:cs typeface="Proxima Nova"/>
              <a:sym typeface="Proxima Nova"/>
            </a:endParaRPr>
          </a:p>
          <a:p>
            <a:pPr marL="0" lvl="0" indent="0" rtl="0">
              <a:lnSpc>
                <a:spcPct val="150000"/>
              </a:lnSpc>
              <a:spcBef>
                <a:spcPts val="600"/>
              </a:spcBef>
              <a:spcAft>
                <a:spcPts val="0"/>
              </a:spcAft>
              <a:buNone/>
            </a:pPr>
            <a:endParaRPr sz="22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OPENSHIFT OVERVIEW AND ARCHITECTURE REVIEW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50" name="Shape 750"/>
          <p:cNvSpPr txBox="1"/>
          <p:nvPr/>
        </p:nvSpPr>
        <p:spPr>
          <a:xfrm>
            <a:off x="1042000" y="1488875"/>
            <a:ext cx="3160500" cy="2538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600"/>
              </a:spcBef>
              <a:spcAft>
                <a:spcPts val="0"/>
              </a:spcAft>
              <a:buNone/>
            </a:pPr>
            <a:r>
              <a:rPr lang="en-US" sz="1800">
                <a:solidFill>
                  <a:srgbClr val="000000"/>
                </a:solidFill>
                <a:latin typeface="Proxima Nova"/>
                <a:ea typeface="Proxima Nova"/>
                <a:cs typeface="Proxima Nova"/>
                <a:sym typeface="Proxima Nova"/>
              </a:rPr>
              <a:t>Container application platform based on Docker and Kubernetes for building, distributing and running containers at scale</a:t>
            </a:r>
            <a:endParaRPr sz="1800">
              <a:solidFill>
                <a:srgbClr val="000000"/>
              </a:solidFill>
              <a:latin typeface="Proxima Nova"/>
              <a:ea typeface="Proxima Nova"/>
              <a:cs typeface="Proxima Nova"/>
              <a:sym typeface="Proxima Nova"/>
            </a:endParaRPr>
          </a:p>
        </p:txBody>
      </p:sp>
      <p:pic>
        <p:nvPicPr>
          <p:cNvPr id="751" name="Shape 751"/>
          <p:cNvPicPr preferRelativeResize="0"/>
          <p:nvPr/>
        </p:nvPicPr>
        <p:blipFill>
          <a:blip r:embed="rId3">
            <a:alphaModFix/>
          </a:blip>
          <a:stretch>
            <a:fillRect/>
          </a:stretch>
        </p:blipFill>
        <p:spPr>
          <a:xfrm>
            <a:off x="4542525" y="1981800"/>
            <a:ext cx="3340025" cy="858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7" name="Shape 757"/>
          <p:cNvSpPr txBox="1"/>
          <p:nvPr/>
        </p:nvSpPr>
        <p:spPr>
          <a:xfrm>
            <a:off x="1044024" y="724650"/>
            <a:ext cx="1683300" cy="42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rgbClr val="434343"/>
                </a:solidFill>
                <a:latin typeface="Overpass"/>
                <a:ea typeface="Overpass"/>
                <a:cs typeface="Overpass"/>
                <a:sym typeface="Overpass"/>
              </a:rPr>
              <a:t>Self-Service</a:t>
            </a:r>
            <a:endParaRPr sz="1800">
              <a:solidFill>
                <a:srgbClr val="434343"/>
              </a:solidFill>
              <a:latin typeface="Overpass"/>
              <a:ea typeface="Overpass"/>
              <a:cs typeface="Overpass"/>
              <a:sym typeface="Overpass"/>
            </a:endParaRPr>
          </a:p>
        </p:txBody>
      </p:sp>
      <p:sp>
        <p:nvSpPr>
          <p:cNvPr id="758" name="Shape 758"/>
          <p:cNvSpPr txBox="1"/>
          <p:nvPr/>
        </p:nvSpPr>
        <p:spPr>
          <a:xfrm>
            <a:off x="307700" y="1480925"/>
            <a:ext cx="1849800" cy="42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rgbClr val="434343"/>
                </a:solidFill>
                <a:latin typeface="Overpass"/>
                <a:ea typeface="Overpass"/>
                <a:cs typeface="Overpass"/>
                <a:sym typeface="Overpass"/>
              </a:rPr>
              <a:t>Multi-language</a:t>
            </a:r>
            <a:endParaRPr sz="1800">
              <a:solidFill>
                <a:srgbClr val="434343"/>
              </a:solidFill>
              <a:latin typeface="Overpass"/>
              <a:ea typeface="Overpass"/>
              <a:cs typeface="Overpass"/>
              <a:sym typeface="Overpass"/>
            </a:endParaRPr>
          </a:p>
        </p:txBody>
      </p:sp>
      <p:sp>
        <p:nvSpPr>
          <p:cNvPr id="759" name="Shape 759"/>
          <p:cNvSpPr txBox="1"/>
          <p:nvPr/>
        </p:nvSpPr>
        <p:spPr>
          <a:xfrm>
            <a:off x="573125" y="2254125"/>
            <a:ext cx="1546500" cy="42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rgbClr val="434343"/>
                </a:solidFill>
                <a:latin typeface="Overpass"/>
                <a:ea typeface="Overpass"/>
                <a:cs typeface="Overpass"/>
                <a:sym typeface="Overpass"/>
              </a:rPr>
              <a:t>Automation</a:t>
            </a:r>
            <a:endParaRPr sz="1800">
              <a:solidFill>
                <a:srgbClr val="434343"/>
              </a:solidFill>
              <a:latin typeface="Overpass"/>
              <a:ea typeface="Overpass"/>
              <a:cs typeface="Overpass"/>
              <a:sym typeface="Overpass"/>
            </a:endParaRPr>
          </a:p>
        </p:txBody>
      </p:sp>
      <p:sp>
        <p:nvSpPr>
          <p:cNvPr id="760" name="Shape 760"/>
          <p:cNvSpPr txBox="1"/>
          <p:nvPr/>
        </p:nvSpPr>
        <p:spPr>
          <a:xfrm>
            <a:off x="248825" y="3163994"/>
            <a:ext cx="1591500" cy="42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rgbClr val="434343"/>
                </a:solidFill>
                <a:latin typeface="Overpass"/>
                <a:ea typeface="Overpass"/>
                <a:cs typeface="Overpass"/>
                <a:sym typeface="Overpass"/>
              </a:rPr>
              <a:t>Collaboration</a:t>
            </a:r>
            <a:endParaRPr sz="1800">
              <a:solidFill>
                <a:srgbClr val="434343"/>
              </a:solidFill>
              <a:latin typeface="Overpass"/>
              <a:ea typeface="Overpass"/>
              <a:cs typeface="Overpass"/>
              <a:sym typeface="Overpass"/>
            </a:endParaRPr>
          </a:p>
        </p:txBody>
      </p:sp>
      <p:sp>
        <p:nvSpPr>
          <p:cNvPr id="761" name="Shape 761"/>
          <p:cNvSpPr txBox="1"/>
          <p:nvPr/>
        </p:nvSpPr>
        <p:spPr>
          <a:xfrm>
            <a:off x="1044025" y="3845475"/>
            <a:ext cx="1536300" cy="42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rgbClr val="434343"/>
                </a:solidFill>
                <a:latin typeface="Overpass"/>
                <a:ea typeface="Overpass"/>
                <a:cs typeface="Overpass"/>
                <a:sym typeface="Overpass"/>
              </a:rPr>
              <a:t>Multi-tenant</a:t>
            </a:r>
            <a:endParaRPr sz="1800">
              <a:solidFill>
                <a:srgbClr val="434343"/>
              </a:solidFill>
              <a:latin typeface="Overpass"/>
              <a:ea typeface="Overpass"/>
              <a:cs typeface="Overpass"/>
              <a:sym typeface="Overpass"/>
            </a:endParaRPr>
          </a:p>
        </p:txBody>
      </p:sp>
      <p:sp>
        <p:nvSpPr>
          <p:cNvPr id="762" name="Shape 762"/>
          <p:cNvSpPr txBox="1"/>
          <p:nvPr/>
        </p:nvSpPr>
        <p:spPr>
          <a:xfrm>
            <a:off x="6744675" y="717225"/>
            <a:ext cx="1979400" cy="42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rgbClr val="434343"/>
                </a:solidFill>
                <a:latin typeface="Overpass"/>
                <a:ea typeface="Overpass"/>
                <a:cs typeface="Overpass"/>
                <a:sym typeface="Overpass"/>
              </a:rPr>
              <a:t>Standards-based</a:t>
            </a:r>
            <a:endParaRPr sz="1800">
              <a:solidFill>
                <a:srgbClr val="434343"/>
              </a:solidFill>
              <a:latin typeface="Overpass"/>
              <a:ea typeface="Overpass"/>
              <a:cs typeface="Overpass"/>
              <a:sym typeface="Overpass"/>
            </a:endParaRPr>
          </a:p>
        </p:txBody>
      </p:sp>
      <p:sp>
        <p:nvSpPr>
          <p:cNvPr id="763" name="Shape 763"/>
          <p:cNvSpPr txBox="1"/>
          <p:nvPr/>
        </p:nvSpPr>
        <p:spPr>
          <a:xfrm>
            <a:off x="7227065" y="1509669"/>
            <a:ext cx="1280700" cy="42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rgbClr val="434343"/>
                </a:solidFill>
                <a:latin typeface="Overpass"/>
                <a:ea typeface="Overpass"/>
                <a:cs typeface="Overpass"/>
                <a:sym typeface="Overpass"/>
              </a:rPr>
              <a:t>Web-scale</a:t>
            </a:r>
            <a:endParaRPr sz="1800">
              <a:solidFill>
                <a:srgbClr val="434343"/>
              </a:solidFill>
              <a:latin typeface="Overpass"/>
              <a:ea typeface="Overpass"/>
              <a:cs typeface="Overpass"/>
              <a:sym typeface="Overpass"/>
            </a:endParaRPr>
          </a:p>
        </p:txBody>
      </p:sp>
      <p:sp>
        <p:nvSpPr>
          <p:cNvPr id="764" name="Shape 764"/>
          <p:cNvSpPr txBox="1"/>
          <p:nvPr/>
        </p:nvSpPr>
        <p:spPr>
          <a:xfrm>
            <a:off x="7119052" y="2219590"/>
            <a:ext cx="1546500" cy="42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rgbClr val="434343"/>
                </a:solidFill>
                <a:latin typeface="Overpass"/>
                <a:ea typeface="Overpass"/>
                <a:cs typeface="Overpass"/>
                <a:sym typeface="Overpass"/>
              </a:rPr>
              <a:t>Open Source</a:t>
            </a:r>
            <a:endParaRPr sz="1800">
              <a:solidFill>
                <a:srgbClr val="434343"/>
              </a:solidFill>
              <a:latin typeface="Overpass"/>
              <a:ea typeface="Overpass"/>
              <a:cs typeface="Overpass"/>
              <a:sym typeface="Overpass"/>
            </a:endParaRPr>
          </a:p>
        </p:txBody>
      </p:sp>
      <p:sp>
        <p:nvSpPr>
          <p:cNvPr id="765" name="Shape 765"/>
          <p:cNvSpPr txBox="1"/>
          <p:nvPr/>
        </p:nvSpPr>
        <p:spPr>
          <a:xfrm>
            <a:off x="7008976" y="3076900"/>
            <a:ext cx="2058900" cy="42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rgbClr val="434343"/>
                </a:solidFill>
                <a:latin typeface="Overpass"/>
                <a:ea typeface="Overpass"/>
                <a:cs typeface="Overpass"/>
                <a:sym typeface="Overpass"/>
              </a:rPr>
              <a:t>Enterprise Grade</a:t>
            </a:r>
            <a:endParaRPr sz="1800">
              <a:solidFill>
                <a:srgbClr val="434343"/>
              </a:solidFill>
              <a:latin typeface="Overpass"/>
              <a:ea typeface="Overpass"/>
              <a:cs typeface="Overpass"/>
              <a:sym typeface="Overpass"/>
            </a:endParaRPr>
          </a:p>
        </p:txBody>
      </p:sp>
      <p:sp>
        <p:nvSpPr>
          <p:cNvPr id="766" name="Shape 766"/>
          <p:cNvSpPr txBox="1"/>
          <p:nvPr/>
        </p:nvSpPr>
        <p:spPr>
          <a:xfrm>
            <a:off x="6490960" y="3883138"/>
            <a:ext cx="959400" cy="423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rgbClr val="434343"/>
                </a:solidFill>
                <a:latin typeface="Overpass"/>
                <a:ea typeface="Overpass"/>
                <a:cs typeface="Overpass"/>
                <a:sym typeface="Overpass"/>
              </a:rPr>
              <a:t>Secure</a:t>
            </a:r>
            <a:endParaRPr sz="1800">
              <a:solidFill>
                <a:srgbClr val="434343"/>
              </a:solidFill>
              <a:latin typeface="Overpass"/>
              <a:ea typeface="Overpass"/>
              <a:cs typeface="Overpass"/>
              <a:sym typeface="Overpass"/>
            </a:endParaRPr>
          </a:p>
        </p:txBody>
      </p:sp>
      <p:pic>
        <p:nvPicPr>
          <p:cNvPr id="767" name="Shape 767"/>
          <p:cNvPicPr preferRelativeResize="0"/>
          <p:nvPr/>
        </p:nvPicPr>
        <p:blipFill>
          <a:blip r:embed="rId3">
            <a:alphaModFix/>
          </a:blip>
          <a:stretch>
            <a:fillRect/>
          </a:stretch>
        </p:blipFill>
        <p:spPr>
          <a:xfrm>
            <a:off x="1943503" y="679153"/>
            <a:ext cx="5154699" cy="3703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4" name="Shape 774"/>
          <p:cNvSpPr txBox="1"/>
          <p:nvPr/>
        </p:nvSpPr>
        <p:spPr>
          <a:xfrm>
            <a:off x="826650" y="0"/>
            <a:ext cx="7490700" cy="1063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800">
                <a:solidFill>
                  <a:srgbClr val="000000"/>
                </a:solidFill>
                <a:latin typeface="Overpass"/>
                <a:ea typeface="Overpass"/>
                <a:cs typeface="Overpass"/>
                <a:sym typeface="Overpass"/>
              </a:rPr>
              <a:t>DIY COMPARISON</a:t>
            </a:r>
            <a:endParaRPr sz="2800">
              <a:solidFill>
                <a:srgbClr val="000000"/>
              </a:solidFill>
              <a:latin typeface="Overpass"/>
              <a:ea typeface="Overpass"/>
              <a:cs typeface="Overpass"/>
              <a:sym typeface="Overpass"/>
            </a:endParaRPr>
          </a:p>
        </p:txBody>
      </p:sp>
      <p:graphicFrame>
        <p:nvGraphicFramePr>
          <p:cNvPr id="775" name="Shape 775"/>
          <p:cNvGraphicFramePr/>
          <p:nvPr/>
        </p:nvGraphicFramePr>
        <p:xfrm>
          <a:off x="709875" y="1066949"/>
          <a:ext cx="7676025" cy="3470300"/>
        </p:xfrm>
        <a:graphic>
          <a:graphicData uri="http://schemas.openxmlformats.org/drawingml/2006/table">
            <a:tbl>
              <a:tblPr>
                <a:noFill/>
                <a:tableStyleId>{6A82B843-0280-4E97-A8BA-7A9253F82600}</a:tableStyleId>
              </a:tblPr>
              <a:tblGrid>
                <a:gridCol w="2174200">
                  <a:extLst>
                    <a:ext uri="{9D8B030D-6E8A-4147-A177-3AD203B41FA5}">
                      <a16:colId xmlns:a16="http://schemas.microsoft.com/office/drawing/2014/main" val="20000"/>
                    </a:ext>
                  </a:extLst>
                </a:gridCol>
                <a:gridCol w="2324525">
                  <a:extLst>
                    <a:ext uri="{9D8B030D-6E8A-4147-A177-3AD203B41FA5}">
                      <a16:colId xmlns:a16="http://schemas.microsoft.com/office/drawing/2014/main" val="20001"/>
                    </a:ext>
                  </a:extLst>
                </a:gridCol>
                <a:gridCol w="3177300">
                  <a:extLst>
                    <a:ext uri="{9D8B030D-6E8A-4147-A177-3AD203B41FA5}">
                      <a16:colId xmlns:a16="http://schemas.microsoft.com/office/drawing/2014/main" val="20002"/>
                    </a:ext>
                  </a:extLst>
                </a:gridCol>
              </a:tblGrid>
              <a:tr h="398500">
                <a:tc>
                  <a:txBody>
                    <a:bodyPr/>
                    <a:lstStyle/>
                    <a:p>
                      <a:pPr marL="0" lvl="0" indent="0" algn="ctr" rtl="0">
                        <a:spcBef>
                          <a:spcPts val="0"/>
                        </a:spcBef>
                        <a:spcAft>
                          <a:spcPts val="0"/>
                        </a:spcAft>
                        <a:buNone/>
                      </a:pPr>
                      <a:r>
                        <a:rPr lang="en-US" sz="1200">
                          <a:solidFill>
                            <a:srgbClr val="FFFFFF"/>
                          </a:solidFill>
                          <a:latin typeface="Overpass"/>
                          <a:ea typeface="Overpass"/>
                          <a:cs typeface="Overpass"/>
                          <a:sym typeface="Overpass"/>
                        </a:rPr>
                        <a:t>Category</a:t>
                      </a:r>
                      <a:endParaRPr sz="1200">
                        <a:solidFill>
                          <a:srgbClr val="FFFFFF"/>
                        </a:solidFill>
                        <a:latin typeface="Overpass"/>
                        <a:ea typeface="Overpass"/>
                        <a:cs typeface="Overpass"/>
                        <a:sym typeface="Overpass"/>
                      </a:endParaRPr>
                    </a:p>
                  </a:txBody>
                  <a:tcPr marL="91425" marR="91425" marT="68575" marB="68575" anchor="ctr">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004153"/>
                    </a:solidFill>
                  </a:tcPr>
                </a:tc>
                <a:tc>
                  <a:txBody>
                    <a:bodyPr/>
                    <a:lstStyle/>
                    <a:p>
                      <a:pPr marL="0" lvl="0" indent="0" algn="ctr" rtl="0">
                        <a:spcBef>
                          <a:spcPts val="0"/>
                        </a:spcBef>
                        <a:spcAft>
                          <a:spcPts val="0"/>
                        </a:spcAft>
                        <a:buNone/>
                      </a:pPr>
                      <a:r>
                        <a:rPr lang="en-US" sz="1200">
                          <a:solidFill>
                            <a:srgbClr val="FFFFFF"/>
                          </a:solidFill>
                          <a:latin typeface="Overpass"/>
                          <a:ea typeface="Overpass"/>
                          <a:cs typeface="Overpass"/>
                          <a:sym typeface="Overpass"/>
                        </a:rPr>
                        <a:t>DIY (Docker + Kubernetes)</a:t>
                      </a:r>
                      <a:endParaRPr sz="1200">
                        <a:solidFill>
                          <a:srgbClr val="FFFFFF"/>
                        </a:solidFill>
                        <a:latin typeface="Overpass"/>
                        <a:ea typeface="Overpass"/>
                        <a:cs typeface="Overpass"/>
                        <a:sym typeface="Overpass"/>
                      </a:endParaRPr>
                    </a:p>
                  </a:txBody>
                  <a:tcPr marL="91425" marR="91425" marT="68575" marB="68575" anchor="ctr">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004153"/>
                    </a:solidFill>
                  </a:tcPr>
                </a:tc>
                <a:tc>
                  <a:txBody>
                    <a:bodyPr/>
                    <a:lstStyle/>
                    <a:p>
                      <a:pPr marL="0" lvl="0" indent="0" algn="ctr" rtl="0">
                        <a:spcBef>
                          <a:spcPts val="0"/>
                        </a:spcBef>
                        <a:spcAft>
                          <a:spcPts val="0"/>
                        </a:spcAft>
                        <a:buNone/>
                      </a:pPr>
                      <a:r>
                        <a:rPr lang="en-US" sz="1200">
                          <a:solidFill>
                            <a:srgbClr val="FFFFFF"/>
                          </a:solidFill>
                          <a:latin typeface="Overpass"/>
                          <a:ea typeface="Overpass"/>
                          <a:cs typeface="Overpass"/>
                          <a:sym typeface="Overpass"/>
                        </a:rPr>
                        <a:t>OpenShift</a:t>
                      </a:r>
                      <a:endParaRPr sz="1100">
                        <a:solidFill>
                          <a:srgbClr val="FFFFFF"/>
                        </a:solidFill>
                        <a:latin typeface="Overpass"/>
                        <a:ea typeface="Overpass"/>
                        <a:cs typeface="Overpass"/>
                        <a:sym typeface="Overpass"/>
                      </a:endParaRPr>
                    </a:p>
                  </a:txBody>
                  <a:tcPr marL="91425" marR="91425" marT="68575" marB="68575" anchor="ctr">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004153"/>
                    </a:solidFill>
                  </a:tcPr>
                </a:tc>
                <a:extLst>
                  <a:ext uri="{0D108BD9-81ED-4DB2-BD59-A6C34878D82A}">
                    <a16:rowId xmlns:a16="http://schemas.microsoft.com/office/drawing/2014/main" val="10000"/>
                  </a:ext>
                </a:extLst>
              </a:tr>
              <a:tr h="585700">
                <a:tc>
                  <a:txBody>
                    <a:bodyPr/>
                    <a:lstStyle/>
                    <a:p>
                      <a:pPr marL="0" lvl="0" indent="0" rtl="0">
                        <a:spcBef>
                          <a:spcPts val="0"/>
                        </a:spcBef>
                        <a:spcAft>
                          <a:spcPts val="0"/>
                        </a:spcAft>
                        <a:buClr>
                          <a:srgbClr val="000000"/>
                        </a:buClr>
                        <a:buSzPts val="1100"/>
                        <a:buFont typeface="Arial"/>
                        <a:buNone/>
                      </a:pPr>
                      <a:r>
                        <a:rPr lang="en-US" sz="1000">
                          <a:solidFill>
                            <a:srgbClr val="4C4C4C"/>
                          </a:solidFill>
                          <a:latin typeface="Overpass"/>
                          <a:ea typeface="Overpass"/>
                          <a:cs typeface="Overpass"/>
                          <a:sym typeface="Overpass"/>
                        </a:rPr>
                        <a:t>Cluster Infrastructure</a:t>
                      </a:r>
                      <a:endParaRPr sz="10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DCDCDC"/>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1000" u="sng">
                          <a:solidFill>
                            <a:srgbClr val="4C4C4C"/>
                          </a:solidFill>
                          <a:latin typeface="Overpass"/>
                          <a:ea typeface="Overpass"/>
                          <a:cs typeface="Overpass"/>
                          <a:sym typeface="Overpass"/>
                        </a:rPr>
                        <a:t>Requires</a:t>
                      </a:r>
                      <a:r>
                        <a:rPr lang="en-US" sz="1000">
                          <a:solidFill>
                            <a:srgbClr val="4C4C4C"/>
                          </a:solidFill>
                          <a:latin typeface="Overpass"/>
                          <a:ea typeface="Overpass"/>
                          <a:cs typeface="Overpass"/>
                          <a:sym typeface="Overpass"/>
                        </a:rPr>
                        <a:t> third-party solutions for networking, registry, multi-tenancy, log management, container metrics</a:t>
                      </a:r>
                      <a:endParaRPr sz="10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DCDCDC"/>
                    </a:solidFill>
                  </a:tcPr>
                </a:tc>
                <a:tc>
                  <a:txBody>
                    <a:bodyPr/>
                    <a:lstStyle/>
                    <a:p>
                      <a:pPr marL="0" marR="0" lvl="0" indent="0" algn="l" rtl="0">
                        <a:lnSpc>
                          <a:spcPct val="100000"/>
                        </a:lnSpc>
                        <a:spcBef>
                          <a:spcPts val="0"/>
                        </a:spcBef>
                        <a:spcAft>
                          <a:spcPts val="0"/>
                        </a:spcAft>
                        <a:buNone/>
                      </a:pPr>
                      <a:r>
                        <a:rPr lang="en-US" sz="1000">
                          <a:solidFill>
                            <a:srgbClr val="4C4C4C"/>
                          </a:solidFill>
                          <a:latin typeface="Overpass"/>
                          <a:ea typeface="Overpass"/>
                          <a:cs typeface="Overpass"/>
                          <a:sym typeface="Overpass"/>
                        </a:rPr>
                        <a:t>Industry-standard Kubernetes for orchestrating linux docker containers</a:t>
                      </a:r>
                      <a:endParaRPr sz="10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DCDCDC"/>
                    </a:solidFill>
                  </a:tcPr>
                </a:tc>
                <a:extLst>
                  <a:ext uri="{0D108BD9-81ED-4DB2-BD59-A6C34878D82A}">
                    <a16:rowId xmlns:a16="http://schemas.microsoft.com/office/drawing/2014/main" val="10001"/>
                  </a:ext>
                </a:extLst>
              </a:tr>
              <a:tr h="389600">
                <a:tc>
                  <a:txBody>
                    <a:bodyPr/>
                    <a:lstStyle/>
                    <a:p>
                      <a:pPr marL="0" lvl="0" indent="0" rtl="0">
                        <a:spcBef>
                          <a:spcPts val="0"/>
                        </a:spcBef>
                        <a:spcAft>
                          <a:spcPts val="0"/>
                        </a:spcAft>
                        <a:buClr>
                          <a:srgbClr val="000000"/>
                        </a:buClr>
                        <a:buSzPts val="1100"/>
                        <a:buFont typeface="Arial"/>
                        <a:buNone/>
                      </a:pPr>
                      <a:r>
                        <a:rPr lang="en-US" sz="1000">
                          <a:solidFill>
                            <a:srgbClr val="4C4C4C"/>
                          </a:solidFill>
                          <a:latin typeface="Overpass"/>
                          <a:ea typeface="Overpass"/>
                          <a:cs typeface="Overpass"/>
                          <a:sym typeface="Overpass"/>
                        </a:rPr>
                        <a:t>Registry</a:t>
                      </a:r>
                      <a:endParaRPr sz="1000">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FFFFFF"/>
                    </a:solidFill>
                  </a:tcPr>
                </a:tc>
                <a:tc>
                  <a:txBody>
                    <a:bodyPr/>
                    <a:lstStyle/>
                    <a:p>
                      <a:pPr marL="0" lvl="0" indent="0" rtl="0">
                        <a:spcBef>
                          <a:spcPts val="0"/>
                        </a:spcBef>
                        <a:spcAft>
                          <a:spcPts val="0"/>
                        </a:spcAft>
                        <a:buClr>
                          <a:srgbClr val="000000"/>
                        </a:buClr>
                        <a:buSzPts val="1100"/>
                        <a:buFont typeface="Arial"/>
                        <a:buNone/>
                      </a:pPr>
                      <a:r>
                        <a:rPr lang="en-US" sz="1000" u="sng">
                          <a:solidFill>
                            <a:srgbClr val="4C4C4C"/>
                          </a:solidFill>
                          <a:latin typeface="Overpass"/>
                          <a:ea typeface="Overpass"/>
                          <a:cs typeface="Overpass"/>
                          <a:sym typeface="Overpass"/>
                        </a:rPr>
                        <a:t>Requires</a:t>
                      </a:r>
                      <a:r>
                        <a:rPr lang="en-US" sz="1000">
                          <a:solidFill>
                            <a:srgbClr val="4C4C4C"/>
                          </a:solidFill>
                          <a:latin typeface="Overpass"/>
                          <a:ea typeface="Overpass"/>
                          <a:cs typeface="Overpass"/>
                          <a:sym typeface="Overpass"/>
                        </a:rPr>
                        <a:t> third-party solutions</a:t>
                      </a:r>
                      <a:endParaRPr sz="10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000">
                          <a:solidFill>
                            <a:srgbClr val="4C4C4C"/>
                          </a:solidFill>
                          <a:latin typeface="Overpass"/>
                          <a:ea typeface="Overpass"/>
                          <a:cs typeface="Overpass"/>
                          <a:sym typeface="Overpass"/>
                        </a:rPr>
                        <a:t>Built-in Atomic Registry</a:t>
                      </a:r>
                      <a:endParaRPr sz="11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85700">
                <a:tc>
                  <a:txBody>
                    <a:bodyPr/>
                    <a:lstStyle/>
                    <a:p>
                      <a:pPr marL="0" lvl="0" indent="0" rtl="0">
                        <a:spcBef>
                          <a:spcPts val="0"/>
                        </a:spcBef>
                        <a:spcAft>
                          <a:spcPts val="0"/>
                        </a:spcAft>
                        <a:buNone/>
                      </a:pPr>
                      <a:r>
                        <a:rPr lang="en-US" sz="1000">
                          <a:solidFill>
                            <a:srgbClr val="4C4C4C"/>
                          </a:solidFill>
                          <a:latin typeface="Overpass"/>
                          <a:ea typeface="Overpass"/>
                          <a:cs typeface="Overpass"/>
                          <a:sym typeface="Overpass"/>
                        </a:rPr>
                        <a:t>Application lifecycle and services</a:t>
                      </a:r>
                      <a:endParaRPr sz="1000">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DCDCDC"/>
                    </a:solidFill>
                  </a:tcPr>
                </a:tc>
                <a:tc>
                  <a:txBody>
                    <a:bodyPr/>
                    <a:lstStyle/>
                    <a:p>
                      <a:pPr marL="0" marR="0" lvl="0" indent="0" algn="l" rtl="0">
                        <a:lnSpc>
                          <a:spcPct val="100000"/>
                        </a:lnSpc>
                        <a:spcBef>
                          <a:spcPts val="0"/>
                        </a:spcBef>
                        <a:spcAft>
                          <a:spcPts val="0"/>
                        </a:spcAft>
                        <a:buNone/>
                      </a:pPr>
                      <a:r>
                        <a:rPr lang="en-US" sz="1000" u="sng">
                          <a:solidFill>
                            <a:srgbClr val="4C4C4C"/>
                          </a:solidFill>
                          <a:latin typeface="Overpass"/>
                          <a:ea typeface="Overpass"/>
                          <a:cs typeface="Overpass"/>
                          <a:sym typeface="Overpass"/>
                        </a:rPr>
                        <a:t>Requires</a:t>
                      </a:r>
                      <a:r>
                        <a:rPr lang="en-US" sz="1000">
                          <a:solidFill>
                            <a:srgbClr val="4C4C4C"/>
                          </a:solidFill>
                          <a:latin typeface="Overpass"/>
                          <a:ea typeface="Overpass"/>
                          <a:cs typeface="Overpass"/>
                          <a:sym typeface="Overpass"/>
                        </a:rPr>
                        <a:t> third-party solutions</a:t>
                      </a:r>
                      <a:endParaRPr sz="10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DCDCDC"/>
                    </a:solidFill>
                  </a:tcPr>
                </a:tc>
                <a:tc>
                  <a:txBody>
                    <a:bodyPr/>
                    <a:lstStyle/>
                    <a:p>
                      <a:pPr marL="0" marR="0" lvl="0" indent="0" algn="l" rtl="0">
                        <a:lnSpc>
                          <a:spcPct val="100000"/>
                        </a:lnSpc>
                        <a:spcBef>
                          <a:spcPts val="0"/>
                        </a:spcBef>
                        <a:spcAft>
                          <a:spcPts val="0"/>
                        </a:spcAft>
                        <a:buNone/>
                      </a:pPr>
                      <a:r>
                        <a:rPr lang="en-US" sz="1000">
                          <a:solidFill>
                            <a:srgbClr val="4C4C4C"/>
                          </a:solidFill>
                          <a:latin typeface="Overpass"/>
                          <a:ea typeface="Overpass"/>
                          <a:cs typeface="Overpass"/>
                          <a:sym typeface="Overpass"/>
                        </a:rPr>
                        <a:t>Rich portfolio of JBoss middleware, databases, language runtimes and more. Built-in CI/CD support including Jenkins master/slave and plugins</a:t>
                      </a:r>
                      <a:endParaRPr sz="10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DCDCDC"/>
                    </a:solidFill>
                  </a:tcPr>
                </a:tc>
                <a:extLst>
                  <a:ext uri="{0D108BD9-81ED-4DB2-BD59-A6C34878D82A}">
                    <a16:rowId xmlns:a16="http://schemas.microsoft.com/office/drawing/2014/main" val="10003"/>
                  </a:ext>
                </a:extLst>
              </a:tr>
              <a:tr h="735875">
                <a:tc>
                  <a:txBody>
                    <a:bodyPr/>
                    <a:lstStyle/>
                    <a:p>
                      <a:pPr marL="0" marR="0" lvl="0" indent="0" algn="l" rtl="0">
                        <a:lnSpc>
                          <a:spcPct val="100000"/>
                        </a:lnSpc>
                        <a:spcBef>
                          <a:spcPts val="0"/>
                        </a:spcBef>
                        <a:spcAft>
                          <a:spcPts val="0"/>
                        </a:spcAft>
                        <a:buClr>
                          <a:srgbClr val="000000"/>
                        </a:buClr>
                        <a:buSzPts val="1100"/>
                        <a:buFont typeface="Arial"/>
                        <a:buNone/>
                      </a:pPr>
                      <a:r>
                        <a:rPr lang="en-US" sz="1000">
                          <a:solidFill>
                            <a:srgbClr val="4C4C4C"/>
                          </a:solidFill>
                          <a:latin typeface="Overpass"/>
                          <a:ea typeface="Overpass"/>
                          <a:cs typeface="Overpass"/>
                          <a:sym typeface="Overpass"/>
                        </a:rPr>
                        <a:t>Operational management</a:t>
                      </a:r>
                      <a:endParaRPr sz="10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000" u="sng">
                          <a:solidFill>
                            <a:srgbClr val="4C4C4C"/>
                          </a:solidFill>
                          <a:latin typeface="Overpass"/>
                          <a:ea typeface="Overpass"/>
                          <a:cs typeface="Overpass"/>
                          <a:sym typeface="Overpass"/>
                        </a:rPr>
                        <a:t>Requires</a:t>
                      </a:r>
                      <a:r>
                        <a:rPr lang="en-US" sz="1000">
                          <a:solidFill>
                            <a:srgbClr val="4C4C4C"/>
                          </a:solidFill>
                          <a:latin typeface="Overpass"/>
                          <a:ea typeface="Overpass"/>
                          <a:cs typeface="Overpass"/>
                          <a:sym typeface="Overpass"/>
                        </a:rPr>
                        <a:t> third-party solutions</a:t>
                      </a:r>
                      <a:endParaRPr sz="10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FFFFFF"/>
                    </a:solidFill>
                  </a:tcPr>
                </a:tc>
                <a:tc>
                  <a:txBody>
                    <a:bodyPr/>
                    <a:lstStyle/>
                    <a:p>
                      <a:pPr marL="0" lvl="0" indent="0" rtl="0">
                        <a:spcBef>
                          <a:spcPts val="0"/>
                        </a:spcBef>
                        <a:spcAft>
                          <a:spcPts val="0"/>
                        </a:spcAft>
                        <a:buClr>
                          <a:srgbClr val="000000"/>
                        </a:buClr>
                        <a:buSzPts val="1100"/>
                        <a:buFont typeface="Arial"/>
                        <a:buNone/>
                      </a:pPr>
                      <a:r>
                        <a:rPr lang="en-US" sz="1000">
                          <a:solidFill>
                            <a:srgbClr val="4C4C4C"/>
                          </a:solidFill>
                          <a:latin typeface="Overpass"/>
                          <a:ea typeface="Overpass"/>
                          <a:cs typeface="Overpass"/>
                          <a:sym typeface="Overpass"/>
                        </a:rPr>
                        <a:t>Provisioning via Ansible and ops management via CloudForms for provisioning, utilization, capacity management, chargeback, policy management, alerts, self-service and more</a:t>
                      </a:r>
                      <a:endParaRPr sz="11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735875">
                <a:tc>
                  <a:txBody>
                    <a:bodyPr/>
                    <a:lstStyle/>
                    <a:p>
                      <a:pPr marL="0" marR="0" lvl="0" indent="0" algn="l" rtl="0">
                        <a:lnSpc>
                          <a:spcPct val="100000"/>
                        </a:lnSpc>
                        <a:spcBef>
                          <a:spcPts val="0"/>
                        </a:spcBef>
                        <a:spcAft>
                          <a:spcPts val="0"/>
                        </a:spcAft>
                        <a:buClr>
                          <a:srgbClr val="000000"/>
                        </a:buClr>
                        <a:buSzPts val="1100"/>
                        <a:buFont typeface="Arial"/>
                        <a:buNone/>
                      </a:pPr>
                      <a:r>
                        <a:rPr lang="en-US" sz="1000">
                          <a:solidFill>
                            <a:srgbClr val="4C4C4C"/>
                          </a:solidFill>
                          <a:latin typeface="Overpass"/>
                          <a:ea typeface="Overpass"/>
                          <a:cs typeface="Overpass"/>
                          <a:sym typeface="Overpass"/>
                        </a:rPr>
                        <a:t>Security</a:t>
                      </a:r>
                      <a:endParaRPr sz="10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DCDCDC"/>
                    </a:solidFill>
                  </a:tcPr>
                </a:tc>
                <a:tc>
                  <a:txBody>
                    <a:bodyPr/>
                    <a:lstStyle/>
                    <a:p>
                      <a:pPr marL="0" lvl="0" indent="0" rtl="0">
                        <a:spcBef>
                          <a:spcPts val="0"/>
                        </a:spcBef>
                        <a:spcAft>
                          <a:spcPts val="0"/>
                        </a:spcAft>
                        <a:buNone/>
                      </a:pPr>
                      <a:r>
                        <a:rPr lang="en-US" sz="1000" u="sng">
                          <a:solidFill>
                            <a:srgbClr val="4C4C4C"/>
                          </a:solidFill>
                          <a:latin typeface="Overpass"/>
                          <a:ea typeface="Overpass"/>
                          <a:cs typeface="Overpass"/>
                          <a:sym typeface="Overpass"/>
                        </a:rPr>
                        <a:t>Requires</a:t>
                      </a:r>
                      <a:r>
                        <a:rPr lang="en-US" sz="1000">
                          <a:solidFill>
                            <a:srgbClr val="4C4C4C"/>
                          </a:solidFill>
                          <a:latin typeface="Overpass"/>
                          <a:ea typeface="Overpass"/>
                          <a:cs typeface="Overpass"/>
                          <a:sym typeface="Overpass"/>
                        </a:rPr>
                        <a:t> third-party solutions</a:t>
                      </a:r>
                      <a:endParaRPr sz="10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DCDCDC"/>
                    </a:solidFill>
                  </a:tcPr>
                </a:tc>
                <a:tc>
                  <a:txBody>
                    <a:bodyPr/>
                    <a:lstStyle/>
                    <a:p>
                      <a:pPr marL="0" lvl="0" indent="0" rtl="0">
                        <a:spcBef>
                          <a:spcPts val="0"/>
                        </a:spcBef>
                        <a:spcAft>
                          <a:spcPts val="0"/>
                        </a:spcAft>
                        <a:buClr>
                          <a:srgbClr val="000000"/>
                        </a:buClr>
                        <a:buSzPts val="1100"/>
                        <a:buFont typeface="Arial"/>
                        <a:buNone/>
                      </a:pPr>
                      <a:r>
                        <a:rPr lang="en-US" sz="1000">
                          <a:solidFill>
                            <a:srgbClr val="4C4C4C"/>
                          </a:solidFill>
                          <a:latin typeface="Overpass"/>
                          <a:ea typeface="Overpass"/>
                          <a:cs typeface="Overpass"/>
                          <a:sym typeface="Overpass"/>
                        </a:rPr>
                        <a:t>RHEL security/patches, SELinux isolation, image scanning, encryption, unprivileged containers, secret management, role-based access control and granular control over container operations</a:t>
                      </a:r>
                      <a:endParaRPr sz="1000">
                        <a:solidFill>
                          <a:srgbClr val="4C4C4C"/>
                        </a:solidFill>
                        <a:latin typeface="Overpass"/>
                        <a:ea typeface="Overpass"/>
                        <a:cs typeface="Overpass"/>
                        <a:sym typeface="Overpass"/>
                      </a:endParaRPr>
                    </a:p>
                  </a:txBody>
                  <a:tcPr marL="91425" marR="91425" marT="68575" marB="68575">
                    <a:lnL w="9525" cap="flat" cmpd="sng">
                      <a:solidFill>
                        <a:srgbClr val="F1F1F1"/>
                      </a:solidFill>
                      <a:prstDash val="solid"/>
                      <a:round/>
                      <a:headEnd type="none" w="sm" len="sm"/>
                      <a:tailEnd type="none" w="sm" len="sm"/>
                    </a:lnL>
                    <a:lnR w="9525" cap="flat" cmpd="sng">
                      <a:solidFill>
                        <a:srgbClr val="F1F1F1"/>
                      </a:solidFill>
                      <a:prstDash val="solid"/>
                      <a:round/>
                      <a:headEnd type="none" w="sm" len="sm"/>
                      <a:tailEnd type="none" w="sm" len="sm"/>
                    </a:lnR>
                    <a:lnT w="9525" cap="flat" cmpd="sng">
                      <a:solidFill>
                        <a:srgbClr val="F1F1F1"/>
                      </a:solidFill>
                      <a:prstDash val="solid"/>
                      <a:round/>
                      <a:headEnd type="none" w="sm" len="sm"/>
                      <a:tailEnd type="none" w="sm" len="sm"/>
                    </a:lnT>
                    <a:lnB w="9525" cap="flat" cmpd="sng">
                      <a:solidFill>
                        <a:srgbClr val="F1F1F1"/>
                      </a:solidFill>
                      <a:prstDash val="solid"/>
                      <a:round/>
                      <a:headEnd type="none" w="sm" len="sm"/>
                      <a:tailEnd type="none" w="sm" len="sm"/>
                    </a:lnB>
                    <a:solidFill>
                      <a:srgbClr val="DCDCD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2" name="Shape 782"/>
          <p:cNvSpPr txBox="1"/>
          <p:nvPr/>
        </p:nvSpPr>
        <p:spPr>
          <a:xfrm>
            <a:off x="7518145" y="1952990"/>
            <a:ext cx="1332600" cy="23955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1000" b="1">
                <a:latin typeface="Proxima Nova"/>
                <a:ea typeface="Proxima Nova"/>
                <a:cs typeface="Proxima Nova"/>
                <a:sym typeface="Proxima Nova"/>
              </a:rPr>
              <a:t>CrunchyData</a:t>
            </a:r>
            <a:endParaRPr sz="1000" b="1">
              <a:latin typeface="Proxima Nova"/>
              <a:ea typeface="Proxima Nova"/>
              <a:cs typeface="Proxima Nova"/>
              <a:sym typeface="Proxima Nova"/>
            </a:endParaRPr>
          </a:p>
          <a:p>
            <a:pPr marL="0" lvl="0" indent="0" rtl="0">
              <a:lnSpc>
                <a:spcPct val="150000"/>
              </a:lnSpc>
              <a:spcBef>
                <a:spcPts val="0"/>
              </a:spcBef>
              <a:spcAft>
                <a:spcPts val="0"/>
              </a:spcAft>
              <a:buNone/>
            </a:pPr>
            <a:r>
              <a:rPr lang="en-US" sz="1000" b="1">
                <a:latin typeface="Proxima Nova"/>
                <a:ea typeface="Proxima Nova"/>
                <a:cs typeface="Proxima Nova"/>
                <a:sym typeface="Proxima Nova"/>
              </a:rPr>
              <a:t>GitLab</a:t>
            </a:r>
            <a:endParaRPr sz="1000" b="1">
              <a:latin typeface="Proxima Nova"/>
              <a:ea typeface="Proxima Nova"/>
              <a:cs typeface="Proxima Nova"/>
              <a:sym typeface="Proxima Nova"/>
            </a:endParaRPr>
          </a:p>
          <a:p>
            <a:pPr marL="0" lvl="0" indent="0" rtl="0">
              <a:lnSpc>
                <a:spcPct val="150000"/>
              </a:lnSpc>
              <a:spcBef>
                <a:spcPts val="0"/>
              </a:spcBef>
              <a:spcAft>
                <a:spcPts val="0"/>
              </a:spcAft>
              <a:buNone/>
            </a:pPr>
            <a:r>
              <a:rPr lang="en-US" sz="1000" b="1">
                <a:latin typeface="Proxima Nova"/>
                <a:ea typeface="Proxima Nova"/>
                <a:cs typeface="Proxima Nova"/>
                <a:sym typeface="Proxima Nova"/>
              </a:rPr>
              <a:t>Iron.io</a:t>
            </a:r>
            <a:endParaRPr sz="1000" b="1">
              <a:latin typeface="Proxima Nova"/>
              <a:ea typeface="Proxima Nova"/>
              <a:cs typeface="Proxima Nova"/>
              <a:sym typeface="Proxima Nova"/>
            </a:endParaRPr>
          </a:p>
          <a:p>
            <a:pPr marL="0" lvl="0" indent="0" rtl="0">
              <a:lnSpc>
                <a:spcPct val="150000"/>
              </a:lnSpc>
              <a:spcBef>
                <a:spcPts val="0"/>
              </a:spcBef>
              <a:spcAft>
                <a:spcPts val="0"/>
              </a:spcAft>
              <a:buNone/>
            </a:pPr>
            <a:r>
              <a:rPr lang="en-US" sz="1000" b="1">
                <a:latin typeface="Proxima Nova"/>
                <a:ea typeface="Proxima Nova"/>
                <a:cs typeface="Proxima Nova"/>
                <a:sym typeface="Proxima Nova"/>
              </a:rPr>
              <a:t>Couchbase</a:t>
            </a:r>
            <a:endParaRPr sz="1000" b="1">
              <a:latin typeface="Proxima Nova"/>
              <a:ea typeface="Proxima Nova"/>
              <a:cs typeface="Proxima Nova"/>
              <a:sym typeface="Proxima Nova"/>
            </a:endParaRPr>
          </a:p>
          <a:p>
            <a:pPr marL="0" lvl="0" indent="0" rtl="0">
              <a:lnSpc>
                <a:spcPct val="150000"/>
              </a:lnSpc>
              <a:spcBef>
                <a:spcPts val="0"/>
              </a:spcBef>
              <a:spcAft>
                <a:spcPts val="0"/>
              </a:spcAft>
              <a:buNone/>
            </a:pPr>
            <a:r>
              <a:rPr lang="en-US" sz="1000" b="1">
                <a:latin typeface="Proxima Nova"/>
                <a:ea typeface="Proxima Nova"/>
                <a:cs typeface="Proxima Nova"/>
                <a:sym typeface="Proxima Nova"/>
              </a:rPr>
              <a:t>Sonatype</a:t>
            </a:r>
            <a:endParaRPr sz="1000" b="1">
              <a:latin typeface="Proxima Nova"/>
              <a:ea typeface="Proxima Nova"/>
              <a:cs typeface="Proxima Nova"/>
              <a:sym typeface="Proxima Nova"/>
            </a:endParaRPr>
          </a:p>
          <a:p>
            <a:pPr marL="0" lvl="0" indent="0" rtl="0">
              <a:lnSpc>
                <a:spcPct val="150000"/>
              </a:lnSpc>
              <a:spcBef>
                <a:spcPts val="0"/>
              </a:spcBef>
              <a:spcAft>
                <a:spcPts val="0"/>
              </a:spcAft>
              <a:buNone/>
            </a:pPr>
            <a:r>
              <a:rPr lang="en-US" sz="1000" b="1">
                <a:latin typeface="Proxima Nova"/>
                <a:ea typeface="Proxima Nova"/>
                <a:cs typeface="Proxima Nova"/>
                <a:sym typeface="Proxima Nova"/>
              </a:rPr>
              <a:t>EnterpriseDB</a:t>
            </a:r>
            <a:endParaRPr sz="1000" b="1">
              <a:latin typeface="Proxima Nova"/>
              <a:ea typeface="Proxima Nova"/>
              <a:cs typeface="Proxima Nova"/>
              <a:sym typeface="Proxima Nova"/>
            </a:endParaRPr>
          </a:p>
          <a:p>
            <a:pPr marL="0" lvl="0" indent="0" rtl="0">
              <a:lnSpc>
                <a:spcPct val="115000"/>
              </a:lnSpc>
              <a:spcBef>
                <a:spcPts val="0"/>
              </a:spcBef>
              <a:spcAft>
                <a:spcPts val="0"/>
              </a:spcAft>
              <a:buNone/>
            </a:pPr>
            <a:r>
              <a:rPr lang="en-US" sz="1000">
                <a:latin typeface="Proxima Nova"/>
                <a:ea typeface="Proxima Nova"/>
                <a:cs typeface="Proxima Nova"/>
                <a:sym typeface="Proxima Nova"/>
              </a:rPr>
              <a:t>and many more</a:t>
            </a:r>
            <a:endParaRPr sz="1000">
              <a:latin typeface="Proxima Nova"/>
              <a:ea typeface="Proxima Nova"/>
              <a:cs typeface="Proxima Nova"/>
              <a:sym typeface="Proxima Nova"/>
            </a:endParaRPr>
          </a:p>
        </p:txBody>
      </p:sp>
      <p:sp>
        <p:nvSpPr>
          <p:cNvPr id="783" name="Shape 783"/>
          <p:cNvSpPr txBox="1"/>
          <p:nvPr/>
        </p:nvSpPr>
        <p:spPr>
          <a:xfrm>
            <a:off x="4477979" y="1852810"/>
            <a:ext cx="1947900" cy="1318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800" b="1">
                <a:latin typeface="Proxima Nova"/>
                <a:ea typeface="Proxima Nova"/>
                <a:cs typeface="Proxima Nova"/>
                <a:sym typeface="Proxima Nova"/>
              </a:rPr>
              <a:t>...and virtually any docker image </a:t>
            </a:r>
            <a:endParaRPr sz="1800" b="1">
              <a:latin typeface="Proxima Nova"/>
              <a:ea typeface="Proxima Nova"/>
              <a:cs typeface="Proxima Nova"/>
              <a:sym typeface="Proxima Nova"/>
            </a:endParaRPr>
          </a:p>
          <a:p>
            <a:pPr marL="0" lvl="0" indent="0" algn="r" rtl="0">
              <a:spcBef>
                <a:spcPts val="0"/>
              </a:spcBef>
              <a:spcAft>
                <a:spcPts val="0"/>
              </a:spcAft>
              <a:buNone/>
            </a:pPr>
            <a:r>
              <a:rPr lang="en-US" sz="1800" b="1">
                <a:latin typeface="Proxima Nova"/>
                <a:ea typeface="Proxima Nova"/>
                <a:cs typeface="Proxima Nova"/>
                <a:sym typeface="Proxima Nova"/>
              </a:rPr>
              <a:t>out there!</a:t>
            </a:r>
            <a:endParaRPr sz="1800" b="1">
              <a:latin typeface="Proxima Nova"/>
              <a:ea typeface="Proxima Nova"/>
              <a:cs typeface="Proxima Nova"/>
              <a:sym typeface="Proxima Nova"/>
            </a:endParaRPr>
          </a:p>
        </p:txBody>
      </p:sp>
      <p:sp>
        <p:nvSpPr>
          <p:cNvPr id="784" name="Shape 784"/>
          <p:cNvSpPr txBox="1"/>
          <p:nvPr/>
        </p:nvSpPr>
        <p:spPr>
          <a:xfrm>
            <a:off x="826650" y="0"/>
            <a:ext cx="7490700" cy="1063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800">
                <a:solidFill>
                  <a:srgbClr val="000000"/>
                </a:solidFill>
                <a:latin typeface="Proxima Nova"/>
                <a:ea typeface="Proxima Nova"/>
                <a:cs typeface="Proxima Nova"/>
                <a:sym typeface="Proxima Nova"/>
              </a:rPr>
              <a:t>TRUE POLYGLOT PLATFORM</a:t>
            </a:r>
            <a:endParaRPr sz="2800">
              <a:solidFill>
                <a:srgbClr val="000000"/>
              </a:solidFill>
              <a:latin typeface="Proxima Nova"/>
              <a:ea typeface="Proxima Nova"/>
              <a:cs typeface="Proxima Nova"/>
              <a:sym typeface="Proxima Nova"/>
            </a:endParaRPr>
          </a:p>
        </p:txBody>
      </p:sp>
      <p:grpSp>
        <p:nvGrpSpPr>
          <p:cNvPr id="785" name="Shape 785"/>
          <p:cNvGrpSpPr/>
          <p:nvPr/>
        </p:nvGrpSpPr>
        <p:grpSpPr>
          <a:xfrm>
            <a:off x="1354844" y="1113473"/>
            <a:ext cx="6013281" cy="3514257"/>
            <a:chOff x="1354844" y="1164460"/>
            <a:chExt cx="6013281" cy="3514257"/>
          </a:xfrm>
        </p:grpSpPr>
        <p:sp>
          <p:nvSpPr>
            <p:cNvPr id="786" name="Shape 786"/>
            <p:cNvSpPr/>
            <p:nvPr/>
          </p:nvSpPr>
          <p:spPr>
            <a:xfrm>
              <a:off x="1360493" y="1164460"/>
              <a:ext cx="661200" cy="6372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latin typeface="Proxima Nova"/>
                  <a:ea typeface="Proxima Nova"/>
                  <a:cs typeface="Proxima Nova"/>
                  <a:sym typeface="Proxima Nova"/>
                </a:rPr>
                <a:t>PHP</a:t>
              </a:r>
              <a:endParaRPr sz="900">
                <a:latin typeface="Proxima Nova"/>
                <a:ea typeface="Proxima Nova"/>
                <a:cs typeface="Proxima Nova"/>
                <a:sym typeface="Proxima Nova"/>
              </a:endParaRPr>
            </a:p>
          </p:txBody>
        </p:sp>
        <p:sp>
          <p:nvSpPr>
            <p:cNvPr id="787" name="Shape 787"/>
            <p:cNvSpPr/>
            <p:nvPr/>
          </p:nvSpPr>
          <p:spPr>
            <a:xfrm>
              <a:off x="2116387" y="1164460"/>
              <a:ext cx="661200" cy="6372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latin typeface="Proxima Nova"/>
                  <a:ea typeface="Proxima Nova"/>
                  <a:cs typeface="Proxima Nova"/>
                  <a:sym typeface="Proxima Nova"/>
                </a:rPr>
                <a:t>Python</a:t>
              </a:r>
              <a:endParaRPr sz="900">
                <a:latin typeface="Proxima Nova"/>
                <a:ea typeface="Proxima Nova"/>
                <a:cs typeface="Proxima Nova"/>
                <a:sym typeface="Proxima Nova"/>
              </a:endParaRPr>
            </a:p>
          </p:txBody>
        </p:sp>
        <p:sp>
          <p:nvSpPr>
            <p:cNvPr id="788" name="Shape 788"/>
            <p:cNvSpPr/>
            <p:nvPr/>
          </p:nvSpPr>
          <p:spPr>
            <a:xfrm>
              <a:off x="2872281" y="1164460"/>
              <a:ext cx="661200" cy="6372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latin typeface="Proxima Nova"/>
                  <a:ea typeface="Proxima Nova"/>
                  <a:cs typeface="Proxima Nova"/>
                  <a:sym typeface="Proxima Nova"/>
                </a:rPr>
                <a:t>Java</a:t>
              </a:r>
              <a:endParaRPr sz="900">
                <a:latin typeface="Proxima Nova"/>
                <a:ea typeface="Proxima Nova"/>
                <a:cs typeface="Proxima Nova"/>
                <a:sym typeface="Proxima Nova"/>
              </a:endParaRPr>
            </a:p>
          </p:txBody>
        </p:sp>
        <p:sp>
          <p:nvSpPr>
            <p:cNvPr id="789" name="Shape 789"/>
            <p:cNvSpPr/>
            <p:nvPr/>
          </p:nvSpPr>
          <p:spPr>
            <a:xfrm>
              <a:off x="3628175" y="1164460"/>
              <a:ext cx="661200" cy="6372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latin typeface="Proxima Nova"/>
                  <a:ea typeface="Proxima Nova"/>
                  <a:cs typeface="Proxima Nova"/>
                  <a:sym typeface="Proxima Nova"/>
                </a:rPr>
                <a:t>NodeJS</a:t>
              </a:r>
              <a:endParaRPr sz="900">
                <a:latin typeface="Proxima Nova"/>
                <a:ea typeface="Proxima Nova"/>
                <a:cs typeface="Proxima Nova"/>
                <a:sym typeface="Proxima Nova"/>
              </a:endParaRPr>
            </a:p>
          </p:txBody>
        </p:sp>
        <p:sp>
          <p:nvSpPr>
            <p:cNvPr id="790" name="Shape 790"/>
            <p:cNvSpPr/>
            <p:nvPr/>
          </p:nvSpPr>
          <p:spPr>
            <a:xfrm>
              <a:off x="4384069" y="1164460"/>
              <a:ext cx="661200" cy="6372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latin typeface="Proxima Nova"/>
                  <a:ea typeface="Proxima Nova"/>
                  <a:cs typeface="Proxima Nova"/>
                  <a:sym typeface="Proxima Nova"/>
                </a:rPr>
                <a:t>Perl</a:t>
              </a:r>
              <a:endParaRPr sz="900">
                <a:latin typeface="Proxima Nova"/>
                <a:ea typeface="Proxima Nova"/>
                <a:cs typeface="Proxima Nova"/>
                <a:sym typeface="Proxima Nova"/>
              </a:endParaRPr>
            </a:p>
          </p:txBody>
        </p:sp>
        <p:sp>
          <p:nvSpPr>
            <p:cNvPr id="791" name="Shape 791"/>
            <p:cNvSpPr/>
            <p:nvPr/>
          </p:nvSpPr>
          <p:spPr>
            <a:xfrm>
              <a:off x="5139964" y="1164460"/>
              <a:ext cx="661200" cy="6372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latin typeface="Proxima Nova"/>
                  <a:ea typeface="Proxima Nova"/>
                  <a:cs typeface="Proxima Nova"/>
                  <a:sym typeface="Proxima Nova"/>
                </a:rPr>
                <a:t>Ruby</a:t>
              </a:r>
              <a:endParaRPr sz="900">
                <a:latin typeface="Proxima Nova"/>
                <a:ea typeface="Proxima Nova"/>
                <a:cs typeface="Proxima Nova"/>
                <a:sym typeface="Proxima Nova"/>
              </a:endParaRPr>
            </a:p>
          </p:txBody>
        </p:sp>
        <p:sp>
          <p:nvSpPr>
            <p:cNvPr id="792" name="Shape 792"/>
            <p:cNvSpPr/>
            <p:nvPr/>
          </p:nvSpPr>
          <p:spPr>
            <a:xfrm>
              <a:off x="5895858" y="1164460"/>
              <a:ext cx="661200" cy="6372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latin typeface="Proxima Nova"/>
                  <a:ea typeface="Proxima Nova"/>
                  <a:cs typeface="Proxima Nova"/>
                  <a:sym typeface="Proxima Nova"/>
                </a:rPr>
                <a:t>.NET</a:t>
              </a:r>
              <a:endParaRPr sz="900">
                <a:latin typeface="Proxima Nova"/>
                <a:ea typeface="Proxima Nova"/>
                <a:cs typeface="Proxima Nova"/>
                <a:sym typeface="Proxima Nova"/>
              </a:endParaRPr>
            </a:p>
            <a:p>
              <a:pPr marL="0" lvl="0" indent="0" algn="ctr" rtl="0">
                <a:spcBef>
                  <a:spcPts val="0"/>
                </a:spcBef>
                <a:spcAft>
                  <a:spcPts val="0"/>
                </a:spcAft>
                <a:buNone/>
              </a:pPr>
              <a:r>
                <a:rPr lang="en-US" sz="900">
                  <a:latin typeface="Proxima Nova"/>
                  <a:ea typeface="Proxima Nova"/>
                  <a:cs typeface="Proxima Nova"/>
                  <a:sym typeface="Proxima Nova"/>
                </a:rPr>
                <a:t>Core</a:t>
              </a:r>
              <a:endParaRPr sz="900">
                <a:latin typeface="Proxima Nova"/>
                <a:ea typeface="Proxima Nova"/>
                <a:cs typeface="Proxima Nova"/>
                <a:sym typeface="Proxima Nova"/>
              </a:endParaRPr>
            </a:p>
          </p:txBody>
        </p:sp>
        <p:sp>
          <p:nvSpPr>
            <p:cNvPr id="793" name="Shape 793"/>
            <p:cNvSpPr/>
            <p:nvPr/>
          </p:nvSpPr>
          <p:spPr>
            <a:xfrm>
              <a:off x="1360493" y="2602972"/>
              <a:ext cx="661200" cy="637200"/>
            </a:xfrm>
            <a:prstGeom prst="rect">
              <a:avLst/>
            </a:prstGeom>
            <a:solidFill>
              <a:srgbClr val="165D8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Apache</a:t>
              </a:r>
              <a:br>
                <a:rPr lang="en-US" sz="900">
                  <a:solidFill>
                    <a:srgbClr val="FFFFFF"/>
                  </a:solidFill>
                  <a:latin typeface="Proxima Nova"/>
                  <a:ea typeface="Proxima Nova"/>
                  <a:cs typeface="Proxima Nova"/>
                  <a:sym typeface="Proxima Nova"/>
                </a:rPr>
              </a:br>
              <a:r>
                <a:rPr lang="en-US" sz="900">
                  <a:solidFill>
                    <a:srgbClr val="FFFFFF"/>
                  </a:solidFill>
                  <a:latin typeface="Proxima Nova"/>
                  <a:ea typeface="Proxima Nova"/>
                  <a:cs typeface="Proxima Nova"/>
                  <a:sym typeface="Proxima Nova"/>
                </a:rPr>
                <a:t>HTTP</a:t>
              </a:r>
              <a:endParaRPr sz="9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Server</a:t>
              </a:r>
              <a:endParaRPr sz="900">
                <a:solidFill>
                  <a:srgbClr val="FFFFFF"/>
                </a:solidFill>
                <a:latin typeface="Proxima Nova"/>
                <a:ea typeface="Proxima Nova"/>
                <a:cs typeface="Proxima Nova"/>
                <a:sym typeface="Proxima Nova"/>
              </a:endParaRPr>
            </a:p>
          </p:txBody>
        </p:sp>
        <p:sp>
          <p:nvSpPr>
            <p:cNvPr id="794" name="Shape 794"/>
            <p:cNvSpPr/>
            <p:nvPr/>
          </p:nvSpPr>
          <p:spPr>
            <a:xfrm>
              <a:off x="1360494" y="1883728"/>
              <a:ext cx="661200" cy="637200"/>
            </a:xfrm>
            <a:prstGeom prst="rect">
              <a:avLst/>
            </a:prstGeom>
            <a:solidFill>
              <a:srgbClr val="3F9C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MySQL</a:t>
              </a:r>
              <a:endParaRPr sz="900">
                <a:solidFill>
                  <a:srgbClr val="FFFFFF"/>
                </a:solidFill>
                <a:latin typeface="Proxima Nova"/>
                <a:ea typeface="Proxima Nova"/>
                <a:cs typeface="Proxima Nova"/>
                <a:sym typeface="Proxima Nova"/>
              </a:endParaRPr>
            </a:p>
          </p:txBody>
        </p:sp>
        <p:sp>
          <p:nvSpPr>
            <p:cNvPr id="795" name="Shape 795"/>
            <p:cNvSpPr/>
            <p:nvPr/>
          </p:nvSpPr>
          <p:spPr>
            <a:xfrm>
              <a:off x="3628173" y="1883728"/>
              <a:ext cx="661200" cy="637200"/>
            </a:xfrm>
            <a:prstGeom prst="rect">
              <a:avLst/>
            </a:prstGeom>
            <a:solidFill>
              <a:srgbClr val="3F9C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Redis</a:t>
              </a:r>
              <a:endParaRPr sz="900">
                <a:solidFill>
                  <a:srgbClr val="FFFFFF"/>
                </a:solidFill>
                <a:latin typeface="Proxima Nova"/>
                <a:ea typeface="Proxima Nova"/>
                <a:cs typeface="Proxima Nova"/>
                <a:sym typeface="Proxima Nova"/>
              </a:endParaRPr>
            </a:p>
          </p:txBody>
        </p:sp>
        <p:sp>
          <p:nvSpPr>
            <p:cNvPr id="796" name="Shape 796"/>
            <p:cNvSpPr/>
            <p:nvPr/>
          </p:nvSpPr>
          <p:spPr>
            <a:xfrm>
              <a:off x="2116385" y="2602972"/>
              <a:ext cx="661200" cy="637200"/>
            </a:xfrm>
            <a:prstGeom prst="rect">
              <a:avLst/>
            </a:prstGeom>
            <a:solidFill>
              <a:srgbClr val="165D8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nginx</a:t>
              </a:r>
              <a:endParaRPr sz="900">
                <a:solidFill>
                  <a:srgbClr val="FFFFFF"/>
                </a:solidFill>
                <a:latin typeface="Proxima Nova"/>
                <a:ea typeface="Proxima Nova"/>
                <a:cs typeface="Proxima Nova"/>
                <a:sym typeface="Proxima Nova"/>
              </a:endParaRPr>
            </a:p>
          </p:txBody>
        </p:sp>
        <p:sp>
          <p:nvSpPr>
            <p:cNvPr id="797" name="Shape 797"/>
            <p:cNvSpPr/>
            <p:nvPr/>
          </p:nvSpPr>
          <p:spPr>
            <a:xfrm>
              <a:off x="4384062" y="2602972"/>
              <a:ext cx="661200" cy="637200"/>
            </a:xfrm>
            <a:prstGeom prst="rect">
              <a:avLst/>
            </a:prstGeom>
            <a:solidFill>
              <a:srgbClr val="165D8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Tomcat</a:t>
              </a:r>
              <a:endParaRPr sz="900">
                <a:solidFill>
                  <a:srgbClr val="FFFFFF"/>
                </a:solidFill>
                <a:latin typeface="Proxima Nova"/>
                <a:ea typeface="Proxima Nova"/>
                <a:cs typeface="Proxima Nova"/>
                <a:sym typeface="Proxima Nova"/>
              </a:endParaRPr>
            </a:p>
          </p:txBody>
        </p:sp>
        <p:sp>
          <p:nvSpPr>
            <p:cNvPr id="798" name="Shape 798"/>
            <p:cNvSpPr/>
            <p:nvPr/>
          </p:nvSpPr>
          <p:spPr>
            <a:xfrm>
              <a:off x="2872277" y="2602972"/>
              <a:ext cx="661200" cy="637200"/>
            </a:xfrm>
            <a:prstGeom prst="rect">
              <a:avLst/>
            </a:prstGeom>
            <a:solidFill>
              <a:srgbClr val="165D8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Varnish</a:t>
              </a:r>
              <a:endParaRPr sz="900">
                <a:solidFill>
                  <a:srgbClr val="FFFFFF"/>
                </a:solidFill>
                <a:latin typeface="Proxima Nova"/>
                <a:ea typeface="Proxima Nova"/>
                <a:cs typeface="Proxima Nova"/>
                <a:sym typeface="Proxima Nova"/>
              </a:endParaRPr>
            </a:p>
          </p:txBody>
        </p:sp>
        <p:sp>
          <p:nvSpPr>
            <p:cNvPr id="799" name="Shape 799"/>
            <p:cNvSpPr/>
            <p:nvPr/>
          </p:nvSpPr>
          <p:spPr>
            <a:xfrm>
              <a:off x="4380808" y="3322265"/>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EAP</a:t>
              </a:r>
              <a:endParaRPr sz="900">
                <a:solidFill>
                  <a:srgbClr val="FFFFFF"/>
                </a:solidFill>
                <a:latin typeface="Proxima Nova"/>
                <a:ea typeface="Proxima Nova"/>
                <a:cs typeface="Proxima Nova"/>
                <a:sym typeface="Proxima Nova"/>
              </a:endParaRPr>
            </a:p>
          </p:txBody>
        </p:sp>
        <p:sp>
          <p:nvSpPr>
            <p:cNvPr id="800" name="Shape 800"/>
            <p:cNvSpPr/>
            <p:nvPr/>
          </p:nvSpPr>
          <p:spPr>
            <a:xfrm>
              <a:off x="5136698" y="3322244"/>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A-MQ</a:t>
              </a:r>
              <a:endParaRPr sz="900">
                <a:solidFill>
                  <a:srgbClr val="FFFFFF"/>
                </a:solidFill>
                <a:latin typeface="Proxima Nova"/>
                <a:ea typeface="Proxima Nova"/>
                <a:cs typeface="Proxima Nova"/>
                <a:sym typeface="Proxima Nova"/>
              </a:endParaRPr>
            </a:p>
          </p:txBody>
        </p:sp>
        <p:sp>
          <p:nvSpPr>
            <p:cNvPr id="801" name="Shape 801"/>
            <p:cNvSpPr/>
            <p:nvPr/>
          </p:nvSpPr>
          <p:spPr>
            <a:xfrm>
              <a:off x="5892589" y="3322244"/>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Fuse</a:t>
              </a:r>
              <a:endParaRPr sz="900">
                <a:solidFill>
                  <a:srgbClr val="FFFFFF"/>
                </a:solidFill>
                <a:latin typeface="Proxima Nova"/>
                <a:ea typeface="Proxima Nova"/>
                <a:cs typeface="Proxima Nova"/>
                <a:sym typeface="Proxima Nova"/>
              </a:endParaRPr>
            </a:p>
          </p:txBody>
        </p:sp>
        <p:sp>
          <p:nvSpPr>
            <p:cNvPr id="802" name="Shape 802"/>
            <p:cNvSpPr/>
            <p:nvPr/>
          </p:nvSpPr>
          <p:spPr>
            <a:xfrm>
              <a:off x="2111541" y="4041514"/>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BRMS</a:t>
              </a:r>
              <a:endParaRPr sz="900">
                <a:solidFill>
                  <a:srgbClr val="FFFFFF"/>
                </a:solidFill>
                <a:latin typeface="Proxima Nova"/>
                <a:ea typeface="Proxima Nova"/>
                <a:cs typeface="Proxima Nova"/>
                <a:sym typeface="Proxima Nova"/>
              </a:endParaRPr>
            </a:p>
          </p:txBody>
        </p:sp>
        <p:sp>
          <p:nvSpPr>
            <p:cNvPr id="803" name="Shape 803"/>
            <p:cNvSpPr/>
            <p:nvPr/>
          </p:nvSpPr>
          <p:spPr>
            <a:xfrm>
              <a:off x="2868238" y="4041514"/>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BPMS</a:t>
              </a:r>
              <a:endParaRPr sz="900">
                <a:solidFill>
                  <a:srgbClr val="FFFFFF"/>
                </a:solidFill>
                <a:latin typeface="Proxima Nova"/>
                <a:ea typeface="Proxima Nova"/>
                <a:cs typeface="Proxima Nova"/>
                <a:sym typeface="Proxima Nova"/>
              </a:endParaRPr>
            </a:p>
          </p:txBody>
        </p:sp>
        <p:sp>
          <p:nvSpPr>
            <p:cNvPr id="804" name="Shape 804"/>
            <p:cNvSpPr/>
            <p:nvPr/>
          </p:nvSpPr>
          <p:spPr>
            <a:xfrm>
              <a:off x="4381633" y="4041514"/>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Data Grid</a:t>
              </a:r>
              <a:endParaRPr sz="900">
                <a:solidFill>
                  <a:srgbClr val="FFFFFF"/>
                </a:solidFill>
                <a:latin typeface="Proxima Nova"/>
                <a:ea typeface="Proxima Nova"/>
                <a:cs typeface="Proxima Nova"/>
                <a:sym typeface="Proxima Nova"/>
              </a:endParaRPr>
            </a:p>
          </p:txBody>
        </p:sp>
        <p:sp>
          <p:nvSpPr>
            <p:cNvPr id="805" name="Shape 805"/>
            <p:cNvSpPr/>
            <p:nvPr/>
          </p:nvSpPr>
          <p:spPr>
            <a:xfrm>
              <a:off x="3624936" y="4041514"/>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Data Virt</a:t>
              </a:r>
              <a:endParaRPr sz="900">
                <a:solidFill>
                  <a:srgbClr val="FFFFFF"/>
                </a:solidFill>
                <a:latin typeface="Proxima Nova"/>
                <a:ea typeface="Proxima Nova"/>
                <a:cs typeface="Proxima Nova"/>
                <a:sym typeface="Proxima Nova"/>
              </a:endParaRPr>
            </a:p>
          </p:txBody>
        </p:sp>
        <p:sp>
          <p:nvSpPr>
            <p:cNvPr id="806" name="Shape 806"/>
            <p:cNvSpPr/>
            <p:nvPr/>
          </p:nvSpPr>
          <p:spPr>
            <a:xfrm>
              <a:off x="5138330" y="4041514"/>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RH Mobile</a:t>
              </a:r>
              <a:endParaRPr sz="900">
                <a:solidFill>
                  <a:srgbClr val="FFFFFF"/>
                </a:solidFill>
                <a:latin typeface="Proxima Nova"/>
                <a:ea typeface="Proxima Nova"/>
                <a:cs typeface="Proxima Nova"/>
                <a:sym typeface="Proxima Nova"/>
              </a:endParaRPr>
            </a:p>
          </p:txBody>
        </p:sp>
        <p:sp>
          <p:nvSpPr>
            <p:cNvPr id="807" name="Shape 807"/>
            <p:cNvSpPr/>
            <p:nvPr/>
          </p:nvSpPr>
          <p:spPr>
            <a:xfrm>
              <a:off x="5895028" y="4041514"/>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RH SSO</a:t>
              </a:r>
              <a:endParaRPr sz="900">
                <a:solidFill>
                  <a:srgbClr val="FFFFFF"/>
                </a:solidFill>
                <a:latin typeface="Proxima Nova"/>
                <a:ea typeface="Proxima Nova"/>
                <a:cs typeface="Proxima Nova"/>
                <a:sym typeface="Proxima Nova"/>
              </a:endParaRPr>
            </a:p>
          </p:txBody>
        </p:sp>
        <p:sp>
          <p:nvSpPr>
            <p:cNvPr id="808" name="Shape 808"/>
            <p:cNvSpPr/>
            <p:nvPr/>
          </p:nvSpPr>
          <p:spPr>
            <a:xfrm>
              <a:off x="1354844" y="4041517"/>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3SCALE</a:t>
              </a:r>
              <a:endParaRPr sz="9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API mgmt</a:t>
              </a:r>
              <a:endParaRPr sz="900">
                <a:solidFill>
                  <a:srgbClr val="FFFFFF"/>
                </a:solidFill>
                <a:latin typeface="Proxima Nova"/>
                <a:ea typeface="Proxima Nova"/>
                <a:cs typeface="Proxima Nova"/>
                <a:sym typeface="Proxima Nova"/>
              </a:endParaRPr>
            </a:p>
          </p:txBody>
        </p:sp>
        <p:sp>
          <p:nvSpPr>
            <p:cNvPr id="809" name="Shape 809"/>
            <p:cNvSpPr/>
            <p:nvPr/>
          </p:nvSpPr>
          <p:spPr>
            <a:xfrm>
              <a:off x="3624918" y="3322265"/>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JBoss</a:t>
              </a:r>
              <a:endParaRPr sz="9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Web Server</a:t>
              </a:r>
              <a:endParaRPr sz="900">
                <a:solidFill>
                  <a:srgbClr val="FFFFFF"/>
                </a:solidFill>
                <a:latin typeface="Proxima Nova"/>
                <a:ea typeface="Proxima Nova"/>
                <a:cs typeface="Proxima Nova"/>
                <a:sym typeface="Proxima Nova"/>
              </a:endParaRPr>
            </a:p>
          </p:txBody>
        </p:sp>
        <p:sp>
          <p:nvSpPr>
            <p:cNvPr id="810" name="Shape 810"/>
            <p:cNvSpPr/>
            <p:nvPr/>
          </p:nvSpPr>
          <p:spPr>
            <a:xfrm>
              <a:off x="1357279" y="3322267"/>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Spring</a:t>
              </a:r>
              <a:br>
                <a:rPr lang="en-US" sz="900">
                  <a:solidFill>
                    <a:srgbClr val="FFFFFF"/>
                  </a:solidFill>
                  <a:latin typeface="Proxima Nova"/>
                  <a:ea typeface="Proxima Nova"/>
                  <a:cs typeface="Proxima Nova"/>
                  <a:sym typeface="Proxima Nova"/>
                </a:rPr>
              </a:br>
              <a:r>
                <a:rPr lang="en-US" sz="900">
                  <a:solidFill>
                    <a:srgbClr val="FFFFFF"/>
                  </a:solidFill>
                  <a:latin typeface="Proxima Nova"/>
                  <a:ea typeface="Proxima Nova"/>
                  <a:cs typeface="Proxima Nova"/>
                  <a:sym typeface="Proxima Nova"/>
                </a:rPr>
                <a:t>Boot</a:t>
              </a:r>
              <a:endParaRPr sz="900">
                <a:solidFill>
                  <a:srgbClr val="FFFFFF"/>
                </a:solidFill>
                <a:latin typeface="Proxima Nova"/>
                <a:ea typeface="Proxima Nova"/>
                <a:cs typeface="Proxima Nova"/>
                <a:sym typeface="Proxima Nova"/>
              </a:endParaRPr>
            </a:p>
          </p:txBody>
        </p:sp>
        <p:sp>
          <p:nvSpPr>
            <p:cNvPr id="811" name="Shape 811"/>
            <p:cNvSpPr/>
            <p:nvPr/>
          </p:nvSpPr>
          <p:spPr>
            <a:xfrm>
              <a:off x="2113169" y="3322242"/>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Wildfly Swarm</a:t>
              </a:r>
              <a:endParaRPr sz="900">
                <a:solidFill>
                  <a:srgbClr val="FFFFFF"/>
                </a:solidFill>
                <a:latin typeface="Proxima Nova"/>
                <a:ea typeface="Proxima Nova"/>
                <a:cs typeface="Proxima Nova"/>
                <a:sym typeface="Proxima Nova"/>
              </a:endParaRPr>
            </a:p>
          </p:txBody>
        </p:sp>
        <p:sp>
          <p:nvSpPr>
            <p:cNvPr id="812" name="Shape 812"/>
            <p:cNvSpPr/>
            <p:nvPr/>
          </p:nvSpPr>
          <p:spPr>
            <a:xfrm>
              <a:off x="2869060" y="3322267"/>
              <a:ext cx="661200" cy="6372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Vert.x</a:t>
              </a:r>
              <a:endParaRPr sz="900">
                <a:solidFill>
                  <a:srgbClr val="FFFFFF"/>
                </a:solidFill>
                <a:latin typeface="Proxima Nova"/>
                <a:ea typeface="Proxima Nova"/>
                <a:cs typeface="Proxima Nova"/>
                <a:sym typeface="Proxima Nova"/>
              </a:endParaRPr>
            </a:p>
          </p:txBody>
        </p:sp>
        <p:grpSp>
          <p:nvGrpSpPr>
            <p:cNvPr id="813" name="Shape 813"/>
            <p:cNvGrpSpPr/>
            <p:nvPr/>
          </p:nvGrpSpPr>
          <p:grpSpPr>
            <a:xfrm>
              <a:off x="2063037" y="1883728"/>
              <a:ext cx="783900" cy="637200"/>
              <a:chOff x="2063037" y="1883728"/>
              <a:chExt cx="783900" cy="637200"/>
            </a:xfrm>
          </p:grpSpPr>
          <p:sp>
            <p:nvSpPr>
              <p:cNvPr id="814" name="Shape 814"/>
              <p:cNvSpPr/>
              <p:nvPr/>
            </p:nvSpPr>
            <p:spPr>
              <a:xfrm>
                <a:off x="2116393" y="1883728"/>
                <a:ext cx="661200" cy="637200"/>
              </a:xfrm>
              <a:prstGeom prst="rect">
                <a:avLst/>
              </a:prstGeom>
              <a:solidFill>
                <a:srgbClr val="3F9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FFFFFF"/>
                  </a:solidFill>
                  <a:latin typeface="Proxima Nova"/>
                  <a:ea typeface="Proxima Nova"/>
                  <a:cs typeface="Proxima Nova"/>
                  <a:sym typeface="Proxima Nova"/>
                </a:endParaRPr>
              </a:p>
            </p:txBody>
          </p:sp>
          <p:sp>
            <p:nvSpPr>
              <p:cNvPr id="815" name="Shape 815"/>
              <p:cNvSpPr txBox="1"/>
              <p:nvPr/>
            </p:nvSpPr>
            <p:spPr>
              <a:xfrm>
                <a:off x="2063037" y="2031803"/>
                <a:ext cx="783900" cy="34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PostgreSQL</a:t>
                </a:r>
                <a:endParaRPr sz="900">
                  <a:latin typeface="Proxima Nova"/>
                  <a:ea typeface="Proxima Nova"/>
                  <a:cs typeface="Proxima Nova"/>
                  <a:sym typeface="Proxima Nova"/>
                </a:endParaRPr>
              </a:p>
            </p:txBody>
          </p:sp>
        </p:grpSp>
        <p:grpSp>
          <p:nvGrpSpPr>
            <p:cNvPr id="816" name="Shape 816"/>
            <p:cNvGrpSpPr/>
            <p:nvPr/>
          </p:nvGrpSpPr>
          <p:grpSpPr>
            <a:xfrm>
              <a:off x="2809038" y="1883728"/>
              <a:ext cx="783900" cy="637200"/>
              <a:chOff x="2809038" y="1883728"/>
              <a:chExt cx="783900" cy="637200"/>
            </a:xfrm>
          </p:grpSpPr>
          <p:sp>
            <p:nvSpPr>
              <p:cNvPr id="817" name="Shape 817"/>
              <p:cNvSpPr/>
              <p:nvPr/>
            </p:nvSpPr>
            <p:spPr>
              <a:xfrm>
                <a:off x="2872272" y="1883728"/>
                <a:ext cx="661200" cy="637200"/>
              </a:xfrm>
              <a:prstGeom prst="rect">
                <a:avLst/>
              </a:prstGeom>
              <a:solidFill>
                <a:srgbClr val="3F9C3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Proxima Nova"/>
                  <a:ea typeface="Proxima Nova"/>
                  <a:cs typeface="Proxima Nova"/>
                  <a:sym typeface="Proxima Nova"/>
                </a:endParaRPr>
              </a:p>
            </p:txBody>
          </p:sp>
          <p:sp>
            <p:nvSpPr>
              <p:cNvPr id="818" name="Shape 818"/>
              <p:cNvSpPr txBox="1"/>
              <p:nvPr/>
            </p:nvSpPr>
            <p:spPr>
              <a:xfrm>
                <a:off x="2809038" y="2031803"/>
                <a:ext cx="783900" cy="34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MongoDB</a:t>
                </a:r>
                <a:endParaRPr sz="900">
                  <a:latin typeface="Proxima Nova"/>
                  <a:ea typeface="Proxima Nova"/>
                  <a:cs typeface="Proxima Nova"/>
                  <a:sym typeface="Proxima Nova"/>
                </a:endParaRPr>
              </a:p>
            </p:txBody>
          </p:sp>
        </p:grpSp>
        <p:grpSp>
          <p:nvGrpSpPr>
            <p:cNvPr id="819" name="Shape 819"/>
            <p:cNvGrpSpPr/>
            <p:nvPr/>
          </p:nvGrpSpPr>
          <p:grpSpPr>
            <a:xfrm>
              <a:off x="3566801" y="2602972"/>
              <a:ext cx="783900" cy="637200"/>
              <a:chOff x="3566801" y="2602972"/>
              <a:chExt cx="783900" cy="637200"/>
            </a:xfrm>
          </p:grpSpPr>
          <p:sp>
            <p:nvSpPr>
              <p:cNvPr id="820" name="Shape 820"/>
              <p:cNvSpPr/>
              <p:nvPr/>
            </p:nvSpPr>
            <p:spPr>
              <a:xfrm>
                <a:off x="3628170" y="2602972"/>
                <a:ext cx="661200" cy="637200"/>
              </a:xfrm>
              <a:prstGeom prst="rect">
                <a:avLst/>
              </a:prstGeom>
              <a:solidFill>
                <a:srgbClr val="165D8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rgbClr val="FFFFFF"/>
                  </a:solidFill>
                  <a:latin typeface="Proxima Nova"/>
                  <a:ea typeface="Proxima Nova"/>
                  <a:cs typeface="Proxima Nova"/>
                  <a:sym typeface="Proxima Nova"/>
                </a:endParaRPr>
              </a:p>
            </p:txBody>
          </p:sp>
          <p:sp>
            <p:nvSpPr>
              <p:cNvPr id="821" name="Shape 821"/>
              <p:cNvSpPr txBox="1"/>
              <p:nvPr/>
            </p:nvSpPr>
            <p:spPr>
              <a:xfrm>
                <a:off x="3566801" y="2689352"/>
                <a:ext cx="783900" cy="34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a:solidFill>
                      <a:srgbClr val="FFFFFF"/>
                    </a:solidFill>
                    <a:latin typeface="Proxima Nova"/>
                    <a:ea typeface="Proxima Nova"/>
                    <a:cs typeface="Proxima Nova"/>
                    <a:sym typeface="Proxima Nova"/>
                  </a:rPr>
                  <a:t>Phusion Passenger</a:t>
                </a:r>
                <a:endParaRPr sz="900">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sz="900">
                  <a:solidFill>
                    <a:srgbClr val="FFFFFF"/>
                  </a:solidFill>
                  <a:latin typeface="Proxima Nova"/>
                  <a:ea typeface="Proxima Nova"/>
                  <a:cs typeface="Proxima Nova"/>
                  <a:sym typeface="Proxima Nova"/>
                </a:endParaRPr>
              </a:p>
            </p:txBody>
          </p:sp>
        </p:grpSp>
        <p:grpSp>
          <p:nvGrpSpPr>
            <p:cNvPr id="822" name="Shape 822"/>
            <p:cNvGrpSpPr/>
            <p:nvPr/>
          </p:nvGrpSpPr>
          <p:grpSpPr>
            <a:xfrm>
              <a:off x="6584224" y="1166236"/>
              <a:ext cx="783900" cy="637200"/>
              <a:chOff x="6584224" y="1166236"/>
              <a:chExt cx="783900" cy="637200"/>
            </a:xfrm>
          </p:grpSpPr>
          <p:sp>
            <p:nvSpPr>
              <p:cNvPr id="823" name="Shape 823"/>
              <p:cNvSpPr/>
              <p:nvPr/>
            </p:nvSpPr>
            <p:spPr>
              <a:xfrm>
                <a:off x="6651725" y="1166236"/>
                <a:ext cx="661200" cy="637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p:txBody>
          </p:sp>
          <p:sp>
            <p:nvSpPr>
              <p:cNvPr id="824" name="Shape 824"/>
              <p:cNvSpPr txBox="1"/>
              <p:nvPr/>
            </p:nvSpPr>
            <p:spPr>
              <a:xfrm>
                <a:off x="6584224" y="1217899"/>
                <a:ext cx="783900" cy="4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000000"/>
                    </a:solidFill>
                    <a:latin typeface="Proxima Nova"/>
                    <a:ea typeface="Proxima Nova"/>
                    <a:cs typeface="Proxima Nova"/>
                    <a:sym typeface="Proxima Nova"/>
                  </a:rPr>
                  <a:t>Third-party</a:t>
                </a:r>
                <a:br>
                  <a:rPr lang="en-US" sz="800">
                    <a:solidFill>
                      <a:srgbClr val="000000"/>
                    </a:solidFill>
                    <a:latin typeface="Proxima Nova"/>
                    <a:ea typeface="Proxima Nova"/>
                    <a:cs typeface="Proxima Nova"/>
                    <a:sym typeface="Proxima Nova"/>
                  </a:rPr>
                </a:br>
                <a:r>
                  <a:rPr lang="en-US" sz="800">
                    <a:solidFill>
                      <a:srgbClr val="000000"/>
                    </a:solidFill>
                    <a:latin typeface="Proxima Nova"/>
                    <a:ea typeface="Proxima Nova"/>
                    <a:cs typeface="Proxima Nova"/>
                    <a:sym typeface="Proxima Nova"/>
                  </a:rPr>
                  <a:t>Language Runtimes</a:t>
                </a:r>
                <a:endParaRPr sz="800">
                  <a:solidFill>
                    <a:srgbClr val="FFFFFF"/>
                  </a:solidFill>
                  <a:latin typeface="Proxima Nova"/>
                  <a:ea typeface="Proxima Nova"/>
                  <a:cs typeface="Proxima Nova"/>
                  <a:sym typeface="Proxima Nova"/>
                </a:endParaRPr>
              </a:p>
            </p:txBody>
          </p:sp>
        </p:grpSp>
        <p:grpSp>
          <p:nvGrpSpPr>
            <p:cNvPr id="825" name="Shape 825"/>
            <p:cNvGrpSpPr/>
            <p:nvPr/>
          </p:nvGrpSpPr>
          <p:grpSpPr>
            <a:xfrm>
              <a:off x="6582477" y="1884299"/>
              <a:ext cx="783900" cy="637200"/>
              <a:chOff x="6582477" y="1884299"/>
              <a:chExt cx="783900" cy="637200"/>
            </a:xfrm>
          </p:grpSpPr>
          <p:sp>
            <p:nvSpPr>
              <p:cNvPr id="826" name="Shape 826"/>
              <p:cNvSpPr/>
              <p:nvPr/>
            </p:nvSpPr>
            <p:spPr>
              <a:xfrm>
                <a:off x="6651725" y="1884299"/>
                <a:ext cx="661200" cy="637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p:txBody>
          </p:sp>
          <p:sp>
            <p:nvSpPr>
              <p:cNvPr id="827" name="Shape 827"/>
              <p:cNvSpPr txBox="1"/>
              <p:nvPr/>
            </p:nvSpPr>
            <p:spPr>
              <a:xfrm>
                <a:off x="6582477" y="1975260"/>
                <a:ext cx="783900" cy="48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solidFill>
                      <a:srgbClr val="000000"/>
                    </a:solidFill>
                    <a:latin typeface="Proxima Nova"/>
                    <a:ea typeface="Proxima Nova"/>
                    <a:cs typeface="Proxima Nova"/>
                    <a:sym typeface="Proxima Nova"/>
                  </a:rPr>
                  <a:t>Third-party</a:t>
                </a:r>
                <a:br>
                  <a:rPr lang="en-US" sz="800">
                    <a:solidFill>
                      <a:srgbClr val="000000"/>
                    </a:solidFill>
                    <a:latin typeface="Proxima Nova"/>
                    <a:ea typeface="Proxima Nova"/>
                    <a:cs typeface="Proxima Nova"/>
                    <a:sym typeface="Proxima Nova"/>
                  </a:rPr>
                </a:br>
                <a:r>
                  <a:rPr lang="en-US" sz="800">
                    <a:solidFill>
                      <a:srgbClr val="000000"/>
                    </a:solidFill>
                    <a:latin typeface="Proxima Nova"/>
                    <a:ea typeface="Proxima Nova"/>
                    <a:cs typeface="Proxima Nova"/>
                    <a:sym typeface="Proxima Nova"/>
                  </a:rPr>
                  <a:t>Databases</a:t>
                </a:r>
                <a:endParaRPr sz="800">
                  <a:solidFill>
                    <a:srgbClr val="FFFFFF"/>
                  </a:solidFill>
                  <a:latin typeface="Proxima Nova"/>
                  <a:ea typeface="Proxima Nova"/>
                  <a:cs typeface="Proxima Nova"/>
                  <a:sym typeface="Proxima Nova"/>
                </a:endParaRPr>
              </a:p>
            </p:txBody>
          </p:sp>
        </p:grpSp>
        <p:grpSp>
          <p:nvGrpSpPr>
            <p:cNvPr id="828" name="Shape 828"/>
            <p:cNvGrpSpPr/>
            <p:nvPr/>
          </p:nvGrpSpPr>
          <p:grpSpPr>
            <a:xfrm>
              <a:off x="6580062" y="2601111"/>
              <a:ext cx="783900" cy="637200"/>
              <a:chOff x="6580062" y="2601111"/>
              <a:chExt cx="783900" cy="637200"/>
            </a:xfrm>
          </p:grpSpPr>
          <p:sp>
            <p:nvSpPr>
              <p:cNvPr id="829" name="Shape 829"/>
              <p:cNvSpPr/>
              <p:nvPr/>
            </p:nvSpPr>
            <p:spPr>
              <a:xfrm>
                <a:off x="6651725" y="2601111"/>
                <a:ext cx="661200" cy="637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p:txBody>
          </p:sp>
          <p:sp>
            <p:nvSpPr>
              <p:cNvPr id="830" name="Shape 830"/>
              <p:cNvSpPr txBox="1"/>
              <p:nvPr/>
            </p:nvSpPr>
            <p:spPr>
              <a:xfrm>
                <a:off x="6580062" y="2653964"/>
                <a:ext cx="783900" cy="4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000000"/>
                    </a:solidFill>
                    <a:latin typeface="Proxima Nova"/>
                    <a:ea typeface="Proxima Nova"/>
                    <a:cs typeface="Proxima Nova"/>
                    <a:sym typeface="Proxima Nova"/>
                  </a:rPr>
                  <a:t>Third-party</a:t>
                </a:r>
                <a:br>
                  <a:rPr lang="en-US" sz="800">
                    <a:solidFill>
                      <a:srgbClr val="000000"/>
                    </a:solidFill>
                    <a:latin typeface="Proxima Nova"/>
                    <a:ea typeface="Proxima Nova"/>
                    <a:cs typeface="Proxima Nova"/>
                    <a:sym typeface="Proxima Nova"/>
                  </a:rPr>
                </a:br>
                <a:r>
                  <a:rPr lang="en-US" sz="800">
                    <a:solidFill>
                      <a:srgbClr val="000000"/>
                    </a:solidFill>
                    <a:latin typeface="Proxima Nova"/>
                    <a:ea typeface="Proxima Nova"/>
                    <a:cs typeface="Proxima Nova"/>
                    <a:sym typeface="Proxima Nova"/>
                  </a:rPr>
                  <a:t>App Runtimes</a:t>
                </a:r>
                <a:endParaRPr sz="800">
                  <a:solidFill>
                    <a:srgbClr val="000000"/>
                  </a:solidFill>
                  <a:latin typeface="Proxima Nova"/>
                  <a:ea typeface="Proxima Nova"/>
                  <a:cs typeface="Proxima Nova"/>
                  <a:sym typeface="Proxima Nova"/>
                </a:endParaRPr>
              </a:p>
              <a:p>
                <a:pPr marL="0" lvl="0" indent="0" algn="ctr" rtl="0">
                  <a:spcBef>
                    <a:spcPts val="0"/>
                  </a:spcBef>
                  <a:spcAft>
                    <a:spcPts val="0"/>
                  </a:spcAft>
                  <a:buNone/>
                </a:pPr>
                <a:endParaRPr sz="800">
                  <a:solidFill>
                    <a:srgbClr val="000000"/>
                  </a:solidFill>
                  <a:latin typeface="Proxima Nova"/>
                  <a:ea typeface="Proxima Nova"/>
                  <a:cs typeface="Proxima Nova"/>
                  <a:sym typeface="Proxima Nova"/>
                </a:endParaRPr>
              </a:p>
            </p:txBody>
          </p:sp>
        </p:grpSp>
        <p:grpSp>
          <p:nvGrpSpPr>
            <p:cNvPr id="831" name="Shape 831"/>
            <p:cNvGrpSpPr/>
            <p:nvPr/>
          </p:nvGrpSpPr>
          <p:grpSpPr>
            <a:xfrm>
              <a:off x="6582490" y="4039711"/>
              <a:ext cx="783900" cy="637200"/>
              <a:chOff x="6582490" y="4039711"/>
              <a:chExt cx="783900" cy="637200"/>
            </a:xfrm>
          </p:grpSpPr>
          <p:sp>
            <p:nvSpPr>
              <p:cNvPr id="832" name="Shape 832"/>
              <p:cNvSpPr/>
              <p:nvPr/>
            </p:nvSpPr>
            <p:spPr>
              <a:xfrm>
                <a:off x="6651725" y="4039711"/>
                <a:ext cx="661200" cy="637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p:txBody>
          </p:sp>
          <p:sp>
            <p:nvSpPr>
              <p:cNvPr id="833" name="Shape 833"/>
              <p:cNvSpPr txBox="1"/>
              <p:nvPr/>
            </p:nvSpPr>
            <p:spPr>
              <a:xfrm>
                <a:off x="6582490" y="4142267"/>
                <a:ext cx="783900" cy="4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000000"/>
                    </a:solidFill>
                    <a:latin typeface="Proxima Nova"/>
                    <a:ea typeface="Proxima Nova"/>
                    <a:cs typeface="Proxima Nova"/>
                    <a:sym typeface="Proxima Nova"/>
                  </a:rPr>
                  <a:t>Third-party</a:t>
                </a:r>
                <a:br>
                  <a:rPr lang="en-US" sz="800">
                    <a:solidFill>
                      <a:srgbClr val="000000"/>
                    </a:solidFill>
                    <a:latin typeface="Proxima Nova"/>
                    <a:ea typeface="Proxima Nova"/>
                    <a:cs typeface="Proxima Nova"/>
                    <a:sym typeface="Proxima Nova"/>
                  </a:rPr>
                </a:br>
                <a:r>
                  <a:rPr lang="en-US" sz="800">
                    <a:solidFill>
                      <a:srgbClr val="000000"/>
                    </a:solidFill>
                    <a:latin typeface="Proxima Nova"/>
                    <a:ea typeface="Proxima Nova"/>
                    <a:cs typeface="Proxima Nova"/>
                    <a:sym typeface="Proxima Nova"/>
                  </a:rPr>
                  <a:t>Middleware</a:t>
                </a:r>
                <a:endParaRPr sz="800">
                  <a:solidFill>
                    <a:srgbClr val="000000"/>
                  </a:solidFill>
                  <a:latin typeface="Proxima Nova"/>
                  <a:ea typeface="Proxima Nova"/>
                  <a:cs typeface="Proxima Nova"/>
                  <a:sym typeface="Proxima Nova"/>
                </a:endParaRPr>
              </a:p>
              <a:p>
                <a:pPr marL="0" lvl="0" indent="0" algn="l" rtl="0">
                  <a:spcBef>
                    <a:spcPts val="0"/>
                  </a:spcBef>
                  <a:spcAft>
                    <a:spcPts val="0"/>
                  </a:spcAft>
                  <a:buNone/>
                </a:pPr>
                <a:endParaRPr sz="800">
                  <a:solidFill>
                    <a:srgbClr val="000000"/>
                  </a:solidFill>
                  <a:latin typeface="Proxima Nova"/>
                  <a:ea typeface="Proxima Nova"/>
                  <a:cs typeface="Proxima Nova"/>
                  <a:sym typeface="Proxima Nova"/>
                </a:endParaRPr>
              </a:p>
            </p:txBody>
          </p:sp>
        </p:grpSp>
        <p:grpSp>
          <p:nvGrpSpPr>
            <p:cNvPr id="834" name="Shape 834"/>
            <p:cNvGrpSpPr/>
            <p:nvPr/>
          </p:nvGrpSpPr>
          <p:grpSpPr>
            <a:xfrm>
              <a:off x="6582490" y="3320411"/>
              <a:ext cx="783900" cy="637200"/>
              <a:chOff x="6582490" y="3320411"/>
              <a:chExt cx="783900" cy="637200"/>
            </a:xfrm>
          </p:grpSpPr>
          <p:sp>
            <p:nvSpPr>
              <p:cNvPr id="835" name="Shape 835"/>
              <p:cNvSpPr/>
              <p:nvPr/>
            </p:nvSpPr>
            <p:spPr>
              <a:xfrm>
                <a:off x="6651725" y="3320411"/>
                <a:ext cx="661200" cy="637200"/>
              </a:xfrm>
              <a:prstGeom prst="rect">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latin typeface="Proxima Nova"/>
                  <a:ea typeface="Proxima Nova"/>
                  <a:cs typeface="Proxima Nova"/>
                  <a:sym typeface="Proxima Nova"/>
                </a:endParaRPr>
              </a:p>
            </p:txBody>
          </p:sp>
          <p:sp>
            <p:nvSpPr>
              <p:cNvPr id="836" name="Shape 836"/>
              <p:cNvSpPr txBox="1"/>
              <p:nvPr/>
            </p:nvSpPr>
            <p:spPr>
              <a:xfrm>
                <a:off x="6582490" y="3428009"/>
                <a:ext cx="783900" cy="4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a:solidFill>
                      <a:srgbClr val="000000"/>
                    </a:solidFill>
                    <a:latin typeface="Proxima Nova"/>
                    <a:ea typeface="Proxima Nova"/>
                    <a:cs typeface="Proxima Nova"/>
                    <a:sym typeface="Proxima Nova"/>
                  </a:rPr>
                  <a:t>Third-party</a:t>
                </a:r>
                <a:br>
                  <a:rPr lang="en-US" sz="800">
                    <a:solidFill>
                      <a:srgbClr val="000000"/>
                    </a:solidFill>
                    <a:latin typeface="Proxima Nova"/>
                    <a:ea typeface="Proxima Nova"/>
                    <a:cs typeface="Proxima Nova"/>
                    <a:sym typeface="Proxima Nova"/>
                  </a:rPr>
                </a:br>
                <a:r>
                  <a:rPr lang="en-US" sz="800">
                    <a:solidFill>
                      <a:srgbClr val="000000"/>
                    </a:solidFill>
                    <a:latin typeface="Proxima Nova"/>
                    <a:ea typeface="Proxima Nova"/>
                    <a:cs typeface="Proxima Nova"/>
                    <a:sym typeface="Proxima Nova"/>
                  </a:rPr>
                  <a:t>Middleware</a:t>
                </a:r>
                <a:endParaRPr sz="800">
                  <a:solidFill>
                    <a:srgbClr val="000000"/>
                  </a:solidFill>
                  <a:latin typeface="Proxima Nova"/>
                  <a:ea typeface="Proxima Nova"/>
                  <a:cs typeface="Proxima Nova"/>
                  <a:sym typeface="Proxima Nova"/>
                </a:endParaRPr>
              </a:p>
              <a:p>
                <a:pPr marL="0" lvl="0" indent="0" algn="l" rtl="0">
                  <a:spcBef>
                    <a:spcPts val="0"/>
                  </a:spcBef>
                  <a:spcAft>
                    <a:spcPts val="0"/>
                  </a:spcAft>
                  <a:buNone/>
                </a:pPr>
                <a:endParaRPr sz="800">
                  <a:solidFill>
                    <a:srgbClr val="000000"/>
                  </a:solidFill>
                  <a:latin typeface="Proxima Nova"/>
                  <a:ea typeface="Proxima Nova"/>
                  <a:cs typeface="Proxima Nova"/>
                  <a:sym typeface="Proxima Nova"/>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2" name="Shape 842"/>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YOUR CHOICE OF INFRASTRUCTURE</a:t>
            </a:r>
            <a:endParaRPr/>
          </a:p>
        </p:txBody>
      </p:sp>
      <p:grpSp>
        <p:nvGrpSpPr>
          <p:cNvPr id="843" name="Shape 843"/>
          <p:cNvGrpSpPr/>
          <p:nvPr/>
        </p:nvGrpSpPr>
        <p:grpSpPr>
          <a:xfrm>
            <a:off x="2222988" y="4065375"/>
            <a:ext cx="4668000" cy="509100"/>
            <a:chOff x="2545700" y="4065375"/>
            <a:chExt cx="4668000" cy="509100"/>
          </a:xfrm>
        </p:grpSpPr>
        <p:sp>
          <p:nvSpPr>
            <p:cNvPr id="844" name="Shape 844"/>
            <p:cNvSpPr/>
            <p:nvPr/>
          </p:nvSpPr>
          <p:spPr>
            <a:xfrm>
              <a:off x="2545700" y="4065375"/>
              <a:ext cx="46680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pic>
          <p:nvPicPr>
            <p:cNvPr id="845" name="Shape 845"/>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846" name="Shape 846"/>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847" name="Shape 847"/>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848" name="Shape 848"/>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849" name="Shape 849"/>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850" name="Shape 850"/>
            <p:cNvSpPr txBox="1"/>
            <p:nvPr/>
          </p:nvSpPr>
          <p:spPr>
            <a:xfrm>
              <a:off x="3161427"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851" name="Shape 851"/>
            <p:cNvSpPr txBox="1"/>
            <p:nvPr/>
          </p:nvSpPr>
          <p:spPr>
            <a:xfrm>
              <a:off x="38004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852" name="Shape 852"/>
            <p:cNvSpPr txBox="1"/>
            <p:nvPr/>
          </p:nvSpPr>
          <p:spPr>
            <a:xfrm>
              <a:off x="44473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853" name="Shape 853"/>
            <p:cNvSpPr txBox="1"/>
            <p:nvPr/>
          </p:nvSpPr>
          <p:spPr>
            <a:xfrm>
              <a:off x="50958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854" name="Shape 854"/>
            <p:cNvSpPr txBox="1"/>
            <p:nvPr/>
          </p:nvSpPr>
          <p:spPr>
            <a:xfrm>
              <a:off x="57427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855" name="Shape 855"/>
            <p:cNvCxnSpPr/>
            <p:nvPr/>
          </p:nvCxnSpPr>
          <p:spPr>
            <a:xfrm rot="10800000">
              <a:off x="5738593"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856" name="Shape 856"/>
            <p:cNvCxnSpPr/>
            <p:nvPr/>
          </p:nvCxnSpPr>
          <p:spPr>
            <a:xfrm rot="10800000">
              <a:off x="5105614"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857" name="Shape 857"/>
            <p:cNvCxnSpPr/>
            <p:nvPr/>
          </p:nvCxnSpPr>
          <p:spPr>
            <a:xfrm rot="10800000">
              <a:off x="4449255"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858" name="Shape 858"/>
            <p:cNvCxnSpPr/>
            <p:nvPr/>
          </p:nvCxnSpPr>
          <p:spPr>
            <a:xfrm rot="10800000">
              <a:off x="3792895" y="4262868"/>
              <a:ext cx="199800" cy="0"/>
            </a:xfrm>
            <a:prstGeom prst="straightConnector1">
              <a:avLst/>
            </a:prstGeom>
            <a:noFill/>
            <a:ln w="9525" cap="flat" cmpd="sng">
              <a:solidFill>
                <a:srgbClr val="FFFFFF"/>
              </a:solidFill>
              <a:prstDash val="dot"/>
              <a:round/>
              <a:headEnd type="none" w="med" len="med"/>
              <a:tailEnd type="none" w="med" len="med"/>
            </a:ln>
          </p:spPr>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12" name="Rounded Rectangle 11">
            <a:extLst>
              <a:ext uri="{FF2B5EF4-FFF2-40B4-BE49-F238E27FC236}">
                <a16:creationId xmlns:a16="http://schemas.microsoft.com/office/drawing/2014/main" id="{56EDACDE-8541-9C4A-957A-72E45CF4A5E3}"/>
              </a:ext>
            </a:extLst>
          </p:cNvPr>
          <p:cNvSpPr/>
          <p:nvPr/>
        </p:nvSpPr>
        <p:spPr>
          <a:xfrm>
            <a:off x="3493698" y="2243949"/>
            <a:ext cx="2050847" cy="1025800"/>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AC113F5-6878-9D4C-A43F-8435FFFFF292}"/>
              </a:ext>
            </a:extLst>
          </p:cNvPr>
          <p:cNvSpPr txBox="1"/>
          <p:nvPr/>
        </p:nvSpPr>
        <p:spPr>
          <a:xfrm>
            <a:off x="914400" y="98348"/>
            <a:ext cx="6789683" cy="307777"/>
          </a:xfrm>
          <a:prstGeom prst="rect">
            <a:avLst/>
          </a:prstGeom>
          <a:noFill/>
        </p:spPr>
        <p:txBody>
          <a:bodyPr wrap="square" rtlCol="0">
            <a:spAutoFit/>
          </a:bodyPr>
          <a:lstStyle/>
          <a:p>
            <a:pPr algn="ctr"/>
            <a:r>
              <a:rPr lang="en-US" dirty="0">
                <a:solidFill>
                  <a:schemeClr val="tx1"/>
                </a:solidFill>
              </a:rPr>
              <a:t>OpenShift and AWS better together</a:t>
            </a:r>
            <a:r>
              <a:rPr lang="en-US" dirty="0">
                <a:solidFill>
                  <a:schemeClr val="bg1"/>
                </a:solidFill>
              </a:rPr>
              <a:t>.</a:t>
            </a:r>
          </a:p>
        </p:txBody>
      </p:sp>
      <p:sp>
        <p:nvSpPr>
          <p:cNvPr id="14" name="TextBox 13">
            <a:extLst>
              <a:ext uri="{FF2B5EF4-FFF2-40B4-BE49-F238E27FC236}">
                <a16:creationId xmlns:a16="http://schemas.microsoft.com/office/drawing/2014/main" id="{40AC7545-385F-3F41-8713-982D0491B6E2}"/>
              </a:ext>
            </a:extLst>
          </p:cNvPr>
          <p:cNvSpPr txBox="1"/>
          <p:nvPr/>
        </p:nvSpPr>
        <p:spPr>
          <a:xfrm>
            <a:off x="6512686" y="190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a:t>
            </a:r>
          </a:p>
        </p:txBody>
      </p:sp>
      <p:cxnSp>
        <p:nvCxnSpPr>
          <p:cNvPr id="15" name="Straight Connector 14">
            <a:extLst>
              <a:ext uri="{FF2B5EF4-FFF2-40B4-BE49-F238E27FC236}">
                <a16:creationId xmlns:a16="http://schemas.microsoft.com/office/drawing/2014/main" id="{75C1BDCC-278F-D94B-992C-FF21E0EC565E}"/>
              </a:ext>
            </a:extLst>
          </p:cNvPr>
          <p:cNvCxnSpPr>
            <a:cxnSpLocks/>
          </p:cNvCxnSpPr>
          <p:nvPr/>
        </p:nvCxnSpPr>
        <p:spPr>
          <a:xfrm>
            <a:off x="6512686" y="1761387"/>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29239D33-D309-4549-89F2-8C2D47FA33BE}"/>
              </a:ext>
            </a:extLst>
          </p:cNvPr>
          <p:cNvSpPr txBox="1"/>
          <p:nvPr/>
        </p:nvSpPr>
        <p:spPr>
          <a:xfrm>
            <a:off x="824866" y="186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Elasticity</a:t>
            </a:r>
          </a:p>
        </p:txBody>
      </p:sp>
      <p:cxnSp>
        <p:nvCxnSpPr>
          <p:cNvPr id="17" name="Straight Connector 16">
            <a:extLst>
              <a:ext uri="{FF2B5EF4-FFF2-40B4-BE49-F238E27FC236}">
                <a16:creationId xmlns:a16="http://schemas.microsoft.com/office/drawing/2014/main" id="{3907AF28-5BF3-E241-9817-EC002D21B31A}"/>
              </a:ext>
            </a:extLst>
          </p:cNvPr>
          <p:cNvCxnSpPr>
            <a:cxnSpLocks/>
          </p:cNvCxnSpPr>
          <p:nvPr/>
        </p:nvCxnSpPr>
        <p:spPr>
          <a:xfrm>
            <a:off x="962054" y="1751421"/>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782CE5C-AD5F-1142-91C3-3E550347579E}"/>
              </a:ext>
            </a:extLst>
          </p:cNvPr>
          <p:cNvSpPr txBox="1"/>
          <p:nvPr/>
        </p:nvSpPr>
        <p:spPr>
          <a:xfrm>
            <a:off x="3717808" y="186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Agility</a:t>
            </a:r>
          </a:p>
        </p:txBody>
      </p:sp>
      <p:cxnSp>
        <p:nvCxnSpPr>
          <p:cNvPr id="19" name="Straight Connector 18">
            <a:extLst>
              <a:ext uri="{FF2B5EF4-FFF2-40B4-BE49-F238E27FC236}">
                <a16:creationId xmlns:a16="http://schemas.microsoft.com/office/drawing/2014/main" id="{4A8C8B57-B3C4-014E-88CD-262DA4609897}"/>
              </a:ext>
            </a:extLst>
          </p:cNvPr>
          <p:cNvCxnSpPr>
            <a:cxnSpLocks/>
          </p:cNvCxnSpPr>
          <p:nvPr/>
        </p:nvCxnSpPr>
        <p:spPr>
          <a:xfrm>
            <a:off x="3717808" y="1742151"/>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ACB7BB98-17DE-9546-8F42-2CC8AE42BE51}"/>
              </a:ext>
            </a:extLst>
          </p:cNvPr>
          <p:cNvPicPr>
            <a:picLocks noChangeAspect="1"/>
          </p:cNvPicPr>
          <p:nvPr/>
        </p:nvPicPr>
        <p:blipFill>
          <a:blip r:embed="rId3"/>
          <a:stretch>
            <a:fillRect/>
          </a:stretch>
        </p:blipFill>
        <p:spPr>
          <a:xfrm>
            <a:off x="4051003" y="804614"/>
            <a:ext cx="903512" cy="665796"/>
          </a:xfrm>
          <a:prstGeom prst="rect">
            <a:avLst/>
          </a:prstGeom>
        </p:spPr>
      </p:pic>
      <p:pic>
        <p:nvPicPr>
          <p:cNvPr id="21" name="Picture 20">
            <a:extLst>
              <a:ext uri="{FF2B5EF4-FFF2-40B4-BE49-F238E27FC236}">
                <a16:creationId xmlns:a16="http://schemas.microsoft.com/office/drawing/2014/main" id="{34D7091F-9EB1-1440-80E2-967592F0864B}"/>
              </a:ext>
            </a:extLst>
          </p:cNvPr>
          <p:cNvPicPr>
            <a:picLocks noChangeAspect="1"/>
          </p:cNvPicPr>
          <p:nvPr/>
        </p:nvPicPr>
        <p:blipFill>
          <a:blip r:embed="rId4"/>
          <a:stretch>
            <a:fillRect/>
          </a:stretch>
        </p:blipFill>
        <p:spPr>
          <a:xfrm>
            <a:off x="1331285" y="670767"/>
            <a:ext cx="850882" cy="897913"/>
          </a:xfrm>
          <a:prstGeom prst="rect">
            <a:avLst/>
          </a:prstGeom>
          <a:noFill/>
        </p:spPr>
      </p:pic>
      <p:pic>
        <p:nvPicPr>
          <p:cNvPr id="22" name="Picture 21">
            <a:extLst>
              <a:ext uri="{FF2B5EF4-FFF2-40B4-BE49-F238E27FC236}">
                <a16:creationId xmlns:a16="http://schemas.microsoft.com/office/drawing/2014/main" id="{C79B23A2-402D-1848-BDA2-53D673277898}"/>
              </a:ext>
            </a:extLst>
          </p:cNvPr>
          <p:cNvPicPr>
            <a:picLocks noChangeAspect="1"/>
          </p:cNvPicPr>
          <p:nvPr/>
        </p:nvPicPr>
        <p:blipFill>
          <a:blip r:embed="rId5"/>
          <a:stretch>
            <a:fillRect/>
          </a:stretch>
        </p:blipFill>
        <p:spPr>
          <a:xfrm>
            <a:off x="6932347" y="810262"/>
            <a:ext cx="686991" cy="800824"/>
          </a:xfrm>
          <a:prstGeom prst="rect">
            <a:avLst/>
          </a:prstGeom>
        </p:spPr>
      </p:pic>
      <p:grpSp>
        <p:nvGrpSpPr>
          <p:cNvPr id="3" name="Group 2">
            <a:extLst>
              <a:ext uri="{FF2B5EF4-FFF2-40B4-BE49-F238E27FC236}">
                <a16:creationId xmlns:a16="http://schemas.microsoft.com/office/drawing/2014/main" id="{1F73608D-AAFA-0C47-8975-0369E713DD82}"/>
              </a:ext>
            </a:extLst>
          </p:cNvPr>
          <p:cNvGrpSpPr/>
          <p:nvPr/>
        </p:nvGrpSpPr>
        <p:grpSpPr>
          <a:xfrm>
            <a:off x="1254123" y="2642334"/>
            <a:ext cx="1238920" cy="1111773"/>
            <a:chOff x="1254123" y="2642334"/>
            <a:chExt cx="1238920" cy="1111773"/>
          </a:xfrm>
        </p:grpSpPr>
        <p:sp>
          <p:nvSpPr>
            <p:cNvPr id="24" name="Rectangle 23">
              <a:extLst>
                <a:ext uri="{FF2B5EF4-FFF2-40B4-BE49-F238E27FC236}">
                  <a16:creationId xmlns:a16="http://schemas.microsoft.com/office/drawing/2014/main" id="{F8403E5F-387F-E94E-A70A-A881D220D816}"/>
                </a:ext>
              </a:extLst>
            </p:cNvPr>
            <p:cNvSpPr/>
            <p:nvPr/>
          </p:nvSpPr>
          <p:spPr>
            <a:xfrm>
              <a:off x="1254123" y="2892469"/>
              <a:ext cx="793396" cy="722038"/>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ight Arrow 24">
              <a:extLst>
                <a:ext uri="{FF2B5EF4-FFF2-40B4-BE49-F238E27FC236}">
                  <a16:creationId xmlns:a16="http://schemas.microsoft.com/office/drawing/2014/main" id="{21A71530-A2C1-5643-86C3-7C7A0129AC2B}"/>
                </a:ext>
              </a:extLst>
            </p:cNvPr>
            <p:cNvSpPr/>
            <p:nvPr/>
          </p:nvSpPr>
          <p:spPr>
            <a:xfrm rot="19087084">
              <a:off x="1406796" y="2642334"/>
              <a:ext cx="1086247" cy="782140"/>
            </a:xfrm>
            <a:prstGeom prst="rightArrow">
              <a:avLst/>
            </a:prstGeom>
            <a:solidFill>
              <a:schemeClr val="bg1"/>
            </a:solidFill>
            <a:ln>
              <a:solidFill>
                <a:srgbClr val="0E2735"/>
              </a:solidFill>
            </a:ln>
            <a:effectLst>
              <a:outerShdw blurRad="50800" dist="50800" dir="5400000" algn="ctr" rotWithShape="0">
                <a:schemeClr val="tx1">
                  <a:lumMod val="50000"/>
                </a:scheme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accent1"/>
                  </a:solidFill>
                </a:ln>
              </a:endParaRPr>
            </a:p>
          </p:txBody>
        </p:sp>
        <p:sp>
          <p:nvSpPr>
            <p:cNvPr id="26" name="Cloud 25">
              <a:extLst>
                <a:ext uri="{FF2B5EF4-FFF2-40B4-BE49-F238E27FC236}">
                  <a16:creationId xmlns:a16="http://schemas.microsoft.com/office/drawing/2014/main" id="{C8CE0B36-E497-E94A-AF70-B4396089E585}"/>
                </a:ext>
              </a:extLst>
            </p:cNvPr>
            <p:cNvSpPr/>
            <p:nvPr/>
          </p:nvSpPr>
          <p:spPr>
            <a:xfrm>
              <a:off x="1492268" y="3253487"/>
              <a:ext cx="651869" cy="500620"/>
            </a:xfrm>
            <a:prstGeom prst="cloud">
              <a:avLst/>
            </a:prstGeom>
            <a:solidFill>
              <a:srgbClr val="F2F4F4"/>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Cloud 26">
              <a:extLst>
                <a:ext uri="{FF2B5EF4-FFF2-40B4-BE49-F238E27FC236}">
                  <a16:creationId xmlns:a16="http://schemas.microsoft.com/office/drawing/2014/main" id="{5A40BE84-8340-DE49-A4BE-5B8F85E4E3E2}"/>
                </a:ext>
              </a:extLst>
            </p:cNvPr>
            <p:cNvSpPr/>
            <p:nvPr/>
          </p:nvSpPr>
          <p:spPr>
            <a:xfrm>
              <a:off x="1571198" y="3330425"/>
              <a:ext cx="484740" cy="346743"/>
            </a:xfrm>
            <a:prstGeom prst="cloud">
              <a:avLst/>
            </a:prstGeom>
            <a:solidFill>
              <a:srgbClr val="FFC000"/>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401AFBC8-85EB-0542-AE74-8B58D34A5D31}"/>
              </a:ext>
            </a:extLst>
          </p:cNvPr>
          <p:cNvSpPr txBox="1"/>
          <p:nvPr/>
        </p:nvSpPr>
        <p:spPr>
          <a:xfrm>
            <a:off x="880596" y="4083585"/>
            <a:ext cx="1719758" cy="498598"/>
          </a:xfrm>
          <a:prstGeom prst="rect">
            <a:avLst/>
          </a:prstGeom>
          <a:noFill/>
        </p:spPr>
        <p:txBody>
          <a:bodyPr wrap="square" rtlCol="0">
            <a:spAutoFit/>
          </a:bodyPr>
          <a:lstStyle/>
          <a:p>
            <a:pPr lvl="0" algn="ctr">
              <a:lnSpc>
                <a:spcPct val="110000"/>
              </a:lnSpc>
              <a:defRPr/>
            </a:pPr>
            <a:r>
              <a:rPr lang="en-US" sz="1200" b="1" dirty="0">
                <a:solidFill>
                  <a:srgbClr val="007DBC"/>
                </a:solidFill>
                <a:latin typeface="Amazon Ember" panose="020B0603020204020204" pitchFamily="34" charset="0"/>
                <a:ea typeface="Amazon Ember" panose="020B0603020204020204" pitchFamily="34" charset="0"/>
                <a:cs typeface="Amazon Ember" panose="020B0603020204020204" pitchFamily="34" charset="0"/>
              </a:rPr>
              <a:t>Faster Time to Market</a:t>
            </a:r>
          </a:p>
        </p:txBody>
      </p:sp>
      <p:grpSp>
        <p:nvGrpSpPr>
          <p:cNvPr id="4" name="Group 3">
            <a:extLst>
              <a:ext uri="{FF2B5EF4-FFF2-40B4-BE49-F238E27FC236}">
                <a16:creationId xmlns:a16="http://schemas.microsoft.com/office/drawing/2014/main" id="{912121A8-D6D7-0548-9EC2-F735282DF4D0}"/>
              </a:ext>
            </a:extLst>
          </p:cNvPr>
          <p:cNvGrpSpPr/>
          <p:nvPr/>
        </p:nvGrpSpPr>
        <p:grpSpPr>
          <a:xfrm>
            <a:off x="6557657" y="2642335"/>
            <a:ext cx="1530437" cy="1200329"/>
            <a:chOff x="6557657" y="2642335"/>
            <a:chExt cx="1530437" cy="1200329"/>
          </a:xfrm>
        </p:grpSpPr>
        <p:grpSp>
          <p:nvGrpSpPr>
            <p:cNvPr id="29" name="Group 28">
              <a:extLst>
                <a:ext uri="{FF2B5EF4-FFF2-40B4-BE49-F238E27FC236}">
                  <a16:creationId xmlns:a16="http://schemas.microsoft.com/office/drawing/2014/main" id="{2B021EB1-841B-9E4F-933A-EA63A03CD8E5}"/>
                </a:ext>
              </a:extLst>
            </p:cNvPr>
            <p:cNvGrpSpPr/>
            <p:nvPr/>
          </p:nvGrpSpPr>
          <p:grpSpPr>
            <a:xfrm>
              <a:off x="6557657" y="2905388"/>
              <a:ext cx="1530437" cy="730194"/>
              <a:chOff x="6625087" y="3731725"/>
              <a:chExt cx="1530437" cy="730194"/>
            </a:xfrm>
          </p:grpSpPr>
          <p:sp>
            <p:nvSpPr>
              <p:cNvPr id="30" name="Right Triangle 29">
                <a:extLst>
                  <a:ext uri="{FF2B5EF4-FFF2-40B4-BE49-F238E27FC236}">
                    <a16:creationId xmlns:a16="http://schemas.microsoft.com/office/drawing/2014/main" id="{3418A6D6-F1FF-994D-9F65-C789CEE438DF}"/>
                  </a:ext>
                </a:extLst>
              </p:cNvPr>
              <p:cNvSpPr/>
              <p:nvPr/>
            </p:nvSpPr>
            <p:spPr>
              <a:xfrm>
                <a:off x="6625087" y="3731725"/>
                <a:ext cx="1359682" cy="730194"/>
              </a:xfrm>
              <a:prstGeom prst="rtTriangle">
                <a:avLst/>
              </a:prstGeom>
              <a:solidFill>
                <a:schemeClr val="bg1"/>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ight Triangle 30">
                <a:extLst>
                  <a:ext uri="{FF2B5EF4-FFF2-40B4-BE49-F238E27FC236}">
                    <a16:creationId xmlns:a16="http://schemas.microsoft.com/office/drawing/2014/main" id="{BDA946E6-17FE-EE4C-BB53-8C4229293DC0}"/>
                  </a:ext>
                </a:extLst>
              </p:cNvPr>
              <p:cNvSpPr/>
              <p:nvPr/>
            </p:nvSpPr>
            <p:spPr>
              <a:xfrm rot="10800000">
                <a:off x="6795842" y="3731725"/>
                <a:ext cx="1359682" cy="730194"/>
              </a:xfrm>
              <a:prstGeom prst="rtTriangle">
                <a:avLst/>
              </a:prstGeom>
              <a:solidFill>
                <a:schemeClr val="bg1"/>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1AFE62E6-8BEC-4E49-9DE5-7D1023C141A7}"/>
                </a:ext>
              </a:extLst>
            </p:cNvPr>
            <p:cNvSpPr txBox="1"/>
            <p:nvPr/>
          </p:nvSpPr>
          <p:spPr>
            <a:xfrm>
              <a:off x="6784113" y="2642335"/>
              <a:ext cx="327804" cy="1200329"/>
            </a:xfrm>
            <a:prstGeom prst="rect">
              <a:avLst/>
            </a:prstGeom>
            <a:noFill/>
          </p:spPr>
          <p:txBody>
            <a:bodyPr wrap="square" rtlCol="0">
              <a:spAutoFit/>
            </a:bodyPr>
            <a:lstStyle/>
            <a:p>
              <a:r>
                <a:rPr lang="en-US" sz="7200" b="1" dirty="0">
                  <a:solidFill>
                    <a:srgbClr val="FFC000"/>
                  </a:solidFill>
                </a:rPr>
                <a:t>$</a:t>
              </a:r>
            </a:p>
          </p:txBody>
        </p:sp>
        <p:sp>
          <p:nvSpPr>
            <p:cNvPr id="33" name="Down Arrow 32">
              <a:extLst>
                <a:ext uri="{FF2B5EF4-FFF2-40B4-BE49-F238E27FC236}">
                  <a16:creationId xmlns:a16="http://schemas.microsoft.com/office/drawing/2014/main" id="{1D2DB2E8-4925-0C4C-990B-2EF1A9B3F22C}"/>
                </a:ext>
              </a:extLst>
            </p:cNvPr>
            <p:cNvSpPr/>
            <p:nvPr/>
          </p:nvSpPr>
          <p:spPr>
            <a:xfrm>
              <a:off x="7378543" y="2920932"/>
              <a:ext cx="520996" cy="714650"/>
            </a:xfrm>
            <a:prstGeom prst="downArrow">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4" name="TextBox 33">
            <a:extLst>
              <a:ext uri="{FF2B5EF4-FFF2-40B4-BE49-F238E27FC236}">
                <a16:creationId xmlns:a16="http://schemas.microsoft.com/office/drawing/2014/main" id="{6C1CC3CF-5459-A742-AA1C-ADF66F27A681}"/>
              </a:ext>
            </a:extLst>
          </p:cNvPr>
          <p:cNvSpPr txBox="1"/>
          <p:nvPr/>
        </p:nvSpPr>
        <p:spPr>
          <a:xfrm>
            <a:off x="6512686" y="4081136"/>
            <a:ext cx="1719758" cy="498598"/>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US" sz="1200" b="1" dirty="0">
                <a:solidFill>
                  <a:srgbClr val="007DBC"/>
                </a:solidFill>
                <a:latin typeface="Amazon Ember" panose="020B0603020204020204" pitchFamily="34" charset="0"/>
                <a:ea typeface="Amazon Ember" panose="020B0603020204020204" pitchFamily="34" charset="0"/>
                <a:cs typeface="Amazon Ember" panose="020B0603020204020204" pitchFamily="34" charset="0"/>
              </a:rPr>
              <a:t>Infrastructure cost investment</a:t>
            </a:r>
            <a:endPar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5" name="Picture 34">
            <a:extLst>
              <a:ext uri="{FF2B5EF4-FFF2-40B4-BE49-F238E27FC236}">
                <a16:creationId xmlns:a16="http://schemas.microsoft.com/office/drawing/2014/main" id="{B02B9D23-26C9-7C46-91B3-154B57ED2B85}"/>
              </a:ext>
            </a:extLst>
          </p:cNvPr>
          <p:cNvPicPr>
            <a:picLocks noChangeAspect="1"/>
          </p:cNvPicPr>
          <p:nvPr/>
        </p:nvPicPr>
        <p:blipFill>
          <a:blip r:embed="rId6"/>
          <a:stretch>
            <a:fillRect/>
          </a:stretch>
        </p:blipFill>
        <p:spPr>
          <a:xfrm>
            <a:off x="3340207" y="2194064"/>
            <a:ext cx="2133647" cy="1044364"/>
          </a:xfrm>
          <a:prstGeom prst="rect">
            <a:avLst/>
          </a:prstGeom>
        </p:spPr>
      </p:pic>
      <p:cxnSp>
        <p:nvCxnSpPr>
          <p:cNvPr id="36" name="Straight Connector 35">
            <a:extLst>
              <a:ext uri="{FF2B5EF4-FFF2-40B4-BE49-F238E27FC236}">
                <a16:creationId xmlns:a16="http://schemas.microsoft.com/office/drawing/2014/main" id="{95AF631D-1A2E-8A46-AA9C-E2AC6E97BE1C}"/>
              </a:ext>
            </a:extLst>
          </p:cNvPr>
          <p:cNvCxnSpPr/>
          <p:nvPr/>
        </p:nvCxnSpPr>
        <p:spPr>
          <a:xfrm>
            <a:off x="6512686" y="393456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C76727B-F573-5A42-A6EF-206D58A9E799}"/>
              </a:ext>
            </a:extLst>
          </p:cNvPr>
          <p:cNvCxnSpPr/>
          <p:nvPr/>
        </p:nvCxnSpPr>
        <p:spPr>
          <a:xfrm>
            <a:off x="962054" y="393456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1D39715C-A109-024F-A94A-6814C424D4C4}"/>
              </a:ext>
            </a:extLst>
          </p:cNvPr>
          <p:cNvGrpSpPr/>
          <p:nvPr/>
        </p:nvGrpSpPr>
        <p:grpSpPr>
          <a:xfrm>
            <a:off x="3906307" y="3356001"/>
            <a:ext cx="1130597" cy="858982"/>
            <a:chOff x="3950492" y="3588329"/>
            <a:chExt cx="1130597" cy="858982"/>
          </a:xfrm>
        </p:grpSpPr>
        <p:sp>
          <p:nvSpPr>
            <p:cNvPr id="39" name="Cloud 38">
              <a:extLst>
                <a:ext uri="{FF2B5EF4-FFF2-40B4-BE49-F238E27FC236}">
                  <a16:creationId xmlns:a16="http://schemas.microsoft.com/office/drawing/2014/main" id="{5B8A63DC-E16D-4D4F-A423-E0F337C4B9C7}"/>
                </a:ext>
              </a:extLst>
            </p:cNvPr>
            <p:cNvSpPr/>
            <p:nvPr/>
          </p:nvSpPr>
          <p:spPr>
            <a:xfrm>
              <a:off x="3950492" y="3588329"/>
              <a:ext cx="1130597" cy="858982"/>
            </a:xfrm>
            <a:prstGeom prst="cloud">
              <a:avLst/>
            </a:prstGeom>
            <a:solidFill>
              <a:srgbClr val="FFC000"/>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68674D78-64CA-4B41-943D-8A448AE85E1F}"/>
                </a:ext>
              </a:extLst>
            </p:cNvPr>
            <p:cNvSpPr/>
            <p:nvPr/>
          </p:nvSpPr>
          <p:spPr>
            <a:xfrm>
              <a:off x="4322792" y="3928970"/>
              <a:ext cx="419531" cy="3232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CB64C"/>
                </a:solidFill>
              </a:endParaRPr>
            </a:p>
          </p:txBody>
        </p:sp>
        <p:sp>
          <p:nvSpPr>
            <p:cNvPr id="41" name="Block Arc 40">
              <a:extLst>
                <a:ext uri="{FF2B5EF4-FFF2-40B4-BE49-F238E27FC236}">
                  <a16:creationId xmlns:a16="http://schemas.microsoft.com/office/drawing/2014/main" id="{220ABAC4-1DDB-A84A-B13E-119E7A608EEA}"/>
                </a:ext>
              </a:extLst>
            </p:cNvPr>
            <p:cNvSpPr/>
            <p:nvPr/>
          </p:nvSpPr>
          <p:spPr>
            <a:xfrm>
              <a:off x="4335243" y="3675868"/>
              <a:ext cx="360262" cy="476453"/>
            </a:xfrm>
            <a:prstGeom prst="blockArc">
              <a:avLst/>
            </a:prstGeom>
            <a:solidFill>
              <a:schemeClr val="bg2">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cxnSp>
        <p:nvCxnSpPr>
          <p:cNvPr id="42" name="Straight Connector 41">
            <a:extLst>
              <a:ext uri="{FF2B5EF4-FFF2-40B4-BE49-F238E27FC236}">
                <a16:creationId xmlns:a16="http://schemas.microsoft.com/office/drawing/2014/main" id="{379CFD00-44EE-5549-8995-06195D6FA90E}"/>
              </a:ext>
            </a:extLst>
          </p:cNvPr>
          <p:cNvCxnSpPr/>
          <p:nvPr/>
        </p:nvCxnSpPr>
        <p:spPr>
          <a:xfrm>
            <a:off x="3548363" y="4330455"/>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EB8DFC40-2DDF-C14A-BC74-03CC0A6DB229}"/>
              </a:ext>
            </a:extLst>
          </p:cNvPr>
          <p:cNvSpPr txBox="1"/>
          <p:nvPr/>
        </p:nvSpPr>
        <p:spPr>
          <a:xfrm>
            <a:off x="3701855" y="4386096"/>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Security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28</a:t>
            </a:fld>
            <a:endParaRPr/>
          </a:p>
        </p:txBody>
      </p:sp>
      <p:pic>
        <p:nvPicPr>
          <p:cNvPr id="872" name="Shape 872"/>
          <p:cNvPicPr preferRelativeResize="0"/>
          <p:nvPr/>
        </p:nvPicPr>
        <p:blipFill>
          <a:blip r:embed="rId3">
            <a:alphaModFix/>
          </a:blip>
          <a:stretch>
            <a:fillRect/>
          </a:stretch>
        </p:blipFill>
        <p:spPr>
          <a:xfrm>
            <a:off x="1114440" y="530925"/>
            <a:ext cx="6915125" cy="377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Shape 877"/>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29</a:t>
            </a:fld>
            <a:endParaRPr/>
          </a:p>
        </p:txBody>
      </p:sp>
      <p:pic>
        <p:nvPicPr>
          <p:cNvPr id="878" name="Shape 878"/>
          <p:cNvPicPr preferRelativeResize="0"/>
          <p:nvPr/>
        </p:nvPicPr>
        <p:blipFill>
          <a:blip r:embed="rId3">
            <a:alphaModFix/>
          </a:blip>
          <a:stretch>
            <a:fillRect/>
          </a:stretch>
        </p:blipFill>
        <p:spPr>
          <a:xfrm>
            <a:off x="152400" y="152400"/>
            <a:ext cx="8141634" cy="44291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p:nvPr/>
        </p:nvSpPr>
        <p:spPr>
          <a:xfrm>
            <a:off x="5099176" y="1200700"/>
            <a:ext cx="3575556" cy="2509812"/>
          </a:xfrm>
          <a:prstGeom prst="cloud">
            <a:avLst/>
          </a:prstGeom>
          <a:solidFill>
            <a:srgbClr val="FFFFFF"/>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dk1"/>
                </a:solidFill>
              </a:rPr>
              <a:t>LAB ENVIRONMENT OVERVIEW</a:t>
            </a:r>
            <a:endParaRPr/>
          </a:p>
        </p:txBody>
      </p:sp>
      <p:pic>
        <p:nvPicPr>
          <p:cNvPr id="387" name="Shape 387" descr="Icon_RH_Software_Container-App_RGB_Flat.png"/>
          <p:cNvPicPr preferRelativeResize="0"/>
          <p:nvPr/>
        </p:nvPicPr>
        <p:blipFill>
          <a:blip r:embed="rId3">
            <a:alphaModFix/>
          </a:blip>
          <a:stretch>
            <a:fillRect/>
          </a:stretch>
        </p:blipFill>
        <p:spPr>
          <a:xfrm>
            <a:off x="6564413" y="2388825"/>
            <a:ext cx="603375" cy="598625"/>
          </a:xfrm>
          <a:prstGeom prst="rect">
            <a:avLst/>
          </a:prstGeom>
          <a:noFill/>
          <a:ln>
            <a:noFill/>
          </a:ln>
        </p:spPr>
      </p:pic>
      <p:pic>
        <p:nvPicPr>
          <p:cNvPr id="388" name="Shape 388" descr="Screenshot from 2017-09-29 11-55-32.png"/>
          <p:cNvPicPr preferRelativeResize="0"/>
          <p:nvPr/>
        </p:nvPicPr>
        <p:blipFill>
          <a:blip r:embed="rId4">
            <a:alphaModFix/>
          </a:blip>
          <a:stretch>
            <a:fillRect/>
          </a:stretch>
        </p:blipFill>
        <p:spPr>
          <a:xfrm>
            <a:off x="3073125" y="3710500"/>
            <a:ext cx="1089979" cy="858600"/>
          </a:xfrm>
          <a:prstGeom prst="rect">
            <a:avLst/>
          </a:prstGeom>
          <a:noFill/>
          <a:ln w="9525" cap="flat" cmpd="sng">
            <a:solidFill>
              <a:schemeClr val="dk2"/>
            </a:solidFill>
            <a:prstDash val="solid"/>
            <a:round/>
            <a:headEnd type="none" w="sm" len="sm"/>
            <a:tailEnd type="none" w="sm" len="sm"/>
          </a:ln>
        </p:spPr>
      </p:pic>
      <p:sp>
        <p:nvSpPr>
          <p:cNvPr id="389" name="Shape 389"/>
          <p:cNvSpPr txBox="1"/>
          <p:nvPr/>
        </p:nvSpPr>
        <p:spPr>
          <a:xfrm>
            <a:off x="6201300" y="2962825"/>
            <a:ext cx="1329600" cy="273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1000">
                <a:latin typeface="Proxima Nova"/>
                <a:ea typeface="Proxima Nova"/>
                <a:cs typeface="Proxima Nova"/>
                <a:sym typeface="Proxima Nova"/>
              </a:rPr>
              <a:t>EC2 Instance</a:t>
            </a:r>
            <a:endParaRPr sz="1000">
              <a:latin typeface="Proxima Nova"/>
              <a:ea typeface="Proxima Nova"/>
              <a:cs typeface="Proxima Nova"/>
              <a:sym typeface="Proxima Nova"/>
            </a:endParaRPr>
          </a:p>
        </p:txBody>
      </p:sp>
      <p:pic>
        <p:nvPicPr>
          <p:cNvPr id="390" name="Shape 390" descr="Image result for aws logo png"/>
          <p:cNvPicPr preferRelativeResize="0"/>
          <p:nvPr/>
        </p:nvPicPr>
        <p:blipFill>
          <a:blip r:embed="rId5">
            <a:alphaModFix/>
          </a:blip>
          <a:stretch>
            <a:fillRect/>
          </a:stretch>
        </p:blipFill>
        <p:spPr>
          <a:xfrm>
            <a:off x="7681450" y="2810417"/>
            <a:ext cx="895725" cy="895725"/>
          </a:xfrm>
          <a:prstGeom prst="rect">
            <a:avLst/>
          </a:prstGeom>
          <a:noFill/>
          <a:ln w="9525" cap="flat" cmpd="sng">
            <a:solidFill>
              <a:srgbClr val="000000"/>
            </a:solidFill>
            <a:prstDash val="solid"/>
            <a:round/>
            <a:headEnd type="none" w="sm" len="sm"/>
            <a:tailEnd type="none" w="sm" len="sm"/>
          </a:ln>
        </p:spPr>
      </p:pic>
      <p:pic>
        <p:nvPicPr>
          <p:cNvPr id="391" name="Shape 391" descr="OpenShift-LogoType.svg.png"/>
          <p:cNvPicPr preferRelativeResize="0"/>
          <p:nvPr/>
        </p:nvPicPr>
        <p:blipFill>
          <a:blip r:embed="rId6">
            <a:alphaModFix/>
          </a:blip>
          <a:stretch>
            <a:fillRect/>
          </a:stretch>
        </p:blipFill>
        <p:spPr>
          <a:xfrm>
            <a:off x="6564413" y="1673524"/>
            <a:ext cx="603376" cy="644481"/>
          </a:xfrm>
          <a:prstGeom prst="rect">
            <a:avLst/>
          </a:prstGeom>
          <a:noFill/>
          <a:ln w="9525" cap="flat" cmpd="sng">
            <a:solidFill>
              <a:srgbClr val="FFFFFF"/>
            </a:solidFill>
            <a:prstDash val="solid"/>
            <a:round/>
            <a:headEnd type="none" w="sm" len="sm"/>
            <a:tailEnd type="none" w="sm" len="sm"/>
          </a:ln>
        </p:spPr>
      </p:pic>
      <p:cxnSp>
        <p:nvCxnSpPr>
          <p:cNvPr id="392" name="Shape 392"/>
          <p:cNvCxnSpPr/>
          <p:nvPr/>
        </p:nvCxnSpPr>
        <p:spPr>
          <a:xfrm rot="10800000" flipH="1">
            <a:off x="4303725" y="3309550"/>
            <a:ext cx="869400" cy="396600"/>
          </a:xfrm>
          <a:prstGeom prst="straightConnector1">
            <a:avLst/>
          </a:prstGeom>
          <a:noFill/>
          <a:ln w="9525" cap="flat" cmpd="sng">
            <a:solidFill>
              <a:srgbClr val="1F497D"/>
            </a:solidFill>
            <a:prstDash val="solid"/>
            <a:round/>
            <a:headEnd type="none" w="med" len="med"/>
            <a:tailEnd type="triangle" w="med" len="med"/>
          </a:ln>
        </p:spPr>
      </p:cxnSp>
      <p:sp>
        <p:nvSpPr>
          <p:cNvPr id="393" name="Shape 393"/>
          <p:cNvSpPr txBox="1"/>
          <p:nvPr/>
        </p:nvSpPr>
        <p:spPr>
          <a:xfrm>
            <a:off x="381000" y="1143000"/>
            <a:ext cx="4391100" cy="3000000"/>
          </a:xfrm>
          <a:prstGeom prst="rect">
            <a:avLst/>
          </a:prstGeom>
          <a:noFill/>
          <a:ln>
            <a:noFill/>
          </a:ln>
        </p:spPr>
        <p:txBody>
          <a:bodyPr spcFirstLastPara="1" wrap="square" lIns="91425" tIns="91425" rIns="91425" bIns="91425" anchor="ctr" anchorCtr="0">
            <a:noAutofit/>
          </a:bodyPr>
          <a:lstStyle/>
          <a:p>
            <a:pPr marL="0" lvl="0" indent="0" rtl="0">
              <a:lnSpc>
                <a:spcPct val="120000"/>
              </a:lnSpc>
              <a:spcBef>
                <a:spcPts val="0"/>
              </a:spcBef>
              <a:spcAft>
                <a:spcPts val="0"/>
              </a:spcAft>
              <a:buNone/>
            </a:pPr>
            <a:r>
              <a:rPr lang="en-US" sz="1600">
                <a:latin typeface="Proxima Nova"/>
                <a:ea typeface="Proxima Nova"/>
                <a:cs typeface="Proxima Nova"/>
                <a:sym typeface="Proxima Nova"/>
              </a:rPr>
              <a:t>Each attendee has access to their own RHEL EC2 instance that contains:</a:t>
            </a:r>
            <a:endParaRPr sz="1600">
              <a:latin typeface="Proxima Nova"/>
              <a:ea typeface="Proxima Nova"/>
              <a:cs typeface="Proxima Nova"/>
              <a:sym typeface="Proxima Nova"/>
            </a:endParaRPr>
          </a:p>
          <a:p>
            <a:pPr marL="457200" lvl="0" indent="-330200" rtl="0">
              <a:lnSpc>
                <a:spcPct val="120000"/>
              </a:lnSpc>
              <a:spcBef>
                <a:spcPts val="800"/>
              </a:spcBef>
              <a:spcAft>
                <a:spcPts val="0"/>
              </a:spcAft>
              <a:buClr>
                <a:srgbClr val="000000"/>
              </a:buClr>
              <a:buSzPts val="1600"/>
              <a:buFont typeface="Proxima Nova"/>
              <a:buChar char="●"/>
            </a:pPr>
            <a:r>
              <a:rPr lang="en-US" sz="1600">
                <a:latin typeface="Proxima Nova"/>
                <a:ea typeface="Proxima Nova"/>
                <a:cs typeface="Proxima Nova"/>
                <a:sym typeface="Proxima Nova"/>
              </a:rPr>
              <a:t>Red Hat OpenShift Container Platform</a:t>
            </a:r>
            <a:endParaRPr sz="1600">
              <a:latin typeface="Proxima Nova"/>
              <a:ea typeface="Proxima Nova"/>
              <a:cs typeface="Proxima Nova"/>
              <a:sym typeface="Proxima Nova"/>
            </a:endParaRPr>
          </a:p>
          <a:p>
            <a:pPr marL="914400" lvl="1" indent="-330200" rtl="0">
              <a:lnSpc>
                <a:spcPct val="120000"/>
              </a:lnSpc>
              <a:spcBef>
                <a:spcPts val="0"/>
              </a:spcBef>
              <a:spcAft>
                <a:spcPts val="0"/>
              </a:spcAft>
              <a:buClr>
                <a:srgbClr val="000000"/>
              </a:buClr>
              <a:buSzPts val="1600"/>
              <a:buFont typeface="Proxima Nova"/>
              <a:buChar char="○"/>
            </a:pPr>
            <a:r>
              <a:rPr lang="en-US" sz="1600">
                <a:latin typeface="Proxima Nova"/>
                <a:ea typeface="Proxima Nova"/>
                <a:cs typeface="Proxima Nova"/>
                <a:sym typeface="Proxima Nova"/>
              </a:rPr>
              <a:t>(1 Master and 2 Node instances)</a:t>
            </a:r>
            <a:endParaRPr sz="1600">
              <a:latin typeface="Proxima Nova"/>
              <a:ea typeface="Proxima Nova"/>
              <a:cs typeface="Proxima Nova"/>
              <a:sym typeface="Proxima Nova"/>
            </a:endParaRPr>
          </a:p>
          <a:p>
            <a:pPr marL="457200" lvl="0" indent="-330200" rtl="0">
              <a:lnSpc>
                <a:spcPct val="120000"/>
              </a:lnSpc>
              <a:spcBef>
                <a:spcPts val="0"/>
              </a:spcBef>
              <a:spcAft>
                <a:spcPts val="0"/>
              </a:spcAft>
              <a:buClr>
                <a:srgbClr val="000000"/>
              </a:buClr>
              <a:buSzPts val="1600"/>
              <a:buFont typeface="Proxima Nova"/>
              <a:buChar char="●"/>
            </a:pPr>
            <a:r>
              <a:rPr lang="en-US" sz="1600">
                <a:latin typeface="Proxima Nova"/>
                <a:ea typeface="Proxima Nova"/>
                <a:cs typeface="Proxima Nova"/>
                <a:sym typeface="Proxima Nova"/>
              </a:rPr>
              <a:t>All OCP services running on single RHEL node (docker containers)</a:t>
            </a:r>
            <a:endParaRPr sz="1600">
              <a:latin typeface="Proxima Nova"/>
              <a:ea typeface="Proxima Nova"/>
              <a:cs typeface="Proxima Nova"/>
              <a:sym typeface="Proxima Nova"/>
            </a:endParaRPr>
          </a:p>
          <a:p>
            <a:pPr marL="0" lvl="0" indent="0" rtl="0">
              <a:lnSpc>
                <a:spcPct val="115000"/>
              </a:lnSpc>
              <a:spcBef>
                <a:spcPts val="800"/>
              </a:spcBef>
              <a:spcAft>
                <a:spcPts val="0"/>
              </a:spcAft>
              <a:buNone/>
            </a:pPr>
            <a:endParaRPr sz="1600">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Shape 883"/>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NODES RHEL INSTANCES WHERE APPS RUN</a:t>
            </a:r>
            <a:endParaRPr/>
          </a:p>
        </p:txBody>
      </p:sp>
      <p:sp>
        <p:nvSpPr>
          <p:cNvPr id="884" name="Shape 884"/>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30</a:t>
            </a:fld>
            <a:endParaRPr/>
          </a:p>
        </p:txBody>
      </p:sp>
      <p:sp>
        <p:nvSpPr>
          <p:cNvPr id="885" name="Shape 885"/>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886" name="Shape 886"/>
          <p:cNvSpPr/>
          <p:nvPr/>
        </p:nvSpPr>
        <p:spPr>
          <a:xfrm>
            <a:off x="53481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887" name="Shape 887"/>
          <p:cNvSpPr/>
          <p:nvPr/>
        </p:nvSpPr>
        <p:spPr>
          <a:xfrm>
            <a:off x="53699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888" name="Shape 888"/>
          <p:cNvSpPr txBox="1"/>
          <p:nvPr/>
        </p:nvSpPr>
        <p:spPr>
          <a:xfrm>
            <a:off x="53481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889" name="Shape 889"/>
          <p:cNvGrpSpPr/>
          <p:nvPr/>
        </p:nvGrpSpPr>
        <p:grpSpPr>
          <a:xfrm>
            <a:off x="5332590" y="1864953"/>
            <a:ext cx="712986" cy="218400"/>
            <a:chOff x="4577530" y="2938752"/>
            <a:chExt cx="712986" cy="218400"/>
          </a:xfrm>
        </p:grpSpPr>
        <p:sp>
          <p:nvSpPr>
            <p:cNvPr id="890" name="Shape 890"/>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1" name="Shape 891"/>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2" name="Shape 892"/>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893" name="Shape 893"/>
          <p:cNvSpPr/>
          <p:nvPr/>
        </p:nvSpPr>
        <p:spPr>
          <a:xfrm>
            <a:off x="53481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894" name="Shape 894"/>
          <p:cNvSpPr/>
          <p:nvPr/>
        </p:nvSpPr>
        <p:spPr>
          <a:xfrm>
            <a:off x="53699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895" name="Shape 895"/>
          <p:cNvSpPr txBox="1"/>
          <p:nvPr/>
        </p:nvSpPr>
        <p:spPr>
          <a:xfrm>
            <a:off x="53481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896" name="Shape 896"/>
          <p:cNvGrpSpPr/>
          <p:nvPr/>
        </p:nvGrpSpPr>
        <p:grpSpPr>
          <a:xfrm>
            <a:off x="5332590" y="2926337"/>
            <a:ext cx="712986" cy="218400"/>
            <a:chOff x="4577530" y="2938752"/>
            <a:chExt cx="712986" cy="218400"/>
          </a:xfrm>
        </p:grpSpPr>
        <p:sp>
          <p:nvSpPr>
            <p:cNvPr id="897" name="Shape 897"/>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8" name="Shape 898"/>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9" name="Shape 899"/>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900" name="Shape 900"/>
          <p:cNvSpPr/>
          <p:nvPr/>
        </p:nvSpPr>
        <p:spPr>
          <a:xfrm>
            <a:off x="45099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901" name="Shape 901"/>
          <p:cNvSpPr/>
          <p:nvPr/>
        </p:nvSpPr>
        <p:spPr>
          <a:xfrm>
            <a:off x="45317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902" name="Shape 902"/>
          <p:cNvSpPr txBox="1"/>
          <p:nvPr/>
        </p:nvSpPr>
        <p:spPr>
          <a:xfrm>
            <a:off x="45099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903" name="Shape 903"/>
          <p:cNvGrpSpPr/>
          <p:nvPr/>
        </p:nvGrpSpPr>
        <p:grpSpPr>
          <a:xfrm>
            <a:off x="4494390" y="1864953"/>
            <a:ext cx="712986" cy="218400"/>
            <a:chOff x="4577530" y="2938752"/>
            <a:chExt cx="712986" cy="218400"/>
          </a:xfrm>
        </p:grpSpPr>
        <p:sp>
          <p:nvSpPr>
            <p:cNvPr id="904" name="Shape 904"/>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5" name="Shape 905"/>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6" name="Shape 906"/>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907" name="Shape 907"/>
          <p:cNvSpPr/>
          <p:nvPr/>
        </p:nvSpPr>
        <p:spPr>
          <a:xfrm>
            <a:off x="45099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908" name="Shape 908"/>
          <p:cNvSpPr/>
          <p:nvPr/>
        </p:nvSpPr>
        <p:spPr>
          <a:xfrm>
            <a:off x="45317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909" name="Shape 909"/>
          <p:cNvSpPr txBox="1"/>
          <p:nvPr/>
        </p:nvSpPr>
        <p:spPr>
          <a:xfrm>
            <a:off x="45099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910" name="Shape 910"/>
          <p:cNvGrpSpPr/>
          <p:nvPr/>
        </p:nvGrpSpPr>
        <p:grpSpPr>
          <a:xfrm>
            <a:off x="4494390" y="2926337"/>
            <a:ext cx="712986" cy="218400"/>
            <a:chOff x="4577530" y="2938752"/>
            <a:chExt cx="712986" cy="218400"/>
          </a:xfrm>
        </p:grpSpPr>
        <p:sp>
          <p:nvSpPr>
            <p:cNvPr id="911" name="Shape 911"/>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2" name="Shape 912"/>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3" name="Shape 913"/>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914" name="Shape 914"/>
          <p:cNvSpPr/>
          <p:nvPr/>
        </p:nvSpPr>
        <p:spPr>
          <a:xfrm>
            <a:off x="36717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915" name="Shape 915"/>
          <p:cNvSpPr/>
          <p:nvPr/>
        </p:nvSpPr>
        <p:spPr>
          <a:xfrm>
            <a:off x="36935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916" name="Shape 916"/>
          <p:cNvSpPr txBox="1"/>
          <p:nvPr/>
        </p:nvSpPr>
        <p:spPr>
          <a:xfrm>
            <a:off x="36717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917" name="Shape 917"/>
          <p:cNvGrpSpPr/>
          <p:nvPr/>
        </p:nvGrpSpPr>
        <p:grpSpPr>
          <a:xfrm>
            <a:off x="3656190" y="1864953"/>
            <a:ext cx="712986" cy="218400"/>
            <a:chOff x="4577530" y="2938752"/>
            <a:chExt cx="712986" cy="218400"/>
          </a:xfrm>
        </p:grpSpPr>
        <p:sp>
          <p:nvSpPr>
            <p:cNvPr id="918" name="Shape 918"/>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9" name="Shape 919"/>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0" name="Shape 920"/>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921" name="Shape 921"/>
          <p:cNvSpPr/>
          <p:nvPr/>
        </p:nvSpPr>
        <p:spPr>
          <a:xfrm>
            <a:off x="36717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922" name="Shape 922"/>
          <p:cNvSpPr/>
          <p:nvPr/>
        </p:nvSpPr>
        <p:spPr>
          <a:xfrm>
            <a:off x="36935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923" name="Shape 923"/>
          <p:cNvSpPr txBox="1"/>
          <p:nvPr/>
        </p:nvSpPr>
        <p:spPr>
          <a:xfrm>
            <a:off x="36717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924" name="Shape 924"/>
          <p:cNvGrpSpPr/>
          <p:nvPr/>
        </p:nvGrpSpPr>
        <p:grpSpPr>
          <a:xfrm>
            <a:off x="3656190" y="2926337"/>
            <a:ext cx="712986" cy="218400"/>
            <a:chOff x="4577530" y="2938752"/>
            <a:chExt cx="712986" cy="218400"/>
          </a:xfrm>
        </p:grpSpPr>
        <p:sp>
          <p:nvSpPr>
            <p:cNvPr id="925" name="Shape 925"/>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6" name="Shape 926"/>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7" name="Shape 927"/>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grpSp>
        <p:nvGrpSpPr>
          <p:cNvPr id="928" name="Shape 928"/>
          <p:cNvGrpSpPr/>
          <p:nvPr/>
        </p:nvGrpSpPr>
        <p:grpSpPr>
          <a:xfrm>
            <a:off x="2223000" y="4065375"/>
            <a:ext cx="3978900" cy="509100"/>
            <a:chOff x="2223000" y="4065375"/>
            <a:chExt cx="3978900" cy="509100"/>
          </a:xfrm>
        </p:grpSpPr>
        <p:sp>
          <p:nvSpPr>
            <p:cNvPr id="929" name="Shape 929"/>
            <p:cNvSpPr/>
            <p:nvPr/>
          </p:nvSpPr>
          <p:spPr>
            <a:xfrm>
              <a:off x="2223000" y="4065375"/>
              <a:ext cx="39789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grpSp>
          <p:nvGrpSpPr>
            <p:cNvPr id="930" name="Shape 930"/>
            <p:cNvGrpSpPr/>
            <p:nvPr/>
          </p:nvGrpSpPr>
          <p:grpSpPr>
            <a:xfrm>
              <a:off x="2495812" y="4153188"/>
              <a:ext cx="3433275" cy="414606"/>
              <a:chOff x="2457715" y="4153188"/>
              <a:chExt cx="3433275" cy="414606"/>
            </a:xfrm>
          </p:grpSpPr>
          <p:pic>
            <p:nvPicPr>
              <p:cNvPr id="931" name="Shape 931"/>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932" name="Shape 932"/>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933" name="Shape 933"/>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934" name="Shape 934"/>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935" name="Shape 935"/>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936" name="Shape 936"/>
              <p:cNvSpPr txBox="1"/>
              <p:nvPr/>
            </p:nvSpPr>
            <p:spPr>
              <a:xfrm>
                <a:off x="2457715"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937" name="Shape 937"/>
              <p:cNvSpPr txBox="1"/>
              <p:nvPr/>
            </p:nvSpPr>
            <p:spPr>
              <a:xfrm>
                <a:off x="3096756"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938" name="Shape 938"/>
              <p:cNvSpPr txBox="1"/>
              <p:nvPr/>
            </p:nvSpPr>
            <p:spPr>
              <a:xfrm>
                <a:off x="3743590"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939" name="Shape 939"/>
              <p:cNvSpPr txBox="1"/>
              <p:nvPr/>
            </p:nvSpPr>
            <p:spPr>
              <a:xfrm>
                <a:off x="4392156"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940" name="Shape 940"/>
              <p:cNvSpPr txBox="1"/>
              <p:nvPr/>
            </p:nvSpPr>
            <p:spPr>
              <a:xfrm>
                <a:off x="5038990"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941" name="Shape 941"/>
              <p:cNvCxnSpPr/>
              <p:nvPr/>
            </p:nvCxnSpPr>
            <p:spPr>
              <a:xfrm rot="10800000">
                <a:off x="5034881"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942" name="Shape 942"/>
              <p:cNvCxnSpPr/>
              <p:nvPr/>
            </p:nvCxnSpPr>
            <p:spPr>
              <a:xfrm rot="10800000">
                <a:off x="4401901"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943" name="Shape 943"/>
              <p:cNvCxnSpPr/>
              <p:nvPr/>
            </p:nvCxnSpPr>
            <p:spPr>
              <a:xfrm rot="10800000">
                <a:off x="3745542"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944" name="Shape 944"/>
              <p:cNvCxnSpPr/>
              <p:nvPr/>
            </p:nvCxnSpPr>
            <p:spPr>
              <a:xfrm rot="10800000">
                <a:off x="3089183" y="4262868"/>
                <a:ext cx="199800" cy="0"/>
              </a:xfrm>
              <a:prstGeom prst="straightConnector1">
                <a:avLst/>
              </a:prstGeom>
              <a:noFill/>
              <a:ln w="9525" cap="flat" cmpd="sng">
                <a:solidFill>
                  <a:srgbClr val="FFFFFF"/>
                </a:solidFill>
                <a:prstDash val="dot"/>
                <a:round/>
                <a:headEnd type="none" w="med" len="med"/>
                <a:tailEnd type="none" w="med" len="med"/>
              </a:ln>
            </p:spPr>
          </p:cxn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grpSp>
        <p:nvGrpSpPr>
          <p:cNvPr id="949" name="Shape 949"/>
          <p:cNvGrpSpPr/>
          <p:nvPr/>
        </p:nvGrpSpPr>
        <p:grpSpPr>
          <a:xfrm>
            <a:off x="4486894" y="1513473"/>
            <a:ext cx="2822662" cy="2419839"/>
            <a:chOff x="4570887" y="1484032"/>
            <a:chExt cx="2822662" cy="2419839"/>
          </a:xfrm>
        </p:grpSpPr>
        <p:grpSp>
          <p:nvGrpSpPr>
            <p:cNvPr id="950" name="Shape 950"/>
            <p:cNvGrpSpPr/>
            <p:nvPr/>
          </p:nvGrpSpPr>
          <p:grpSpPr>
            <a:xfrm>
              <a:off x="6490951" y="1484032"/>
              <a:ext cx="902599" cy="1204172"/>
              <a:chOff x="5592955" y="2047406"/>
              <a:chExt cx="788020" cy="1051311"/>
            </a:xfrm>
          </p:grpSpPr>
          <p:sp>
            <p:nvSpPr>
              <p:cNvPr id="951" name="Shape 951"/>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952" name="Shape 952"/>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953" name="Shape 953"/>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54" name="Shape 954"/>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55" name="Shape 955"/>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56" name="Shape 956"/>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57" name="Shape 957"/>
              <p:cNvSpPr txBox="1"/>
              <p:nvPr/>
            </p:nvSpPr>
            <p:spPr>
              <a:xfrm>
                <a:off x="5608475" y="2896817"/>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958" name="Shape 958"/>
              <p:cNvGrpSpPr/>
              <p:nvPr/>
            </p:nvGrpSpPr>
            <p:grpSpPr>
              <a:xfrm>
                <a:off x="5592955" y="2047406"/>
                <a:ext cx="712986" cy="218400"/>
                <a:chOff x="4577530" y="2938752"/>
                <a:chExt cx="712986" cy="218400"/>
              </a:xfrm>
            </p:grpSpPr>
            <p:sp>
              <p:nvSpPr>
                <p:cNvPr id="959" name="Shape 95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0" name="Shape 96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1" name="Shape 96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962" name="Shape 962"/>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963" name="Shape 963"/>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64" name="Shape 964"/>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600">
                    <a:solidFill>
                      <a:srgbClr val="FFFFFF"/>
                    </a:solidFill>
                  </a:rPr>
                  <a:t>c</a:t>
                </a:r>
                <a:endParaRPr sz="600">
                  <a:solidFill>
                    <a:srgbClr val="FFFFFF"/>
                  </a:solidFill>
                </a:endParaRPr>
              </a:p>
            </p:txBody>
          </p:sp>
          <p:pic>
            <p:nvPicPr>
              <p:cNvPr id="965" name="Shape 965"/>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66" name="Shape 966"/>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967" name="Shape 967"/>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68" name="Shape 968"/>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969" name="Shape 969"/>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70" name="Shape 970"/>
            <p:cNvGrpSpPr/>
            <p:nvPr/>
          </p:nvGrpSpPr>
          <p:grpSpPr>
            <a:xfrm>
              <a:off x="6490951" y="2699699"/>
              <a:ext cx="902599" cy="1204172"/>
              <a:chOff x="5592955" y="2047406"/>
              <a:chExt cx="788020" cy="1051311"/>
            </a:xfrm>
          </p:grpSpPr>
          <p:sp>
            <p:nvSpPr>
              <p:cNvPr id="971" name="Shape 971"/>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972" name="Shape 972"/>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973" name="Shape 973"/>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74" name="Shape 974"/>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75" name="Shape 975"/>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76" name="Shape 976"/>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77" name="Shape 977"/>
              <p:cNvSpPr txBox="1"/>
              <p:nvPr/>
            </p:nvSpPr>
            <p:spPr>
              <a:xfrm>
                <a:off x="5608475" y="2896817"/>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978" name="Shape 978"/>
              <p:cNvGrpSpPr/>
              <p:nvPr/>
            </p:nvGrpSpPr>
            <p:grpSpPr>
              <a:xfrm>
                <a:off x="5592955" y="2047406"/>
                <a:ext cx="712986" cy="218400"/>
                <a:chOff x="4577530" y="2938752"/>
                <a:chExt cx="712986" cy="218400"/>
              </a:xfrm>
            </p:grpSpPr>
            <p:sp>
              <p:nvSpPr>
                <p:cNvPr id="979" name="Shape 97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0" name="Shape 98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1" name="Shape 98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982" name="Shape 982"/>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983" name="Shape 983"/>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984" name="Shape 984"/>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985" name="Shape 985"/>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986" name="Shape 986"/>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987" name="Shape 987"/>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988" name="Shape 988"/>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989" name="Shape 989"/>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990" name="Shape 990"/>
            <p:cNvGrpSpPr/>
            <p:nvPr/>
          </p:nvGrpSpPr>
          <p:grpSpPr>
            <a:xfrm>
              <a:off x="5530919" y="1484032"/>
              <a:ext cx="902599" cy="1204172"/>
              <a:chOff x="5592955" y="2047406"/>
              <a:chExt cx="788020" cy="1051311"/>
            </a:xfrm>
          </p:grpSpPr>
          <p:sp>
            <p:nvSpPr>
              <p:cNvPr id="991" name="Shape 991"/>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992" name="Shape 992"/>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993" name="Shape 993"/>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94" name="Shape 994"/>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95" name="Shape 995"/>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96" name="Shape 996"/>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997" name="Shape 997"/>
              <p:cNvSpPr txBox="1"/>
              <p:nvPr/>
            </p:nvSpPr>
            <p:spPr>
              <a:xfrm>
                <a:off x="5608475" y="2896817"/>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998" name="Shape 998"/>
              <p:cNvGrpSpPr/>
              <p:nvPr/>
            </p:nvGrpSpPr>
            <p:grpSpPr>
              <a:xfrm>
                <a:off x="5592955" y="2047406"/>
                <a:ext cx="712986" cy="218400"/>
                <a:chOff x="4577530" y="2938752"/>
                <a:chExt cx="712986" cy="218400"/>
              </a:xfrm>
            </p:grpSpPr>
            <p:sp>
              <p:nvSpPr>
                <p:cNvPr id="999" name="Shape 99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0" name="Shape 100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1" name="Shape 100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002" name="Shape 1002"/>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03" name="Shape 1003"/>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04" name="Shape 1004"/>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05" name="Shape 1005"/>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06" name="Shape 1006"/>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07" name="Shape 1007"/>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008" name="Shape 1008"/>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09" name="Shape 1009"/>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010" name="Shape 1010"/>
            <p:cNvGrpSpPr/>
            <p:nvPr/>
          </p:nvGrpSpPr>
          <p:grpSpPr>
            <a:xfrm>
              <a:off x="5530919" y="2699699"/>
              <a:ext cx="902599" cy="1204172"/>
              <a:chOff x="5592955" y="2047406"/>
              <a:chExt cx="788020" cy="1051311"/>
            </a:xfrm>
          </p:grpSpPr>
          <p:sp>
            <p:nvSpPr>
              <p:cNvPr id="1011" name="Shape 1011"/>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012" name="Shape 1012"/>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013" name="Shape 1013"/>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14" name="Shape 1014"/>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15" name="Shape 1015"/>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16" name="Shape 1016"/>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17" name="Shape 1017"/>
              <p:cNvSpPr txBox="1"/>
              <p:nvPr/>
            </p:nvSpPr>
            <p:spPr>
              <a:xfrm>
                <a:off x="5608475" y="2896817"/>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018" name="Shape 1018"/>
              <p:cNvGrpSpPr/>
              <p:nvPr/>
            </p:nvGrpSpPr>
            <p:grpSpPr>
              <a:xfrm>
                <a:off x="5592955" y="2047406"/>
                <a:ext cx="712986" cy="218400"/>
                <a:chOff x="4577530" y="2938752"/>
                <a:chExt cx="712986" cy="218400"/>
              </a:xfrm>
            </p:grpSpPr>
            <p:sp>
              <p:nvSpPr>
                <p:cNvPr id="1019" name="Shape 101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0" name="Shape 102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1" name="Shape 102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022" name="Shape 1022"/>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23" name="Shape 1023"/>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24" name="Shape 1024"/>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25" name="Shape 1025"/>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26" name="Shape 1026"/>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27" name="Shape 1027"/>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028" name="Shape 1028"/>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29" name="Shape 1029"/>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030" name="Shape 1030"/>
            <p:cNvGrpSpPr/>
            <p:nvPr/>
          </p:nvGrpSpPr>
          <p:grpSpPr>
            <a:xfrm>
              <a:off x="4570887" y="1484032"/>
              <a:ext cx="902599" cy="1204172"/>
              <a:chOff x="5592955" y="2047406"/>
              <a:chExt cx="788020" cy="1051311"/>
            </a:xfrm>
          </p:grpSpPr>
          <p:sp>
            <p:nvSpPr>
              <p:cNvPr id="1031" name="Shape 1031"/>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032" name="Shape 1032"/>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033" name="Shape 1033"/>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34" name="Shape 1034"/>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35" name="Shape 1035"/>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36" name="Shape 1036"/>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37" name="Shape 1037"/>
              <p:cNvSpPr txBox="1"/>
              <p:nvPr/>
            </p:nvSpPr>
            <p:spPr>
              <a:xfrm>
                <a:off x="5608475" y="2896817"/>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038" name="Shape 1038"/>
              <p:cNvGrpSpPr/>
              <p:nvPr/>
            </p:nvGrpSpPr>
            <p:grpSpPr>
              <a:xfrm>
                <a:off x="5592955" y="2047406"/>
                <a:ext cx="712986" cy="218400"/>
                <a:chOff x="4577530" y="2938752"/>
                <a:chExt cx="712986" cy="218400"/>
              </a:xfrm>
            </p:grpSpPr>
            <p:sp>
              <p:nvSpPr>
                <p:cNvPr id="1039" name="Shape 103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0" name="Shape 104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1" name="Shape 104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042" name="Shape 1042"/>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43" name="Shape 1043"/>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44" name="Shape 1044"/>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45" name="Shape 1045"/>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46" name="Shape 1046"/>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47" name="Shape 1047"/>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048" name="Shape 1048"/>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49" name="Shape 1049"/>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050" name="Shape 1050"/>
            <p:cNvGrpSpPr/>
            <p:nvPr/>
          </p:nvGrpSpPr>
          <p:grpSpPr>
            <a:xfrm>
              <a:off x="4570887" y="2699699"/>
              <a:ext cx="902599" cy="1204172"/>
              <a:chOff x="5592955" y="2047406"/>
              <a:chExt cx="788020" cy="1051311"/>
            </a:xfrm>
          </p:grpSpPr>
          <p:sp>
            <p:nvSpPr>
              <p:cNvPr id="1051" name="Shape 1051"/>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052" name="Shape 1052"/>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053" name="Shape 1053"/>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54" name="Shape 1054"/>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55" name="Shape 1055"/>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56" name="Shape 1056"/>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057" name="Shape 1057"/>
              <p:cNvSpPr txBox="1"/>
              <p:nvPr/>
            </p:nvSpPr>
            <p:spPr>
              <a:xfrm>
                <a:off x="5608475" y="2896817"/>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058" name="Shape 1058"/>
              <p:cNvGrpSpPr/>
              <p:nvPr/>
            </p:nvGrpSpPr>
            <p:grpSpPr>
              <a:xfrm>
                <a:off x="5592955" y="2047406"/>
                <a:ext cx="712986" cy="218400"/>
                <a:chOff x="4577530" y="2938752"/>
                <a:chExt cx="712986" cy="218400"/>
              </a:xfrm>
            </p:grpSpPr>
            <p:sp>
              <p:nvSpPr>
                <p:cNvPr id="1059" name="Shape 105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0" name="Shape 106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1" name="Shape 106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062" name="Shape 1062"/>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63" name="Shape 1063"/>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064" name="Shape 1064"/>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65" name="Shape 1065"/>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066" name="Shape 1066"/>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67" name="Shape 1067"/>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068" name="Shape 1068"/>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069" name="Shape 1069"/>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070" name="Shape 1070"/>
            <p:cNvSpPr txBox="1"/>
            <p:nvPr/>
          </p:nvSpPr>
          <p:spPr>
            <a:xfrm>
              <a:off x="4691300" y="2166991"/>
              <a:ext cx="284700" cy="26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071" name="Shape 1071"/>
            <p:cNvSpPr txBox="1"/>
            <p:nvPr/>
          </p:nvSpPr>
          <p:spPr>
            <a:xfrm>
              <a:off x="5093958" y="1791107"/>
              <a:ext cx="284700" cy="26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072" name="Shape 1072"/>
            <p:cNvSpPr txBox="1"/>
            <p:nvPr/>
          </p:nvSpPr>
          <p:spPr>
            <a:xfrm>
              <a:off x="6054211" y="2166991"/>
              <a:ext cx="284700" cy="26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073" name="Shape 1073"/>
            <p:cNvSpPr txBox="1"/>
            <p:nvPr/>
          </p:nvSpPr>
          <p:spPr>
            <a:xfrm>
              <a:off x="6611363" y="2166991"/>
              <a:ext cx="284700" cy="26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074" name="Shape 1074"/>
            <p:cNvSpPr txBox="1"/>
            <p:nvPr/>
          </p:nvSpPr>
          <p:spPr>
            <a:xfrm>
              <a:off x="7005095" y="1791107"/>
              <a:ext cx="284700" cy="26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075" name="Shape 1075"/>
            <p:cNvSpPr txBox="1"/>
            <p:nvPr/>
          </p:nvSpPr>
          <p:spPr>
            <a:xfrm>
              <a:off x="4691300" y="3379935"/>
              <a:ext cx="284700" cy="26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076" name="Shape 1076"/>
            <p:cNvSpPr txBox="1"/>
            <p:nvPr/>
          </p:nvSpPr>
          <p:spPr>
            <a:xfrm>
              <a:off x="6611363" y="3004052"/>
              <a:ext cx="284700" cy="26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077" name="Shape 1077"/>
            <p:cNvSpPr txBox="1"/>
            <p:nvPr/>
          </p:nvSpPr>
          <p:spPr>
            <a:xfrm>
              <a:off x="7014021" y="3004052"/>
              <a:ext cx="284700" cy="26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078" name="Shape 1078"/>
            <p:cNvSpPr txBox="1"/>
            <p:nvPr/>
          </p:nvSpPr>
          <p:spPr>
            <a:xfrm>
              <a:off x="5651332" y="3004052"/>
              <a:ext cx="284700" cy="26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079" name="Shape 1079"/>
            <p:cNvSpPr txBox="1"/>
            <p:nvPr/>
          </p:nvSpPr>
          <p:spPr>
            <a:xfrm>
              <a:off x="6053990" y="3004052"/>
              <a:ext cx="284700" cy="26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080" name="Shape 1080"/>
            <p:cNvPicPr preferRelativeResize="0"/>
            <p:nvPr/>
          </p:nvPicPr>
          <p:blipFill>
            <a:blip r:embed="rId4">
              <a:alphaModFix/>
            </a:blip>
            <a:stretch>
              <a:fillRect/>
            </a:stretch>
          </p:blipFill>
          <p:spPr>
            <a:xfrm>
              <a:off x="4753942" y="1891815"/>
              <a:ext cx="168939" cy="112503"/>
            </a:xfrm>
            <a:prstGeom prst="rect">
              <a:avLst/>
            </a:prstGeom>
            <a:noFill/>
            <a:ln>
              <a:noFill/>
            </a:ln>
          </p:spPr>
        </p:pic>
        <p:pic>
          <p:nvPicPr>
            <p:cNvPr id="1081" name="Shape 1081"/>
            <p:cNvPicPr preferRelativeResize="0"/>
            <p:nvPr/>
          </p:nvPicPr>
          <p:blipFill>
            <a:blip r:embed="rId4">
              <a:alphaModFix/>
            </a:blip>
            <a:stretch>
              <a:fillRect/>
            </a:stretch>
          </p:blipFill>
          <p:spPr>
            <a:xfrm>
              <a:off x="5713974" y="1891815"/>
              <a:ext cx="168939" cy="112503"/>
            </a:xfrm>
            <a:prstGeom prst="rect">
              <a:avLst/>
            </a:prstGeom>
            <a:noFill/>
            <a:ln>
              <a:noFill/>
            </a:ln>
          </p:spPr>
        </p:pic>
        <p:pic>
          <p:nvPicPr>
            <p:cNvPr id="1082" name="Shape 1082"/>
            <p:cNvPicPr preferRelativeResize="0"/>
            <p:nvPr/>
          </p:nvPicPr>
          <p:blipFill>
            <a:blip r:embed="rId4">
              <a:alphaModFix/>
            </a:blip>
            <a:stretch>
              <a:fillRect/>
            </a:stretch>
          </p:blipFill>
          <p:spPr>
            <a:xfrm>
              <a:off x="5149294" y="3496109"/>
              <a:ext cx="168939" cy="112503"/>
            </a:xfrm>
            <a:prstGeom prst="rect">
              <a:avLst/>
            </a:prstGeom>
            <a:noFill/>
            <a:ln>
              <a:noFill/>
            </a:ln>
          </p:spPr>
        </p:pic>
        <p:pic>
          <p:nvPicPr>
            <p:cNvPr id="1083" name="Shape 1083"/>
            <p:cNvPicPr preferRelativeResize="0"/>
            <p:nvPr/>
          </p:nvPicPr>
          <p:blipFill>
            <a:blip r:embed="rId4">
              <a:alphaModFix/>
            </a:blip>
            <a:stretch>
              <a:fillRect/>
            </a:stretch>
          </p:blipFill>
          <p:spPr>
            <a:xfrm>
              <a:off x="5706266" y="3496109"/>
              <a:ext cx="168939" cy="112503"/>
            </a:xfrm>
            <a:prstGeom prst="rect">
              <a:avLst/>
            </a:prstGeom>
            <a:noFill/>
            <a:ln>
              <a:noFill/>
            </a:ln>
          </p:spPr>
        </p:pic>
        <p:pic>
          <p:nvPicPr>
            <p:cNvPr id="1084" name="Shape 1084"/>
            <p:cNvPicPr preferRelativeResize="0"/>
            <p:nvPr/>
          </p:nvPicPr>
          <p:blipFill>
            <a:blip r:embed="rId5">
              <a:alphaModFix/>
            </a:blip>
            <a:stretch>
              <a:fillRect/>
            </a:stretch>
          </p:blipFill>
          <p:spPr>
            <a:xfrm>
              <a:off x="5716849" y="2265569"/>
              <a:ext cx="146891" cy="146892"/>
            </a:xfrm>
            <a:prstGeom prst="rect">
              <a:avLst/>
            </a:prstGeom>
            <a:noFill/>
            <a:ln>
              <a:noFill/>
            </a:ln>
          </p:spPr>
        </p:pic>
        <p:pic>
          <p:nvPicPr>
            <p:cNvPr id="1085" name="Shape 1085"/>
            <p:cNvPicPr preferRelativeResize="0"/>
            <p:nvPr/>
          </p:nvPicPr>
          <p:blipFill>
            <a:blip r:embed="rId5">
              <a:alphaModFix/>
            </a:blip>
            <a:stretch>
              <a:fillRect/>
            </a:stretch>
          </p:blipFill>
          <p:spPr>
            <a:xfrm>
              <a:off x="5162363" y="2265569"/>
              <a:ext cx="146891" cy="146892"/>
            </a:xfrm>
            <a:prstGeom prst="rect">
              <a:avLst/>
            </a:prstGeom>
            <a:noFill/>
            <a:ln>
              <a:noFill/>
            </a:ln>
          </p:spPr>
        </p:pic>
        <p:pic>
          <p:nvPicPr>
            <p:cNvPr id="1086" name="Shape 1086"/>
            <p:cNvPicPr preferRelativeResize="0"/>
            <p:nvPr/>
          </p:nvPicPr>
          <p:blipFill>
            <a:blip r:embed="rId5">
              <a:alphaModFix/>
            </a:blip>
            <a:stretch>
              <a:fillRect/>
            </a:stretch>
          </p:blipFill>
          <p:spPr>
            <a:xfrm>
              <a:off x="4760672" y="3097307"/>
              <a:ext cx="146891" cy="146892"/>
            </a:xfrm>
            <a:prstGeom prst="rect">
              <a:avLst/>
            </a:prstGeom>
            <a:noFill/>
            <a:ln>
              <a:noFill/>
            </a:ln>
          </p:spPr>
        </p:pic>
        <p:pic>
          <p:nvPicPr>
            <p:cNvPr id="1087" name="Shape 1087"/>
            <p:cNvPicPr preferRelativeResize="0"/>
            <p:nvPr/>
          </p:nvPicPr>
          <p:blipFill>
            <a:blip r:embed="rId5">
              <a:alphaModFix/>
            </a:blip>
            <a:stretch>
              <a:fillRect/>
            </a:stretch>
          </p:blipFill>
          <p:spPr>
            <a:xfrm>
              <a:off x="6119910" y="3481100"/>
              <a:ext cx="146891" cy="146892"/>
            </a:xfrm>
            <a:prstGeom prst="rect">
              <a:avLst/>
            </a:prstGeom>
            <a:noFill/>
            <a:ln>
              <a:noFill/>
            </a:ln>
          </p:spPr>
        </p:pic>
        <p:pic>
          <p:nvPicPr>
            <p:cNvPr id="1088" name="Shape 1088"/>
            <p:cNvPicPr preferRelativeResize="0"/>
            <p:nvPr/>
          </p:nvPicPr>
          <p:blipFill>
            <a:blip r:embed="rId6">
              <a:alphaModFix/>
            </a:blip>
            <a:stretch>
              <a:fillRect/>
            </a:stretch>
          </p:blipFill>
          <p:spPr>
            <a:xfrm>
              <a:off x="6705644" y="1895076"/>
              <a:ext cx="102167" cy="112500"/>
            </a:xfrm>
            <a:prstGeom prst="rect">
              <a:avLst/>
            </a:prstGeom>
            <a:noFill/>
            <a:ln>
              <a:noFill/>
            </a:ln>
          </p:spPr>
        </p:pic>
        <p:pic>
          <p:nvPicPr>
            <p:cNvPr id="1089" name="Shape 1089"/>
            <p:cNvPicPr preferRelativeResize="0"/>
            <p:nvPr/>
          </p:nvPicPr>
          <p:blipFill>
            <a:blip r:embed="rId6">
              <a:alphaModFix/>
            </a:blip>
            <a:stretch>
              <a:fillRect/>
            </a:stretch>
          </p:blipFill>
          <p:spPr>
            <a:xfrm>
              <a:off x="6705644" y="3499370"/>
              <a:ext cx="102167" cy="112500"/>
            </a:xfrm>
            <a:prstGeom prst="rect">
              <a:avLst/>
            </a:prstGeom>
            <a:noFill/>
            <a:ln>
              <a:noFill/>
            </a:ln>
          </p:spPr>
        </p:pic>
        <p:pic>
          <p:nvPicPr>
            <p:cNvPr id="1090" name="Shape 1090"/>
            <p:cNvPicPr preferRelativeResize="0"/>
            <p:nvPr/>
          </p:nvPicPr>
          <p:blipFill>
            <a:blip r:embed="rId7">
              <a:alphaModFix/>
            </a:blip>
            <a:stretch>
              <a:fillRect/>
            </a:stretch>
          </p:blipFill>
          <p:spPr>
            <a:xfrm>
              <a:off x="7060865" y="2292156"/>
              <a:ext cx="180995" cy="93720"/>
            </a:xfrm>
            <a:prstGeom prst="rect">
              <a:avLst/>
            </a:prstGeom>
            <a:noFill/>
            <a:ln>
              <a:noFill/>
            </a:ln>
          </p:spPr>
        </p:pic>
        <p:pic>
          <p:nvPicPr>
            <p:cNvPr id="1091" name="Shape 1091"/>
            <p:cNvPicPr preferRelativeResize="0"/>
            <p:nvPr/>
          </p:nvPicPr>
          <p:blipFill>
            <a:blip r:embed="rId7">
              <a:alphaModFix/>
            </a:blip>
            <a:stretch>
              <a:fillRect/>
            </a:stretch>
          </p:blipFill>
          <p:spPr>
            <a:xfrm>
              <a:off x="7060865" y="3498609"/>
              <a:ext cx="180995" cy="93720"/>
            </a:xfrm>
            <a:prstGeom prst="rect">
              <a:avLst/>
            </a:prstGeom>
            <a:noFill/>
            <a:ln>
              <a:noFill/>
            </a:ln>
          </p:spPr>
        </p:pic>
        <p:pic>
          <p:nvPicPr>
            <p:cNvPr id="1092" name="Shape 1092"/>
            <p:cNvPicPr preferRelativeResize="0"/>
            <p:nvPr/>
          </p:nvPicPr>
          <p:blipFill>
            <a:blip r:embed="rId8">
              <a:alphaModFix/>
            </a:blip>
            <a:stretch>
              <a:fillRect/>
            </a:stretch>
          </p:blipFill>
          <p:spPr>
            <a:xfrm>
              <a:off x="6141498" y="1902178"/>
              <a:ext cx="106003" cy="106003"/>
            </a:xfrm>
            <a:prstGeom prst="rect">
              <a:avLst/>
            </a:prstGeom>
            <a:noFill/>
            <a:ln>
              <a:noFill/>
            </a:ln>
          </p:spPr>
        </p:pic>
        <p:pic>
          <p:nvPicPr>
            <p:cNvPr id="1093" name="Shape 1093"/>
            <p:cNvPicPr preferRelativeResize="0"/>
            <p:nvPr/>
          </p:nvPicPr>
          <p:blipFill>
            <a:blip r:embed="rId8">
              <a:alphaModFix/>
            </a:blip>
            <a:stretch>
              <a:fillRect/>
            </a:stretch>
          </p:blipFill>
          <p:spPr>
            <a:xfrm>
              <a:off x="5173798" y="3117748"/>
              <a:ext cx="106003" cy="106003"/>
            </a:xfrm>
            <a:prstGeom prst="rect">
              <a:avLst/>
            </a:prstGeom>
            <a:noFill/>
            <a:ln>
              <a:noFill/>
            </a:ln>
          </p:spPr>
        </p:pic>
      </p:grpSp>
      <p:sp>
        <p:nvSpPr>
          <p:cNvPr id="1094" name="Shape 1094"/>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APPS RUN IN CONTAINERS</a:t>
            </a:r>
            <a:endParaRPr/>
          </a:p>
        </p:txBody>
      </p:sp>
      <p:sp>
        <p:nvSpPr>
          <p:cNvPr id="1095" name="Shape 1095"/>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31</a:t>
            </a:fld>
            <a:endParaRPr/>
          </a:p>
        </p:txBody>
      </p:sp>
      <p:sp>
        <p:nvSpPr>
          <p:cNvPr id="1096" name="Shape 1096"/>
          <p:cNvSpPr/>
          <p:nvPr/>
        </p:nvSpPr>
        <p:spPr>
          <a:xfrm>
            <a:off x="4499325" y="1566425"/>
            <a:ext cx="2822700" cy="2364000"/>
          </a:xfrm>
          <a:prstGeom prst="rect">
            <a:avLst/>
          </a:prstGeom>
          <a:solidFill>
            <a:srgbClr val="B3B3B3">
              <a:alpha val="7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7" name="Shape 1097"/>
          <p:cNvSpPr/>
          <p:nvPr/>
        </p:nvSpPr>
        <p:spPr>
          <a:xfrm>
            <a:off x="1298050" y="1405137"/>
            <a:ext cx="2240100" cy="2571900"/>
          </a:xfrm>
          <a:prstGeom prst="rect">
            <a:avLst/>
          </a:prstGeom>
          <a:solidFill>
            <a:srgbClr val="6E6F71"/>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98" name="Shape 1098"/>
          <p:cNvPicPr preferRelativeResize="0"/>
          <p:nvPr/>
        </p:nvPicPr>
        <p:blipFill>
          <a:blip r:embed="rId9">
            <a:alphaModFix/>
          </a:blip>
          <a:stretch>
            <a:fillRect/>
          </a:stretch>
        </p:blipFill>
        <p:spPr>
          <a:xfrm>
            <a:off x="2656000" y="2488502"/>
            <a:ext cx="528234" cy="524036"/>
          </a:xfrm>
          <a:prstGeom prst="rect">
            <a:avLst/>
          </a:prstGeom>
          <a:noFill/>
          <a:ln>
            <a:noFill/>
          </a:ln>
        </p:spPr>
      </p:pic>
      <p:sp>
        <p:nvSpPr>
          <p:cNvPr id="1099" name="Shape 1099"/>
          <p:cNvSpPr/>
          <p:nvPr/>
        </p:nvSpPr>
        <p:spPr>
          <a:xfrm>
            <a:off x="4507118" y="1707821"/>
            <a:ext cx="476700" cy="4767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CC0000"/>
              </a:solidFill>
            </a:endParaRPr>
          </a:p>
        </p:txBody>
      </p:sp>
      <p:pic>
        <p:nvPicPr>
          <p:cNvPr id="1100" name="Shape 1100"/>
          <p:cNvPicPr preferRelativeResize="0"/>
          <p:nvPr/>
        </p:nvPicPr>
        <p:blipFill>
          <a:blip r:embed="rId10">
            <a:alphaModFix/>
          </a:blip>
          <a:stretch>
            <a:fillRect/>
          </a:stretch>
        </p:blipFill>
        <p:spPr>
          <a:xfrm>
            <a:off x="2620826" y="1645479"/>
            <a:ext cx="598570" cy="639556"/>
          </a:xfrm>
          <a:prstGeom prst="rect">
            <a:avLst/>
          </a:prstGeom>
          <a:noFill/>
          <a:ln>
            <a:noFill/>
          </a:ln>
        </p:spPr>
      </p:pic>
      <p:pic>
        <p:nvPicPr>
          <p:cNvPr id="1101" name="Shape 1101"/>
          <p:cNvPicPr preferRelativeResize="0"/>
          <p:nvPr/>
        </p:nvPicPr>
        <p:blipFill>
          <a:blip r:embed="rId9">
            <a:alphaModFix/>
          </a:blip>
          <a:stretch>
            <a:fillRect/>
          </a:stretch>
        </p:blipFill>
        <p:spPr>
          <a:xfrm>
            <a:off x="2711519" y="3309988"/>
            <a:ext cx="354927" cy="352108"/>
          </a:xfrm>
          <a:prstGeom prst="rect">
            <a:avLst/>
          </a:prstGeom>
          <a:noFill/>
          <a:ln>
            <a:noFill/>
          </a:ln>
        </p:spPr>
      </p:pic>
      <p:sp>
        <p:nvSpPr>
          <p:cNvPr id="1102" name="Shape 1102"/>
          <p:cNvSpPr/>
          <p:nvPr/>
        </p:nvSpPr>
        <p:spPr>
          <a:xfrm>
            <a:off x="2655961" y="3215994"/>
            <a:ext cx="528300" cy="5283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3" name="Shape 1103"/>
          <p:cNvSpPr txBox="1"/>
          <p:nvPr/>
        </p:nvSpPr>
        <p:spPr>
          <a:xfrm>
            <a:off x="1512091" y="1631137"/>
            <a:ext cx="1404900" cy="598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solidFill>
                  <a:srgbClr val="FFFFFF"/>
                </a:solidFill>
                <a:latin typeface="Proxima Nova"/>
                <a:ea typeface="Proxima Nova"/>
                <a:cs typeface="Proxima Nova"/>
                <a:sym typeface="Proxima Nova"/>
              </a:rPr>
              <a:t>Container </a:t>
            </a:r>
            <a:br>
              <a:rPr lang="en-US">
                <a:solidFill>
                  <a:srgbClr val="FFFFFF"/>
                </a:solidFill>
                <a:latin typeface="Proxima Nova"/>
                <a:ea typeface="Proxima Nova"/>
                <a:cs typeface="Proxima Nova"/>
                <a:sym typeface="Proxima Nova"/>
              </a:rPr>
            </a:br>
            <a:r>
              <a:rPr lang="en-US">
                <a:solidFill>
                  <a:srgbClr val="FFFFFF"/>
                </a:solidFill>
                <a:latin typeface="Proxima Nova"/>
                <a:ea typeface="Proxima Nova"/>
                <a:cs typeface="Proxima Nova"/>
                <a:sym typeface="Proxima Nova"/>
              </a:rPr>
              <a:t>Image</a:t>
            </a:r>
            <a:endParaRPr>
              <a:solidFill>
                <a:srgbClr val="FFFFFF"/>
              </a:solidFill>
              <a:latin typeface="Proxima Nova"/>
              <a:ea typeface="Proxima Nova"/>
              <a:cs typeface="Proxima Nova"/>
              <a:sym typeface="Proxima Nova"/>
            </a:endParaRPr>
          </a:p>
        </p:txBody>
      </p:sp>
      <p:sp>
        <p:nvSpPr>
          <p:cNvPr id="1104" name="Shape 1104"/>
          <p:cNvSpPr txBox="1"/>
          <p:nvPr/>
        </p:nvSpPr>
        <p:spPr>
          <a:xfrm>
            <a:off x="1512091" y="2528269"/>
            <a:ext cx="1257000" cy="598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solidFill>
                  <a:srgbClr val="FFFFFF"/>
                </a:solidFill>
                <a:latin typeface="Proxima Nova"/>
                <a:ea typeface="Proxima Nova"/>
                <a:cs typeface="Proxima Nova"/>
                <a:sym typeface="Proxima Nova"/>
              </a:rPr>
              <a:t>Container </a:t>
            </a:r>
            <a:endParaRPr>
              <a:solidFill>
                <a:srgbClr val="FFFFFF"/>
              </a:solidFill>
              <a:latin typeface="Proxima Nova"/>
              <a:ea typeface="Proxima Nova"/>
              <a:cs typeface="Proxima Nova"/>
              <a:sym typeface="Proxima Nova"/>
            </a:endParaRPr>
          </a:p>
        </p:txBody>
      </p:sp>
      <p:sp>
        <p:nvSpPr>
          <p:cNvPr id="1105" name="Shape 1105"/>
          <p:cNvSpPr txBox="1"/>
          <p:nvPr/>
        </p:nvSpPr>
        <p:spPr>
          <a:xfrm>
            <a:off x="1512091" y="3238722"/>
            <a:ext cx="1257000" cy="598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solidFill>
                  <a:srgbClr val="FFFFFF"/>
                </a:solidFill>
                <a:latin typeface="Proxima Nova"/>
                <a:ea typeface="Proxima Nova"/>
                <a:cs typeface="Proxima Nova"/>
                <a:sym typeface="Proxima Nova"/>
              </a:rPr>
              <a:t>Pod</a:t>
            </a:r>
            <a:endParaRPr>
              <a:solidFill>
                <a:srgbClr val="FFFFFF"/>
              </a:solidFill>
              <a:latin typeface="Proxima Nova"/>
              <a:ea typeface="Proxima Nova"/>
              <a:cs typeface="Proxima Nova"/>
              <a:sym typeface="Proxima Nova"/>
            </a:endParaRPr>
          </a:p>
        </p:txBody>
      </p:sp>
      <p:cxnSp>
        <p:nvCxnSpPr>
          <p:cNvPr id="1106" name="Shape 1106"/>
          <p:cNvCxnSpPr/>
          <p:nvPr/>
        </p:nvCxnSpPr>
        <p:spPr>
          <a:xfrm rot="10800000">
            <a:off x="3465786" y="1944769"/>
            <a:ext cx="1106100" cy="0"/>
          </a:xfrm>
          <a:prstGeom prst="straightConnector1">
            <a:avLst/>
          </a:prstGeom>
          <a:noFill/>
          <a:ln w="28575" cap="flat" cmpd="sng">
            <a:solidFill>
              <a:srgbClr val="CC0000"/>
            </a:solidFill>
            <a:prstDash val="solid"/>
            <a:round/>
            <a:headEnd type="oval"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Shape 1111"/>
          <p:cNvSpPr/>
          <p:nvPr/>
        </p:nvSpPr>
        <p:spPr>
          <a:xfrm>
            <a:off x="2735400" y="1252100"/>
            <a:ext cx="3612900" cy="30879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1112" name="Shape 111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32</a:t>
            </a:fld>
            <a:endParaRPr/>
          </a:p>
        </p:txBody>
      </p:sp>
      <p:sp>
        <p:nvSpPr>
          <p:cNvPr id="1113" name="Shape 1113"/>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PODS ARE THE UNIT OF ORCHESTRATION</a:t>
            </a:r>
            <a:endParaRPr/>
          </a:p>
        </p:txBody>
      </p:sp>
      <p:grpSp>
        <p:nvGrpSpPr>
          <p:cNvPr id="1114" name="Shape 1114"/>
          <p:cNvGrpSpPr/>
          <p:nvPr/>
        </p:nvGrpSpPr>
        <p:grpSpPr>
          <a:xfrm>
            <a:off x="5150507" y="1291766"/>
            <a:ext cx="1092590" cy="1496471"/>
            <a:chOff x="5592955" y="2047406"/>
            <a:chExt cx="788020" cy="1079315"/>
          </a:xfrm>
        </p:grpSpPr>
        <p:sp>
          <p:nvSpPr>
            <p:cNvPr id="1115" name="Shape 1115"/>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116" name="Shape 1116"/>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117" name="Shape 1117"/>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18" name="Shape 1118"/>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19" name="Shape 1119"/>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20" name="Shape 1120"/>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21" name="Shape 1121"/>
            <p:cNvSpPr txBox="1"/>
            <p:nvPr/>
          </p:nvSpPr>
          <p:spPr>
            <a:xfrm>
              <a:off x="5608475" y="2924821"/>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122" name="Shape 1122"/>
            <p:cNvGrpSpPr/>
            <p:nvPr/>
          </p:nvGrpSpPr>
          <p:grpSpPr>
            <a:xfrm>
              <a:off x="5592955" y="2047406"/>
              <a:ext cx="712986" cy="218400"/>
              <a:chOff x="4577530" y="2938752"/>
              <a:chExt cx="712986" cy="218400"/>
            </a:xfrm>
          </p:grpSpPr>
          <p:sp>
            <p:nvSpPr>
              <p:cNvPr id="1123" name="Shape 112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4" name="Shape 112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5" name="Shape 112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126" name="Shape 1126"/>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27" name="Shape 1127"/>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128" name="Shape 1128"/>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600">
                  <a:solidFill>
                    <a:srgbClr val="FFFFFF"/>
                  </a:solidFill>
                </a:rPr>
                <a:t>c</a:t>
              </a:r>
              <a:endParaRPr sz="600">
                <a:solidFill>
                  <a:srgbClr val="FFFFFF"/>
                </a:solidFill>
              </a:endParaRPr>
            </a:p>
          </p:txBody>
        </p:sp>
        <p:pic>
          <p:nvPicPr>
            <p:cNvPr id="1129" name="Shape 1129"/>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130" name="Shape 1130"/>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31" name="Shape 1131"/>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132" name="Shape 1132"/>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33" name="Shape 1133"/>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134" name="Shape 1134"/>
          <p:cNvSpPr/>
          <p:nvPr/>
        </p:nvSpPr>
        <p:spPr>
          <a:xfrm>
            <a:off x="5172064" y="2830167"/>
            <a:ext cx="1071000" cy="13872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135" name="Shape 1135"/>
          <p:cNvSpPr/>
          <p:nvPr/>
        </p:nvSpPr>
        <p:spPr>
          <a:xfrm>
            <a:off x="5202367" y="2859819"/>
            <a:ext cx="1013700" cy="11721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136" name="Shape 1136"/>
          <p:cNvSpPr/>
          <p:nvPr/>
        </p:nvSpPr>
        <p:spPr>
          <a:xfrm>
            <a:off x="5742748" y="3552277"/>
            <a:ext cx="413400" cy="4134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37" name="Shape 1137"/>
          <p:cNvSpPr/>
          <p:nvPr/>
        </p:nvSpPr>
        <p:spPr>
          <a:xfrm>
            <a:off x="5285548" y="3552277"/>
            <a:ext cx="413400" cy="4134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38" name="Shape 1138"/>
          <p:cNvSpPr/>
          <p:nvPr/>
        </p:nvSpPr>
        <p:spPr>
          <a:xfrm>
            <a:off x="5285546" y="3083025"/>
            <a:ext cx="870600" cy="4134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39" name="Shape 1139"/>
          <p:cNvSpPr txBox="1"/>
          <p:nvPr/>
        </p:nvSpPr>
        <p:spPr>
          <a:xfrm>
            <a:off x="5172064" y="3979887"/>
            <a:ext cx="1071000" cy="27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140" name="Shape 1140"/>
          <p:cNvGrpSpPr/>
          <p:nvPr/>
        </p:nvGrpSpPr>
        <p:grpSpPr>
          <a:xfrm>
            <a:off x="5150514" y="2763325"/>
            <a:ext cx="988555" cy="302812"/>
            <a:chOff x="4577530" y="2938752"/>
            <a:chExt cx="712986" cy="218400"/>
          </a:xfrm>
        </p:grpSpPr>
        <p:sp>
          <p:nvSpPr>
            <p:cNvPr id="1141" name="Shape 1141"/>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2" name="Shape 1142"/>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3" name="Shape 1143"/>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144" name="Shape 1144"/>
          <p:cNvSpPr/>
          <p:nvPr/>
        </p:nvSpPr>
        <p:spPr>
          <a:xfrm>
            <a:off x="5341851" y="3195784"/>
            <a:ext cx="262500" cy="2625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45" name="Shape 1145"/>
          <p:cNvSpPr/>
          <p:nvPr/>
        </p:nvSpPr>
        <p:spPr>
          <a:xfrm>
            <a:off x="5822687" y="3195784"/>
            <a:ext cx="262500" cy="2625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46" name="Shape 1146"/>
          <p:cNvPicPr preferRelativeResize="0"/>
          <p:nvPr/>
        </p:nvPicPr>
        <p:blipFill>
          <a:blip r:embed="rId3">
            <a:alphaModFix/>
          </a:blip>
          <a:stretch>
            <a:fillRect/>
          </a:stretch>
        </p:blipFill>
        <p:spPr>
          <a:xfrm>
            <a:off x="5625289" y="3077405"/>
            <a:ext cx="200061" cy="107732"/>
          </a:xfrm>
          <a:prstGeom prst="rect">
            <a:avLst/>
          </a:prstGeom>
          <a:noFill/>
          <a:ln>
            <a:noFill/>
          </a:ln>
        </p:spPr>
      </p:pic>
      <p:sp>
        <p:nvSpPr>
          <p:cNvPr id="1147" name="Shape 1147"/>
          <p:cNvSpPr/>
          <p:nvPr/>
        </p:nvSpPr>
        <p:spPr>
          <a:xfrm>
            <a:off x="5822687" y="3664313"/>
            <a:ext cx="262500" cy="2625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48" name="Shape 1148"/>
          <p:cNvPicPr preferRelativeResize="0"/>
          <p:nvPr/>
        </p:nvPicPr>
        <p:blipFill>
          <a:blip r:embed="rId3">
            <a:alphaModFix/>
          </a:blip>
          <a:stretch>
            <a:fillRect/>
          </a:stretch>
        </p:blipFill>
        <p:spPr>
          <a:xfrm>
            <a:off x="5853889" y="3545935"/>
            <a:ext cx="200061" cy="107732"/>
          </a:xfrm>
          <a:prstGeom prst="rect">
            <a:avLst/>
          </a:prstGeom>
          <a:noFill/>
          <a:ln>
            <a:noFill/>
          </a:ln>
        </p:spPr>
      </p:pic>
      <p:sp>
        <p:nvSpPr>
          <p:cNvPr id="1149" name="Shape 1149"/>
          <p:cNvSpPr/>
          <p:nvPr/>
        </p:nvSpPr>
        <p:spPr>
          <a:xfrm>
            <a:off x="5341851" y="3656062"/>
            <a:ext cx="262500" cy="2625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grpSp>
        <p:nvGrpSpPr>
          <p:cNvPr id="1150" name="Shape 1150"/>
          <p:cNvGrpSpPr/>
          <p:nvPr/>
        </p:nvGrpSpPr>
        <p:grpSpPr>
          <a:xfrm>
            <a:off x="3988389" y="1291766"/>
            <a:ext cx="1092590" cy="1496471"/>
            <a:chOff x="5592955" y="2047406"/>
            <a:chExt cx="788020" cy="1079315"/>
          </a:xfrm>
        </p:grpSpPr>
        <p:sp>
          <p:nvSpPr>
            <p:cNvPr id="1151" name="Shape 1151"/>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152" name="Shape 1152"/>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153" name="Shape 1153"/>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54" name="Shape 1154"/>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55" name="Shape 1155"/>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56" name="Shape 1156"/>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57" name="Shape 1157"/>
            <p:cNvSpPr txBox="1"/>
            <p:nvPr/>
          </p:nvSpPr>
          <p:spPr>
            <a:xfrm>
              <a:off x="5608475" y="2924821"/>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158" name="Shape 1158"/>
            <p:cNvGrpSpPr/>
            <p:nvPr/>
          </p:nvGrpSpPr>
          <p:grpSpPr>
            <a:xfrm>
              <a:off x="5592955" y="2047406"/>
              <a:ext cx="712986" cy="218400"/>
              <a:chOff x="4577530" y="2938752"/>
              <a:chExt cx="712986" cy="218400"/>
            </a:xfrm>
          </p:grpSpPr>
          <p:sp>
            <p:nvSpPr>
              <p:cNvPr id="1159" name="Shape 115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0" name="Shape 116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1" name="Shape 116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162" name="Shape 1162"/>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63" name="Shape 1163"/>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164" name="Shape 1164"/>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65" name="Shape 1165"/>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166" name="Shape 1166"/>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67" name="Shape 1167"/>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168" name="Shape 1168"/>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69" name="Shape 1169"/>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170" name="Shape 1170"/>
          <p:cNvGrpSpPr/>
          <p:nvPr/>
        </p:nvGrpSpPr>
        <p:grpSpPr>
          <a:xfrm>
            <a:off x="3988389" y="2763331"/>
            <a:ext cx="1092590" cy="1496223"/>
            <a:chOff x="5592955" y="2047406"/>
            <a:chExt cx="788020" cy="1079136"/>
          </a:xfrm>
        </p:grpSpPr>
        <p:sp>
          <p:nvSpPr>
            <p:cNvPr id="1171" name="Shape 1171"/>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172" name="Shape 1172"/>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173" name="Shape 1173"/>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74" name="Shape 1174"/>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75" name="Shape 1175"/>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76" name="Shape 1176"/>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77" name="Shape 1177"/>
            <p:cNvSpPr txBox="1"/>
            <p:nvPr/>
          </p:nvSpPr>
          <p:spPr>
            <a:xfrm>
              <a:off x="5608475" y="2924642"/>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178" name="Shape 1178"/>
            <p:cNvGrpSpPr/>
            <p:nvPr/>
          </p:nvGrpSpPr>
          <p:grpSpPr>
            <a:xfrm>
              <a:off x="5592955" y="2047406"/>
              <a:ext cx="712986" cy="218400"/>
              <a:chOff x="4577530" y="2938752"/>
              <a:chExt cx="712986" cy="218400"/>
            </a:xfrm>
          </p:grpSpPr>
          <p:sp>
            <p:nvSpPr>
              <p:cNvPr id="1179" name="Shape 117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0" name="Shape 118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1" name="Shape 118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182" name="Shape 1182"/>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83" name="Shape 1183"/>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184" name="Shape 1184"/>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85" name="Shape 1185"/>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186" name="Shape 1186"/>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87" name="Shape 1187"/>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188" name="Shape 1188"/>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189" name="Shape 1189"/>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190" name="Shape 1190"/>
          <p:cNvGrpSpPr/>
          <p:nvPr/>
        </p:nvGrpSpPr>
        <p:grpSpPr>
          <a:xfrm>
            <a:off x="2826270" y="1291766"/>
            <a:ext cx="1092590" cy="1496471"/>
            <a:chOff x="5592955" y="2047406"/>
            <a:chExt cx="788020" cy="1079315"/>
          </a:xfrm>
        </p:grpSpPr>
        <p:sp>
          <p:nvSpPr>
            <p:cNvPr id="1191" name="Shape 1191"/>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192" name="Shape 1192"/>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193" name="Shape 1193"/>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94" name="Shape 1194"/>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95" name="Shape 1195"/>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96" name="Shape 1196"/>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197" name="Shape 1197"/>
            <p:cNvSpPr txBox="1"/>
            <p:nvPr/>
          </p:nvSpPr>
          <p:spPr>
            <a:xfrm>
              <a:off x="5608475" y="2924821"/>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198" name="Shape 1198"/>
            <p:cNvGrpSpPr/>
            <p:nvPr/>
          </p:nvGrpSpPr>
          <p:grpSpPr>
            <a:xfrm>
              <a:off x="5592955" y="2047406"/>
              <a:ext cx="712986" cy="218400"/>
              <a:chOff x="4577530" y="2938752"/>
              <a:chExt cx="712986" cy="218400"/>
            </a:xfrm>
          </p:grpSpPr>
          <p:sp>
            <p:nvSpPr>
              <p:cNvPr id="1199" name="Shape 119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0" name="Shape 120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1" name="Shape 120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202" name="Shape 1202"/>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203" name="Shape 1203"/>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204" name="Shape 1204"/>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205" name="Shape 1205"/>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206" name="Shape 1206"/>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207" name="Shape 1207"/>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208" name="Shape 1208"/>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209" name="Shape 1209"/>
            <p:cNvPicPr preferRelativeResize="0"/>
            <p:nvPr/>
          </p:nvPicPr>
          <p:blipFill>
            <a:blip r:embed="rId3">
              <a:alphaModFix/>
            </a:blip>
            <a:stretch>
              <a:fillRect/>
            </a:stretch>
          </p:blipFill>
          <p:spPr>
            <a:xfrm>
              <a:off x="5753436" y="2611838"/>
              <a:ext cx="144291" cy="77700"/>
            </a:xfrm>
            <a:prstGeom prst="rect">
              <a:avLst/>
            </a:prstGeom>
            <a:noFill/>
            <a:ln>
              <a:noFill/>
            </a:ln>
          </p:spPr>
        </p:pic>
      </p:grpSp>
      <p:grpSp>
        <p:nvGrpSpPr>
          <p:cNvPr id="1210" name="Shape 1210"/>
          <p:cNvGrpSpPr/>
          <p:nvPr/>
        </p:nvGrpSpPr>
        <p:grpSpPr>
          <a:xfrm>
            <a:off x="2826270" y="2763331"/>
            <a:ext cx="1092590" cy="1496471"/>
            <a:chOff x="5592955" y="2047406"/>
            <a:chExt cx="788020" cy="1079315"/>
          </a:xfrm>
        </p:grpSpPr>
        <p:sp>
          <p:nvSpPr>
            <p:cNvPr id="1211" name="Shape 1211"/>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212" name="Shape 1212"/>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213" name="Shape 1213"/>
            <p:cNvSpPr/>
            <p:nvPr/>
          </p:nvSpPr>
          <p:spPr>
            <a:xfrm>
              <a:off x="5675393" y="2616411"/>
              <a:ext cx="6429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214" name="Shape 1214"/>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215" name="Shape 1215"/>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216" name="Shape 1216"/>
            <p:cNvSpPr txBox="1"/>
            <p:nvPr/>
          </p:nvSpPr>
          <p:spPr>
            <a:xfrm>
              <a:off x="5608475" y="2924821"/>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217" name="Shape 1217"/>
            <p:cNvGrpSpPr/>
            <p:nvPr/>
          </p:nvGrpSpPr>
          <p:grpSpPr>
            <a:xfrm>
              <a:off x="5592955" y="2047406"/>
              <a:ext cx="712986" cy="218400"/>
              <a:chOff x="4577530" y="2938752"/>
              <a:chExt cx="712986" cy="218400"/>
            </a:xfrm>
          </p:grpSpPr>
          <p:sp>
            <p:nvSpPr>
              <p:cNvPr id="1218" name="Shape 1218"/>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9" name="Shape 1219"/>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0" name="Shape 1220"/>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221" name="Shape 1221"/>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222" name="Shape 1222"/>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223" name="Shape 1223"/>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224" name="Shape 1224"/>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225" name="Shape 1225"/>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226" name="Shape 1226"/>
            <p:cNvPicPr preferRelativeResize="0"/>
            <p:nvPr/>
          </p:nvPicPr>
          <p:blipFill rotWithShape="1">
            <a:blip r:embed="rId3">
              <a:alphaModFix/>
            </a:blip>
            <a:srcRect/>
            <a:stretch/>
          </p:blipFill>
          <p:spPr>
            <a:xfrm>
              <a:off x="5927641" y="2611838"/>
              <a:ext cx="144291" cy="77700"/>
            </a:xfrm>
            <a:prstGeom prst="rect">
              <a:avLst/>
            </a:prstGeom>
            <a:noFill/>
            <a:ln>
              <a:noFill/>
            </a:ln>
          </p:spPr>
        </p:pic>
        <p:sp>
          <p:nvSpPr>
            <p:cNvPr id="1227" name="Shape 1227"/>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grpSp>
      <p:sp>
        <p:nvSpPr>
          <p:cNvPr id="1228" name="Shape 1228"/>
          <p:cNvSpPr txBox="1"/>
          <p:nvPr/>
        </p:nvSpPr>
        <p:spPr>
          <a:xfrm>
            <a:off x="3014867" y="2177352"/>
            <a:ext cx="344700" cy="32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229" name="Shape 1229"/>
          <p:cNvSpPr txBox="1"/>
          <p:nvPr/>
        </p:nvSpPr>
        <p:spPr>
          <a:xfrm>
            <a:off x="3502285" y="1706294"/>
            <a:ext cx="344700" cy="32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230" name="Shape 1230"/>
          <p:cNvSpPr txBox="1"/>
          <p:nvPr/>
        </p:nvSpPr>
        <p:spPr>
          <a:xfrm>
            <a:off x="4659321" y="2166652"/>
            <a:ext cx="344700" cy="32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231" name="Shape 1231"/>
          <p:cNvSpPr txBox="1"/>
          <p:nvPr/>
        </p:nvSpPr>
        <p:spPr>
          <a:xfrm>
            <a:off x="5339104" y="2188052"/>
            <a:ext cx="344700" cy="32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232" name="Shape 1232"/>
          <p:cNvSpPr txBox="1"/>
          <p:nvPr/>
        </p:nvSpPr>
        <p:spPr>
          <a:xfrm>
            <a:off x="5815717" y="1706294"/>
            <a:ext cx="344700" cy="32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233" name="Shape 1233"/>
          <p:cNvSpPr txBox="1"/>
          <p:nvPr/>
        </p:nvSpPr>
        <p:spPr>
          <a:xfrm>
            <a:off x="3026867" y="3662971"/>
            <a:ext cx="344700" cy="32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234" name="Shape 1234"/>
          <p:cNvSpPr txBox="1"/>
          <p:nvPr/>
        </p:nvSpPr>
        <p:spPr>
          <a:xfrm>
            <a:off x="5349804" y="3174563"/>
            <a:ext cx="344700" cy="32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235" name="Shape 1235"/>
          <p:cNvSpPr txBox="1"/>
          <p:nvPr/>
        </p:nvSpPr>
        <p:spPr>
          <a:xfrm>
            <a:off x="5837221" y="3174563"/>
            <a:ext cx="344700" cy="32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236" name="Shape 1236"/>
          <p:cNvSpPr txBox="1"/>
          <p:nvPr/>
        </p:nvSpPr>
        <p:spPr>
          <a:xfrm>
            <a:off x="4187685" y="3174563"/>
            <a:ext cx="344700" cy="32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237" name="Shape 1237"/>
          <p:cNvSpPr txBox="1"/>
          <p:nvPr/>
        </p:nvSpPr>
        <p:spPr>
          <a:xfrm>
            <a:off x="4675103" y="3174563"/>
            <a:ext cx="344700" cy="32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238" name="Shape 1238"/>
          <p:cNvPicPr preferRelativeResize="0"/>
          <p:nvPr/>
        </p:nvPicPr>
        <p:blipFill>
          <a:blip r:embed="rId4">
            <a:alphaModFix/>
          </a:blip>
          <a:stretch>
            <a:fillRect/>
          </a:stretch>
        </p:blipFill>
        <p:spPr>
          <a:xfrm>
            <a:off x="3047896" y="1785401"/>
            <a:ext cx="204500" cy="136185"/>
          </a:xfrm>
          <a:prstGeom prst="rect">
            <a:avLst/>
          </a:prstGeom>
          <a:noFill/>
          <a:ln>
            <a:noFill/>
          </a:ln>
        </p:spPr>
      </p:pic>
      <p:pic>
        <p:nvPicPr>
          <p:cNvPr id="1239" name="Shape 1239"/>
          <p:cNvPicPr preferRelativeResize="0"/>
          <p:nvPr/>
        </p:nvPicPr>
        <p:blipFill>
          <a:blip r:embed="rId4">
            <a:alphaModFix/>
          </a:blip>
          <a:stretch>
            <a:fillRect/>
          </a:stretch>
        </p:blipFill>
        <p:spPr>
          <a:xfrm>
            <a:off x="4210015" y="1785401"/>
            <a:ext cx="204500" cy="136185"/>
          </a:xfrm>
          <a:prstGeom prst="rect">
            <a:avLst/>
          </a:prstGeom>
          <a:noFill/>
          <a:ln>
            <a:noFill/>
          </a:ln>
        </p:spPr>
      </p:pic>
      <p:pic>
        <p:nvPicPr>
          <p:cNvPr id="1240" name="Shape 1240"/>
          <p:cNvPicPr preferRelativeResize="0"/>
          <p:nvPr/>
        </p:nvPicPr>
        <p:blipFill>
          <a:blip r:embed="rId4">
            <a:alphaModFix/>
          </a:blip>
          <a:stretch>
            <a:fillRect/>
          </a:stretch>
        </p:blipFill>
        <p:spPr>
          <a:xfrm>
            <a:off x="3526470" y="3727399"/>
            <a:ext cx="204500" cy="136185"/>
          </a:xfrm>
          <a:prstGeom prst="rect">
            <a:avLst/>
          </a:prstGeom>
          <a:noFill/>
          <a:ln>
            <a:noFill/>
          </a:ln>
        </p:spPr>
      </p:pic>
      <p:pic>
        <p:nvPicPr>
          <p:cNvPr id="1241" name="Shape 1241"/>
          <p:cNvPicPr preferRelativeResize="0"/>
          <p:nvPr/>
        </p:nvPicPr>
        <p:blipFill>
          <a:blip r:embed="rId4">
            <a:alphaModFix/>
          </a:blip>
          <a:stretch>
            <a:fillRect/>
          </a:stretch>
        </p:blipFill>
        <p:spPr>
          <a:xfrm>
            <a:off x="4200684" y="3727399"/>
            <a:ext cx="204500" cy="136185"/>
          </a:xfrm>
          <a:prstGeom prst="rect">
            <a:avLst/>
          </a:prstGeom>
          <a:noFill/>
          <a:ln>
            <a:noFill/>
          </a:ln>
        </p:spPr>
      </p:pic>
      <p:pic>
        <p:nvPicPr>
          <p:cNvPr id="1242" name="Shape 1242"/>
          <p:cNvPicPr preferRelativeResize="0"/>
          <p:nvPr/>
        </p:nvPicPr>
        <p:blipFill>
          <a:blip r:embed="rId5">
            <a:alphaModFix/>
          </a:blip>
          <a:stretch>
            <a:fillRect/>
          </a:stretch>
        </p:blipFill>
        <p:spPr>
          <a:xfrm>
            <a:off x="4213495" y="2237830"/>
            <a:ext cx="177811" cy="177812"/>
          </a:xfrm>
          <a:prstGeom prst="rect">
            <a:avLst/>
          </a:prstGeom>
          <a:noFill/>
          <a:ln>
            <a:noFill/>
          </a:ln>
        </p:spPr>
      </p:pic>
      <p:pic>
        <p:nvPicPr>
          <p:cNvPr id="1243" name="Shape 1243"/>
          <p:cNvPicPr preferRelativeResize="0"/>
          <p:nvPr/>
        </p:nvPicPr>
        <p:blipFill>
          <a:blip r:embed="rId5">
            <a:alphaModFix/>
          </a:blip>
          <a:stretch>
            <a:fillRect/>
          </a:stretch>
        </p:blipFill>
        <p:spPr>
          <a:xfrm>
            <a:off x="3542289" y="2237830"/>
            <a:ext cx="177811" cy="177812"/>
          </a:xfrm>
          <a:prstGeom prst="rect">
            <a:avLst/>
          </a:prstGeom>
          <a:noFill/>
          <a:ln>
            <a:noFill/>
          </a:ln>
        </p:spPr>
      </p:pic>
      <p:pic>
        <p:nvPicPr>
          <p:cNvPr id="1244" name="Shape 1244"/>
          <p:cNvPicPr preferRelativeResize="0"/>
          <p:nvPr/>
        </p:nvPicPr>
        <p:blipFill>
          <a:blip r:embed="rId5">
            <a:alphaModFix/>
          </a:blip>
          <a:stretch>
            <a:fillRect/>
          </a:stretch>
        </p:blipFill>
        <p:spPr>
          <a:xfrm>
            <a:off x="3056042" y="3244649"/>
            <a:ext cx="177811" cy="177812"/>
          </a:xfrm>
          <a:prstGeom prst="rect">
            <a:avLst/>
          </a:prstGeom>
          <a:noFill/>
          <a:ln>
            <a:noFill/>
          </a:ln>
        </p:spPr>
      </p:pic>
      <p:pic>
        <p:nvPicPr>
          <p:cNvPr id="1245" name="Shape 1245"/>
          <p:cNvPicPr preferRelativeResize="0"/>
          <p:nvPr/>
        </p:nvPicPr>
        <p:blipFill>
          <a:blip r:embed="rId5">
            <a:alphaModFix/>
          </a:blip>
          <a:stretch>
            <a:fillRect/>
          </a:stretch>
        </p:blipFill>
        <p:spPr>
          <a:xfrm>
            <a:off x="4701400" y="3709231"/>
            <a:ext cx="177811" cy="177812"/>
          </a:xfrm>
          <a:prstGeom prst="rect">
            <a:avLst/>
          </a:prstGeom>
          <a:noFill/>
          <a:ln>
            <a:noFill/>
          </a:ln>
        </p:spPr>
      </p:pic>
      <p:pic>
        <p:nvPicPr>
          <p:cNvPr id="1246" name="Shape 1246"/>
          <p:cNvPicPr preferRelativeResize="0"/>
          <p:nvPr/>
        </p:nvPicPr>
        <p:blipFill>
          <a:blip r:embed="rId6">
            <a:alphaModFix/>
          </a:blip>
          <a:stretch>
            <a:fillRect/>
          </a:stretch>
        </p:blipFill>
        <p:spPr>
          <a:xfrm>
            <a:off x="5410431" y="1789348"/>
            <a:ext cx="123675" cy="136181"/>
          </a:xfrm>
          <a:prstGeom prst="rect">
            <a:avLst/>
          </a:prstGeom>
          <a:noFill/>
          <a:ln>
            <a:noFill/>
          </a:ln>
        </p:spPr>
      </p:pic>
      <p:pic>
        <p:nvPicPr>
          <p:cNvPr id="1247" name="Shape 1247"/>
          <p:cNvPicPr preferRelativeResize="0"/>
          <p:nvPr/>
        </p:nvPicPr>
        <p:blipFill>
          <a:blip r:embed="rId6">
            <a:alphaModFix/>
          </a:blip>
          <a:stretch>
            <a:fillRect/>
          </a:stretch>
        </p:blipFill>
        <p:spPr>
          <a:xfrm>
            <a:off x="5410431" y="3723095"/>
            <a:ext cx="123675" cy="136181"/>
          </a:xfrm>
          <a:prstGeom prst="rect">
            <a:avLst/>
          </a:prstGeom>
          <a:noFill/>
          <a:ln>
            <a:noFill/>
          </a:ln>
        </p:spPr>
      </p:pic>
      <p:pic>
        <p:nvPicPr>
          <p:cNvPr id="1248" name="Shape 1248"/>
          <p:cNvPicPr preferRelativeResize="0"/>
          <p:nvPr/>
        </p:nvPicPr>
        <p:blipFill>
          <a:blip r:embed="rId7">
            <a:alphaModFix/>
          </a:blip>
          <a:stretch>
            <a:fillRect/>
          </a:stretch>
        </p:blipFill>
        <p:spPr>
          <a:xfrm>
            <a:off x="5840426" y="2270013"/>
            <a:ext cx="219095" cy="113448"/>
          </a:xfrm>
          <a:prstGeom prst="rect">
            <a:avLst/>
          </a:prstGeom>
          <a:noFill/>
          <a:ln>
            <a:noFill/>
          </a:ln>
        </p:spPr>
      </p:pic>
      <p:pic>
        <p:nvPicPr>
          <p:cNvPr id="1249" name="Shape 1249"/>
          <p:cNvPicPr preferRelativeResize="0"/>
          <p:nvPr/>
        </p:nvPicPr>
        <p:blipFill>
          <a:blip r:embed="rId7">
            <a:alphaModFix/>
          </a:blip>
          <a:stretch>
            <a:fillRect/>
          </a:stretch>
        </p:blipFill>
        <p:spPr>
          <a:xfrm>
            <a:off x="5840426" y="3730425"/>
            <a:ext cx="219095" cy="113448"/>
          </a:xfrm>
          <a:prstGeom prst="rect">
            <a:avLst/>
          </a:prstGeom>
          <a:noFill/>
          <a:ln>
            <a:noFill/>
          </a:ln>
        </p:spPr>
      </p:pic>
      <p:pic>
        <p:nvPicPr>
          <p:cNvPr id="1250" name="Shape 1250"/>
          <p:cNvPicPr preferRelativeResize="0"/>
          <p:nvPr/>
        </p:nvPicPr>
        <p:blipFill>
          <a:blip r:embed="rId8">
            <a:alphaModFix/>
          </a:blip>
          <a:stretch>
            <a:fillRect/>
          </a:stretch>
        </p:blipFill>
        <p:spPr>
          <a:xfrm>
            <a:off x="4727532" y="1797945"/>
            <a:ext cx="128316" cy="128317"/>
          </a:xfrm>
          <a:prstGeom prst="rect">
            <a:avLst/>
          </a:prstGeom>
          <a:noFill/>
          <a:ln>
            <a:noFill/>
          </a:ln>
        </p:spPr>
      </p:pic>
      <p:pic>
        <p:nvPicPr>
          <p:cNvPr id="1251" name="Shape 1251"/>
          <p:cNvPicPr preferRelativeResize="0"/>
          <p:nvPr/>
        </p:nvPicPr>
        <p:blipFill>
          <a:blip r:embed="rId8">
            <a:alphaModFix/>
          </a:blip>
          <a:stretch>
            <a:fillRect/>
          </a:stretch>
        </p:blipFill>
        <p:spPr>
          <a:xfrm>
            <a:off x="3556131" y="3269393"/>
            <a:ext cx="128316" cy="128318"/>
          </a:xfrm>
          <a:prstGeom prst="rect">
            <a:avLst/>
          </a:prstGeom>
          <a:noFill/>
          <a:ln>
            <a:noFill/>
          </a:ln>
        </p:spPr>
      </p:pic>
      <p:pic>
        <p:nvPicPr>
          <p:cNvPr id="1252" name="Shape 1252"/>
          <p:cNvPicPr preferRelativeResize="0"/>
          <p:nvPr/>
        </p:nvPicPr>
        <p:blipFill>
          <a:blip r:embed="rId3">
            <a:alphaModFix/>
          </a:blip>
          <a:stretch>
            <a:fillRect/>
          </a:stretch>
        </p:blipFill>
        <p:spPr>
          <a:xfrm>
            <a:off x="5396689" y="3545935"/>
            <a:ext cx="200061" cy="10773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Shape 1257"/>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1258" name="Shape 1258"/>
          <p:cNvSpPr/>
          <p:nvPr/>
        </p:nvSpPr>
        <p:spPr>
          <a:xfrm>
            <a:off x="53481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259" name="Shape 1259"/>
          <p:cNvSpPr/>
          <p:nvPr/>
        </p:nvSpPr>
        <p:spPr>
          <a:xfrm>
            <a:off x="53699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260" name="Shape 1260"/>
          <p:cNvSpPr txBox="1"/>
          <p:nvPr/>
        </p:nvSpPr>
        <p:spPr>
          <a:xfrm>
            <a:off x="53481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261" name="Shape 1261"/>
          <p:cNvGrpSpPr/>
          <p:nvPr/>
        </p:nvGrpSpPr>
        <p:grpSpPr>
          <a:xfrm>
            <a:off x="5332590" y="1864953"/>
            <a:ext cx="712986" cy="218400"/>
            <a:chOff x="4577530" y="2938752"/>
            <a:chExt cx="712986" cy="218400"/>
          </a:xfrm>
        </p:grpSpPr>
        <p:sp>
          <p:nvSpPr>
            <p:cNvPr id="1262" name="Shape 1262"/>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3" name="Shape 1263"/>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4" name="Shape 1264"/>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265" name="Shape 1265"/>
          <p:cNvSpPr/>
          <p:nvPr/>
        </p:nvSpPr>
        <p:spPr>
          <a:xfrm>
            <a:off x="53481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266" name="Shape 1266"/>
          <p:cNvSpPr/>
          <p:nvPr/>
        </p:nvSpPr>
        <p:spPr>
          <a:xfrm>
            <a:off x="53699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267" name="Shape 1267"/>
          <p:cNvSpPr txBox="1"/>
          <p:nvPr/>
        </p:nvSpPr>
        <p:spPr>
          <a:xfrm>
            <a:off x="53481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268" name="Shape 1268"/>
          <p:cNvGrpSpPr/>
          <p:nvPr/>
        </p:nvGrpSpPr>
        <p:grpSpPr>
          <a:xfrm>
            <a:off x="5332590" y="2926337"/>
            <a:ext cx="712986" cy="218400"/>
            <a:chOff x="4577530" y="2938752"/>
            <a:chExt cx="712986" cy="218400"/>
          </a:xfrm>
        </p:grpSpPr>
        <p:sp>
          <p:nvSpPr>
            <p:cNvPr id="1269" name="Shape 126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0" name="Shape 127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1" name="Shape 127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272" name="Shape 1272"/>
          <p:cNvSpPr/>
          <p:nvPr/>
        </p:nvSpPr>
        <p:spPr>
          <a:xfrm>
            <a:off x="45099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273" name="Shape 1273"/>
          <p:cNvSpPr/>
          <p:nvPr/>
        </p:nvSpPr>
        <p:spPr>
          <a:xfrm>
            <a:off x="45317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274" name="Shape 1274"/>
          <p:cNvSpPr txBox="1"/>
          <p:nvPr/>
        </p:nvSpPr>
        <p:spPr>
          <a:xfrm>
            <a:off x="45099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275" name="Shape 1275"/>
          <p:cNvGrpSpPr/>
          <p:nvPr/>
        </p:nvGrpSpPr>
        <p:grpSpPr>
          <a:xfrm>
            <a:off x="4494390" y="1864953"/>
            <a:ext cx="712986" cy="218400"/>
            <a:chOff x="4577530" y="2938752"/>
            <a:chExt cx="712986" cy="218400"/>
          </a:xfrm>
        </p:grpSpPr>
        <p:sp>
          <p:nvSpPr>
            <p:cNvPr id="1276" name="Shape 1276"/>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7" name="Shape 1277"/>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8" name="Shape 1278"/>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279" name="Shape 1279"/>
          <p:cNvSpPr/>
          <p:nvPr/>
        </p:nvSpPr>
        <p:spPr>
          <a:xfrm>
            <a:off x="45099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280" name="Shape 1280"/>
          <p:cNvSpPr/>
          <p:nvPr/>
        </p:nvSpPr>
        <p:spPr>
          <a:xfrm>
            <a:off x="45317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281" name="Shape 1281"/>
          <p:cNvSpPr txBox="1"/>
          <p:nvPr/>
        </p:nvSpPr>
        <p:spPr>
          <a:xfrm>
            <a:off x="45099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282" name="Shape 1282"/>
          <p:cNvGrpSpPr/>
          <p:nvPr/>
        </p:nvGrpSpPr>
        <p:grpSpPr>
          <a:xfrm>
            <a:off x="4494390" y="2926337"/>
            <a:ext cx="712986" cy="218400"/>
            <a:chOff x="4577530" y="2938752"/>
            <a:chExt cx="712986" cy="218400"/>
          </a:xfrm>
        </p:grpSpPr>
        <p:sp>
          <p:nvSpPr>
            <p:cNvPr id="1283" name="Shape 128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4" name="Shape 128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5" name="Shape 128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286" name="Shape 1286"/>
          <p:cNvSpPr/>
          <p:nvPr/>
        </p:nvSpPr>
        <p:spPr>
          <a:xfrm>
            <a:off x="36717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287" name="Shape 1287"/>
          <p:cNvSpPr/>
          <p:nvPr/>
        </p:nvSpPr>
        <p:spPr>
          <a:xfrm>
            <a:off x="36935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288" name="Shape 1288"/>
          <p:cNvSpPr txBox="1"/>
          <p:nvPr/>
        </p:nvSpPr>
        <p:spPr>
          <a:xfrm>
            <a:off x="36717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289" name="Shape 1289"/>
          <p:cNvGrpSpPr/>
          <p:nvPr/>
        </p:nvGrpSpPr>
        <p:grpSpPr>
          <a:xfrm>
            <a:off x="3656190" y="1864953"/>
            <a:ext cx="712986" cy="218400"/>
            <a:chOff x="4577530" y="2938752"/>
            <a:chExt cx="712986" cy="218400"/>
          </a:xfrm>
        </p:grpSpPr>
        <p:sp>
          <p:nvSpPr>
            <p:cNvPr id="1290" name="Shape 1290"/>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1" name="Shape 1291"/>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2" name="Shape 1292"/>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293" name="Shape 1293"/>
          <p:cNvSpPr/>
          <p:nvPr/>
        </p:nvSpPr>
        <p:spPr>
          <a:xfrm>
            <a:off x="36717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294" name="Shape 1294"/>
          <p:cNvSpPr/>
          <p:nvPr/>
        </p:nvSpPr>
        <p:spPr>
          <a:xfrm>
            <a:off x="36935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295" name="Shape 1295"/>
          <p:cNvSpPr txBox="1"/>
          <p:nvPr/>
        </p:nvSpPr>
        <p:spPr>
          <a:xfrm>
            <a:off x="36717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296" name="Shape 1296"/>
          <p:cNvGrpSpPr/>
          <p:nvPr/>
        </p:nvGrpSpPr>
        <p:grpSpPr>
          <a:xfrm>
            <a:off x="3656190" y="2926337"/>
            <a:ext cx="712986" cy="218400"/>
            <a:chOff x="4577530" y="2938752"/>
            <a:chExt cx="712986" cy="218400"/>
          </a:xfrm>
        </p:grpSpPr>
        <p:sp>
          <p:nvSpPr>
            <p:cNvPr id="1297" name="Shape 1297"/>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8" name="Shape 1298"/>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9" name="Shape 1299"/>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300" name="Shape 1300"/>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33</a:t>
            </a:fld>
            <a:endParaRPr/>
          </a:p>
        </p:txBody>
      </p:sp>
      <p:sp>
        <p:nvSpPr>
          <p:cNvPr id="1301" name="Shape 1301"/>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MASTERS ARE THE CONTROL PLANE</a:t>
            </a:r>
            <a:endParaRPr/>
          </a:p>
        </p:txBody>
      </p:sp>
      <p:sp>
        <p:nvSpPr>
          <p:cNvPr id="1302" name="Shape 1302"/>
          <p:cNvSpPr/>
          <p:nvPr/>
        </p:nvSpPr>
        <p:spPr>
          <a:xfrm>
            <a:off x="2284400" y="1913225"/>
            <a:ext cx="1326900" cy="2061900"/>
          </a:xfrm>
          <a:prstGeom prst="rect">
            <a:avLst/>
          </a:prstGeom>
          <a:solidFill>
            <a:srgbClr val="CC0000"/>
          </a:solid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RED HAT</a:t>
            </a:r>
            <a:endParaRPr sz="800" b="1">
              <a:solidFill>
                <a:srgbClr val="FFFFFF"/>
              </a:solidFill>
              <a:latin typeface="Proxima Nova"/>
              <a:ea typeface="Proxima Nova"/>
              <a:cs typeface="Proxima Nova"/>
              <a:sym typeface="Proxima Nova"/>
            </a:endParaRPr>
          </a:p>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ENTERPRISE LINUX</a:t>
            </a:r>
            <a:endParaRPr sz="800" b="1">
              <a:solidFill>
                <a:srgbClr val="FFFFFF"/>
              </a:solidFill>
              <a:latin typeface="Proxima Nova"/>
              <a:ea typeface="Proxima Nova"/>
              <a:cs typeface="Proxima Nova"/>
              <a:sym typeface="Proxima Nova"/>
            </a:endParaRPr>
          </a:p>
        </p:txBody>
      </p:sp>
      <p:sp>
        <p:nvSpPr>
          <p:cNvPr id="1303" name="Shape 1303"/>
          <p:cNvSpPr/>
          <p:nvPr/>
        </p:nvSpPr>
        <p:spPr>
          <a:xfrm>
            <a:off x="2306985" y="1933600"/>
            <a:ext cx="1280100" cy="1626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a:latin typeface="Proxima Nova"/>
                <a:ea typeface="Proxima Nova"/>
                <a:cs typeface="Proxima Nova"/>
                <a:sym typeface="Proxima Nova"/>
              </a:rPr>
              <a:t>MASTER</a:t>
            </a:r>
            <a:endParaRPr sz="800" b="1">
              <a:latin typeface="Proxima Nova"/>
              <a:ea typeface="Proxima Nova"/>
              <a:cs typeface="Proxima Nova"/>
              <a:sym typeface="Proxima Nova"/>
            </a:endParaRPr>
          </a:p>
        </p:txBody>
      </p:sp>
      <p:grpSp>
        <p:nvGrpSpPr>
          <p:cNvPr id="1304" name="Shape 1304"/>
          <p:cNvGrpSpPr/>
          <p:nvPr/>
        </p:nvGrpSpPr>
        <p:grpSpPr>
          <a:xfrm>
            <a:off x="2223000" y="4065375"/>
            <a:ext cx="3978900" cy="509100"/>
            <a:chOff x="2223000" y="4065375"/>
            <a:chExt cx="3978900" cy="509100"/>
          </a:xfrm>
        </p:grpSpPr>
        <p:sp>
          <p:nvSpPr>
            <p:cNvPr id="1305" name="Shape 1305"/>
            <p:cNvSpPr/>
            <p:nvPr/>
          </p:nvSpPr>
          <p:spPr>
            <a:xfrm>
              <a:off x="2223000" y="4065375"/>
              <a:ext cx="39789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grpSp>
          <p:nvGrpSpPr>
            <p:cNvPr id="1306" name="Shape 1306"/>
            <p:cNvGrpSpPr/>
            <p:nvPr/>
          </p:nvGrpSpPr>
          <p:grpSpPr>
            <a:xfrm>
              <a:off x="2495812" y="4153188"/>
              <a:ext cx="3433275" cy="414606"/>
              <a:chOff x="2457715" y="4153188"/>
              <a:chExt cx="3433275" cy="414606"/>
            </a:xfrm>
          </p:grpSpPr>
          <p:pic>
            <p:nvPicPr>
              <p:cNvPr id="1307" name="Shape 1307"/>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308" name="Shape 1308"/>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309" name="Shape 1309"/>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310" name="Shape 1310"/>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311" name="Shape 1311"/>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312" name="Shape 1312"/>
              <p:cNvSpPr txBox="1"/>
              <p:nvPr/>
            </p:nvSpPr>
            <p:spPr>
              <a:xfrm>
                <a:off x="2457715"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1313" name="Shape 1313"/>
              <p:cNvSpPr txBox="1"/>
              <p:nvPr/>
            </p:nvSpPr>
            <p:spPr>
              <a:xfrm>
                <a:off x="3096756"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1314" name="Shape 1314"/>
              <p:cNvSpPr txBox="1"/>
              <p:nvPr/>
            </p:nvSpPr>
            <p:spPr>
              <a:xfrm>
                <a:off x="3743590"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1315" name="Shape 1315"/>
              <p:cNvSpPr txBox="1"/>
              <p:nvPr/>
            </p:nvSpPr>
            <p:spPr>
              <a:xfrm>
                <a:off x="4392156"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1316" name="Shape 1316"/>
              <p:cNvSpPr txBox="1"/>
              <p:nvPr/>
            </p:nvSpPr>
            <p:spPr>
              <a:xfrm>
                <a:off x="5038990"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1317" name="Shape 1317"/>
              <p:cNvCxnSpPr/>
              <p:nvPr/>
            </p:nvCxnSpPr>
            <p:spPr>
              <a:xfrm rot="10800000">
                <a:off x="5034881"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318" name="Shape 1318"/>
              <p:cNvCxnSpPr/>
              <p:nvPr/>
            </p:nvCxnSpPr>
            <p:spPr>
              <a:xfrm rot="10800000">
                <a:off x="4401901"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319" name="Shape 1319"/>
              <p:cNvCxnSpPr/>
              <p:nvPr/>
            </p:nvCxnSpPr>
            <p:spPr>
              <a:xfrm rot="10800000">
                <a:off x="3745542"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320" name="Shape 1320"/>
              <p:cNvCxnSpPr/>
              <p:nvPr/>
            </p:nvCxnSpPr>
            <p:spPr>
              <a:xfrm rot="10800000">
                <a:off x="3089183" y="4262868"/>
                <a:ext cx="199800" cy="0"/>
              </a:xfrm>
              <a:prstGeom prst="straightConnector1">
                <a:avLst/>
              </a:prstGeom>
              <a:noFill/>
              <a:ln w="9525" cap="flat" cmpd="sng">
                <a:solidFill>
                  <a:srgbClr val="FFFFFF"/>
                </a:solidFill>
                <a:prstDash val="dot"/>
                <a:round/>
                <a:headEnd type="none" w="med" len="med"/>
                <a:tailEnd type="none" w="med" len="med"/>
              </a:ln>
            </p:spPr>
          </p:cxn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Shape 1325"/>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1326" name="Shape 1326"/>
          <p:cNvSpPr/>
          <p:nvPr/>
        </p:nvSpPr>
        <p:spPr>
          <a:xfrm>
            <a:off x="53481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327" name="Shape 1327"/>
          <p:cNvSpPr/>
          <p:nvPr/>
        </p:nvSpPr>
        <p:spPr>
          <a:xfrm>
            <a:off x="53699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328" name="Shape 1328"/>
          <p:cNvSpPr txBox="1"/>
          <p:nvPr/>
        </p:nvSpPr>
        <p:spPr>
          <a:xfrm>
            <a:off x="53481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329" name="Shape 1329"/>
          <p:cNvGrpSpPr/>
          <p:nvPr/>
        </p:nvGrpSpPr>
        <p:grpSpPr>
          <a:xfrm>
            <a:off x="5332590" y="1864953"/>
            <a:ext cx="712986" cy="218400"/>
            <a:chOff x="4577530" y="2938752"/>
            <a:chExt cx="712986" cy="218400"/>
          </a:xfrm>
        </p:grpSpPr>
        <p:sp>
          <p:nvSpPr>
            <p:cNvPr id="1330" name="Shape 1330"/>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1" name="Shape 1331"/>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2" name="Shape 1332"/>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333" name="Shape 1333"/>
          <p:cNvSpPr/>
          <p:nvPr/>
        </p:nvSpPr>
        <p:spPr>
          <a:xfrm>
            <a:off x="45099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334" name="Shape 1334"/>
          <p:cNvSpPr/>
          <p:nvPr/>
        </p:nvSpPr>
        <p:spPr>
          <a:xfrm>
            <a:off x="45317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335" name="Shape 1335"/>
          <p:cNvSpPr txBox="1"/>
          <p:nvPr/>
        </p:nvSpPr>
        <p:spPr>
          <a:xfrm>
            <a:off x="45099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336" name="Shape 1336"/>
          <p:cNvGrpSpPr/>
          <p:nvPr/>
        </p:nvGrpSpPr>
        <p:grpSpPr>
          <a:xfrm>
            <a:off x="4494390" y="1864953"/>
            <a:ext cx="712986" cy="218400"/>
            <a:chOff x="4577530" y="2938752"/>
            <a:chExt cx="712986" cy="218400"/>
          </a:xfrm>
        </p:grpSpPr>
        <p:sp>
          <p:nvSpPr>
            <p:cNvPr id="1337" name="Shape 1337"/>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8" name="Shape 1338"/>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9" name="Shape 1339"/>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340" name="Shape 1340"/>
          <p:cNvSpPr/>
          <p:nvPr/>
        </p:nvSpPr>
        <p:spPr>
          <a:xfrm>
            <a:off x="36717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341" name="Shape 1341"/>
          <p:cNvSpPr/>
          <p:nvPr/>
        </p:nvSpPr>
        <p:spPr>
          <a:xfrm>
            <a:off x="36935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342" name="Shape 1342"/>
          <p:cNvSpPr txBox="1"/>
          <p:nvPr/>
        </p:nvSpPr>
        <p:spPr>
          <a:xfrm>
            <a:off x="36717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343" name="Shape 1343"/>
          <p:cNvGrpSpPr/>
          <p:nvPr/>
        </p:nvGrpSpPr>
        <p:grpSpPr>
          <a:xfrm>
            <a:off x="3656190" y="1864953"/>
            <a:ext cx="712986" cy="218400"/>
            <a:chOff x="4577530" y="2938752"/>
            <a:chExt cx="712986" cy="218400"/>
          </a:xfrm>
        </p:grpSpPr>
        <p:sp>
          <p:nvSpPr>
            <p:cNvPr id="1344" name="Shape 1344"/>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5" name="Shape 1345"/>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6" name="Shape 1346"/>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347" name="Shape 1347"/>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34</a:t>
            </a:fld>
            <a:endParaRPr/>
          </a:p>
        </p:txBody>
      </p:sp>
      <p:sp>
        <p:nvSpPr>
          <p:cNvPr id="1348" name="Shape 1348"/>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API AND AUTHENTICATION</a:t>
            </a:r>
            <a:endParaRPr/>
          </a:p>
        </p:txBody>
      </p:sp>
      <p:sp>
        <p:nvSpPr>
          <p:cNvPr id="1349" name="Shape 1349"/>
          <p:cNvSpPr/>
          <p:nvPr/>
        </p:nvSpPr>
        <p:spPr>
          <a:xfrm>
            <a:off x="53481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350" name="Shape 1350"/>
          <p:cNvSpPr/>
          <p:nvPr/>
        </p:nvSpPr>
        <p:spPr>
          <a:xfrm>
            <a:off x="53699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351" name="Shape 1351"/>
          <p:cNvSpPr txBox="1"/>
          <p:nvPr/>
        </p:nvSpPr>
        <p:spPr>
          <a:xfrm>
            <a:off x="53481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352" name="Shape 1352"/>
          <p:cNvGrpSpPr/>
          <p:nvPr/>
        </p:nvGrpSpPr>
        <p:grpSpPr>
          <a:xfrm>
            <a:off x="5332590" y="2926337"/>
            <a:ext cx="712986" cy="218400"/>
            <a:chOff x="4577530" y="2938752"/>
            <a:chExt cx="712986" cy="218400"/>
          </a:xfrm>
        </p:grpSpPr>
        <p:sp>
          <p:nvSpPr>
            <p:cNvPr id="1353" name="Shape 135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4" name="Shape 135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5" name="Shape 135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356" name="Shape 1356"/>
          <p:cNvSpPr/>
          <p:nvPr/>
        </p:nvSpPr>
        <p:spPr>
          <a:xfrm>
            <a:off x="45099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357" name="Shape 1357"/>
          <p:cNvSpPr/>
          <p:nvPr/>
        </p:nvSpPr>
        <p:spPr>
          <a:xfrm>
            <a:off x="45317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358" name="Shape 1358"/>
          <p:cNvSpPr txBox="1"/>
          <p:nvPr/>
        </p:nvSpPr>
        <p:spPr>
          <a:xfrm>
            <a:off x="45099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359" name="Shape 1359"/>
          <p:cNvGrpSpPr/>
          <p:nvPr/>
        </p:nvGrpSpPr>
        <p:grpSpPr>
          <a:xfrm>
            <a:off x="4494390" y="2926337"/>
            <a:ext cx="712986" cy="218400"/>
            <a:chOff x="4577530" y="2938752"/>
            <a:chExt cx="712986" cy="218400"/>
          </a:xfrm>
        </p:grpSpPr>
        <p:sp>
          <p:nvSpPr>
            <p:cNvPr id="1360" name="Shape 1360"/>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1" name="Shape 1361"/>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2" name="Shape 1362"/>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363" name="Shape 1363"/>
          <p:cNvSpPr/>
          <p:nvPr/>
        </p:nvSpPr>
        <p:spPr>
          <a:xfrm>
            <a:off x="36717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364" name="Shape 1364"/>
          <p:cNvSpPr/>
          <p:nvPr/>
        </p:nvSpPr>
        <p:spPr>
          <a:xfrm>
            <a:off x="36935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365" name="Shape 1365"/>
          <p:cNvSpPr txBox="1"/>
          <p:nvPr/>
        </p:nvSpPr>
        <p:spPr>
          <a:xfrm>
            <a:off x="36717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366" name="Shape 1366"/>
          <p:cNvGrpSpPr/>
          <p:nvPr/>
        </p:nvGrpSpPr>
        <p:grpSpPr>
          <a:xfrm>
            <a:off x="3656190" y="2926337"/>
            <a:ext cx="712986" cy="218400"/>
            <a:chOff x="4577530" y="2938752"/>
            <a:chExt cx="712986" cy="218400"/>
          </a:xfrm>
        </p:grpSpPr>
        <p:sp>
          <p:nvSpPr>
            <p:cNvPr id="1367" name="Shape 1367"/>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8" name="Shape 1368"/>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9" name="Shape 1369"/>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370" name="Shape 1370"/>
          <p:cNvSpPr/>
          <p:nvPr/>
        </p:nvSpPr>
        <p:spPr>
          <a:xfrm>
            <a:off x="2284400" y="1913225"/>
            <a:ext cx="1326900" cy="2061900"/>
          </a:xfrm>
          <a:prstGeom prst="rect">
            <a:avLst/>
          </a:prstGeom>
          <a:solidFill>
            <a:srgbClr val="CC0000"/>
          </a:solid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RED HAT</a:t>
            </a:r>
            <a:endParaRPr sz="800" b="1">
              <a:solidFill>
                <a:srgbClr val="FFFFFF"/>
              </a:solidFill>
              <a:latin typeface="Proxima Nova"/>
              <a:ea typeface="Proxima Nova"/>
              <a:cs typeface="Proxima Nova"/>
              <a:sym typeface="Proxima Nova"/>
            </a:endParaRPr>
          </a:p>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ENTERPRISE LINUX</a:t>
            </a:r>
            <a:endParaRPr sz="800" b="1">
              <a:solidFill>
                <a:srgbClr val="FFFFFF"/>
              </a:solidFill>
              <a:latin typeface="Proxima Nova"/>
              <a:ea typeface="Proxima Nova"/>
              <a:cs typeface="Proxima Nova"/>
              <a:sym typeface="Proxima Nova"/>
            </a:endParaRPr>
          </a:p>
        </p:txBody>
      </p:sp>
      <p:sp>
        <p:nvSpPr>
          <p:cNvPr id="1371" name="Shape 1371"/>
          <p:cNvSpPr/>
          <p:nvPr/>
        </p:nvSpPr>
        <p:spPr>
          <a:xfrm>
            <a:off x="2306985" y="1933600"/>
            <a:ext cx="1280100" cy="1626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a:latin typeface="Proxima Nova"/>
                <a:ea typeface="Proxima Nova"/>
                <a:cs typeface="Proxima Nova"/>
                <a:sym typeface="Proxima Nova"/>
              </a:rPr>
              <a:t>MASTER</a:t>
            </a:r>
            <a:endParaRPr sz="800" b="1">
              <a:latin typeface="Proxima Nova"/>
              <a:ea typeface="Proxima Nova"/>
              <a:cs typeface="Proxima Nova"/>
              <a:sym typeface="Proxima Nova"/>
            </a:endParaRPr>
          </a:p>
        </p:txBody>
      </p:sp>
      <p:sp>
        <p:nvSpPr>
          <p:cNvPr id="1372" name="Shape 1372"/>
          <p:cNvSpPr/>
          <p:nvPr/>
        </p:nvSpPr>
        <p:spPr>
          <a:xfrm>
            <a:off x="2347188" y="2248764"/>
            <a:ext cx="1195500" cy="2727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API/AUTHENTICATION</a:t>
            </a:r>
            <a:endParaRPr sz="700" b="1">
              <a:solidFill>
                <a:srgbClr val="FFFFFF"/>
              </a:solidFill>
              <a:latin typeface="Proxima Nova"/>
              <a:ea typeface="Proxima Nova"/>
              <a:cs typeface="Proxima Nova"/>
              <a:sym typeface="Proxima Nova"/>
            </a:endParaRPr>
          </a:p>
        </p:txBody>
      </p:sp>
      <p:grpSp>
        <p:nvGrpSpPr>
          <p:cNvPr id="1373" name="Shape 1373"/>
          <p:cNvGrpSpPr/>
          <p:nvPr/>
        </p:nvGrpSpPr>
        <p:grpSpPr>
          <a:xfrm>
            <a:off x="2223000" y="4065375"/>
            <a:ext cx="3978900" cy="509100"/>
            <a:chOff x="2223000" y="4065375"/>
            <a:chExt cx="3978900" cy="509100"/>
          </a:xfrm>
        </p:grpSpPr>
        <p:sp>
          <p:nvSpPr>
            <p:cNvPr id="1374" name="Shape 1374"/>
            <p:cNvSpPr/>
            <p:nvPr/>
          </p:nvSpPr>
          <p:spPr>
            <a:xfrm>
              <a:off x="2223000" y="4065375"/>
              <a:ext cx="39789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grpSp>
          <p:nvGrpSpPr>
            <p:cNvPr id="1375" name="Shape 1375"/>
            <p:cNvGrpSpPr/>
            <p:nvPr/>
          </p:nvGrpSpPr>
          <p:grpSpPr>
            <a:xfrm>
              <a:off x="2495812" y="4153188"/>
              <a:ext cx="3433275" cy="414606"/>
              <a:chOff x="2457715" y="4153188"/>
              <a:chExt cx="3433275" cy="414606"/>
            </a:xfrm>
          </p:grpSpPr>
          <p:pic>
            <p:nvPicPr>
              <p:cNvPr id="1376" name="Shape 1376"/>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377" name="Shape 1377"/>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378" name="Shape 1378"/>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379" name="Shape 1379"/>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380" name="Shape 1380"/>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381" name="Shape 1381"/>
              <p:cNvSpPr txBox="1"/>
              <p:nvPr/>
            </p:nvSpPr>
            <p:spPr>
              <a:xfrm>
                <a:off x="2457715"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1382" name="Shape 1382"/>
              <p:cNvSpPr txBox="1"/>
              <p:nvPr/>
            </p:nvSpPr>
            <p:spPr>
              <a:xfrm>
                <a:off x="3096756"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1383" name="Shape 1383"/>
              <p:cNvSpPr txBox="1"/>
              <p:nvPr/>
            </p:nvSpPr>
            <p:spPr>
              <a:xfrm>
                <a:off x="3743590"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1384" name="Shape 1384"/>
              <p:cNvSpPr txBox="1"/>
              <p:nvPr/>
            </p:nvSpPr>
            <p:spPr>
              <a:xfrm>
                <a:off x="4392156"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1385" name="Shape 1385"/>
              <p:cNvSpPr txBox="1"/>
              <p:nvPr/>
            </p:nvSpPr>
            <p:spPr>
              <a:xfrm>
                <a:off x="5038990"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1386" name="Shape 1386"/>
              <p:cNvCxnSpPr/>
              <p:nvPr/>
            </p:nvCxnSpPr>
            <p:spPr>
              <a:xfrm rot="10800000">
                <a:off x="5034881"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387" name="Shape 1387"/>
              <p:cNvCxnSpPr/>
              <p:nvPr/>
            </p:nvCxnSpPr>
            <p:spPr>
              <a:xfrm rot="10800000">
                <a:off x="4401901"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388" name="Shape 1388"/>
              <p:cNvCxnSpPr/>
              <p:nvPr/>
            </p:nvCxnSpPr>
            <p:spPr>
              <a:xfrm rot="10800000">
                <a:off x="3745542"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389" name="Shape 1389"/>
              <p:cNvCxnSpPr/>
              <p:nvPr/>
            </p:nvCxnSpPr>
            <p:spPr>
              <a:xfrm rot="10800000">
                <a:off x="3089183" y="4262868"/>
                <a:ext cx="199800" cy="0"/>
              </a:xfrm>
              <a:prstGeom prst="straightConnector1">
                <a:avLst/>
              </a:prstGeom>
              <a:noFill/>
              <a:ln w="9525" cap="flat" cmpd="sng">
                <a:solidFill>
                  <a:srgbClr val="FFFFFF"/>
                </a:solidFill>
                <a:prstDash val="dot"/>
                <a:round/>
                <a:headEnd type="none" w="med" len="med"/>
                <a:tailEnd type="none" w="med" len="med"/>
              </a:ln>
            </p:spPr>
          </p:cxn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Shape 1394"/>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1395" name="Shape 1395"/>
          <p:cNvSpPr/>
          <p:nvPr/>
        </p:nvSpPr>
        <p:spPr>
          <a:xfrm>
            <a:off x="53481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396" name="Shape 1396"/>
          <p:cNvSpPr/>
          <p:nvPr/>
        </p:nvSpPr>
        <p:spPr>
          <a:xfrm>
            <a:off x="53699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397" name="Shape 1397"/>
          <p:cNvSpPr txBox="1"/>
          <p:nvPr/>
        </p:nvSpPr>
        <p:spPr>
          <a:xfrm>
            <a:off x="5348110" y="2702086"/>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398" name="Shape 1398"/>
          <p:cNvGrpSpPr/>
          <p:nvPr/>
        </p:nvGrpSpPr>
        <p:grpSpPr>
          <a:xfrm>
            <a:off x="5332590" y="1864953"/>
            <a:ext cx="712986" cy="218400"/>
            <a:chOff x="4577530" y="2938752"/>
            <a:chExt cx="712986" cy="218400"/>
          </a:xfrm>
        </p:grpSpPr>
        <p:sp>
          <p:nvSpPr>
            <p:cNvPr id="1399" name="Shape 139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0" name="Shape 140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1" name="Shape 140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402" name="Shape 1402"/>
          <p:cNvSpPr/>
          <p:nvPr/>
        </p:nvSpPr>
        <p:spPr>
          <a:xfrm>
            <a:off x="45099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403" name="Shape 1403"/>
          <p:cNvSpPr/>
          <p:nvPr/>
        </p:nvSpPr>
        <p:spPr>
          <a:xfrm>
            <a:off x="45317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404" name="Shape 1404"/>
          <p:cNvSpPr txBox="1"/>
          <p:nvPr/>
        </p:nvSpPr>
        <p:spPr>
          <a:xfrm>
            <a:off x="4509910" y="2702086"/>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405" name="Shape 1405"/>
          <p:cNvGrpSpPr/>
          <p:nvPr/>
        </p:nvGrpSpPr>
        <p:grpSpPr>
          <a:xfrm>
            <a:off x="4494390" y="1864953"/>
            <a:ext cx="712986" cy="218400"/>
            <a:chOff x="4577530" y="2938752"/>
            <a:chExt cx="712986" cy="218400"/>
          </a:xfrm>
        </p:grpSpPr>
        <p:sp>
          <p:nvSpPr>
            <p:cNvPr id="1406" name="Shape 1406"/>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7" name="Shape 1407"/>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8" name="Shape 1408"/>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409" name="Shape 1409"/>
          <p:cNvSpPr/>
          <p:nvPr/>
        </p:nvSpPr>
        <p:spPr>
          <a:xfrm>
            <a:off x="36717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410" name="Shape 1410"/>
          <p:cNvSpPr/>
          <p:nvPr/>
        </p:nvSpPr>
        <p:spPr>
          <a:xfrm>
            <a:off x="36935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411" name="Shape 1411"/>
          <p:cNvSpPr txBox="1"/>
          <p:nvPr/>
        </p:nvSpPr>
        <p:spPr>
          <a:xfrm>
            <a:off x="3671710" y="2702086"/>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412" name="Shape 1412"/>
          <p:cNvGrpSpPr/>
          <p:nvPr/>
        </p:nvGrpSpPr>
        <p:grpSpPr>
          <a:xfrm>
            <a:off x="3656190" y="1864953"/>
            <a:ext cx="712986" cy="218400"/>
            <a:chOff x="4577530" y="2938752"/>
            <a:chExt cx="712986" cy="218400"/>
          </a:xfrm>
        </p:grpSpPr>
        <p:sp>
          <p:nvSpPr>
            <p:cNvPr id="1413" name="Shape 141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4" name="Shape 141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5" name="Shape 141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416" name="Shape 1416"/>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35</a:t>
            </a:fld>
            <a:endParaRPr/>
          </a:p>
        </p:txBody>
      </p:sp>
      <p:sp>
        <p:nvSpPr>
          <p:cNvPr id="1417" name="Shape 1417"/>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DESIRED AND CURRENT STATE</a:t>
            </a:r>
            <a:endParaRPr/>
          </a:p>
        </p:txBody>
      </p:sp>
      <p:sp>
        <p:nvSpPr>
          <p:cNvPr id="1418" name="Shape 1418"/>
          <p:cNvSpPr/>
          <p:nvPr/>
        </p:nvSpPr>
        <p:spPr>
          <a:xfrm>
            <a:off x="53481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419" name="Shape 1419"/>
          <p:cNvSpPr/>
          <p:nvPr/>
        </p:nvSpPr>
        <p:spPr>
          <a:xfrm>
            <a:off x="53699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420" name="Shape 1420"/>
          <p:cNvSpPr txBox="1"/>
          <p:nvPr/>
        </p:nvSpPr>
        <p:spPr>
          <a:xfrm>
            <a:off x="5348110" y="37634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421" name="Shape 1421"/>
          <p:cNvGrpSpPr/>
          <p:nvPr/>
        </p:nvGrpSpPr>
        <p:grpSpPr>
          <a:xfrm>
            <a:off x="5332590" y="2926337"/>
            <a:ext cx="712986" cy="218400"/>
            <a:chOff x="4577530" y="2938752"/>
            <a:chExt cx="712986" cy="218400"/>
          </a:xfrm>
        </p:grpSpPr>
        <p:sp>
          <p:nvSpPr>
            <p:cNvPr id="1422" name="Shape 1422"/>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3" name="Shape 1423"/>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4" name="Shape 1424"/>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425" name="Shape 1425"/>
          <p:cNvSpPr/>
          <p:nvPr/>
        </p:nvSpPr>
        <p:spPr>
          <a:xfrm>
            <a:off x="45099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426" name="Shape 1426"/>
          <p:cNvSpPr/>
          <p:nvPr/>
        </p:nvSpPr>
        <p:spPr>
          <a:xfrm>
            <a:off x="45317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427" name="Shape 1427"/>
          <p:cNvSpPr txBox="1"/>
          <p:nvPr/>
        </p:nvSpPr>
        <p:spPr>
          <a:xfrm>
            <a:off x="4509910" y="37634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428" name="Shape 1428"/>
          <p:cNvGrpSpPr/>
          <p:nvPr/>
        </p:nvGrpSpPr>
        <p:grpSpPr>
          <a:xfrm>
            <a:off x="4494390" y="2926337"/>
            <a:ext cx="712986" cy="218400"/>
            <a:chOff x="4577530" y="2938752"/>
            <a:chExt cx="712986" cy="218400"/>
          </a:xfrm>
        </p:grpSpPr>
        <p:sp>
          <p:nvSpPr>
            <p:cNvPr id="1429" name="Shape 142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0" name="Shape 143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1" name="Shape 143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432" name="Shape 1432"/>
          <p:cNvSpPr/>
          <p:nvPr/>
        </p:nvSpPr>
        <p:spPr>
          <a:xfrm>
            <a:off x="36717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433" name="Shape 1433"/>
          <p:cNvSpPr/>
          <p:nvPr/>
        </p:nvSpPr>
        <p:spPr>
          <a:xfrm>
            <a:off x="36935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434" name="Shape 1434"/>
          <p:cNvSpPr txBox="1"/>
          <p:nvPr/>
        </p:nvSpPr>
        <p:spPr>
          <a:xfrm>
            <a:off x="3671710" y="37634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435" name="Shape 1435"/>
          <p:cNvGrpSpPr/>
          <p:nvPr/>
        </p:nvGrpSpPr>
        <p:grpSpPr>
          <a:xfrm>
            <a:off x="3656190" y="2926337"/>
            <a:ext cx="712986" cy="218400"/>
            <a:chOff x="4577530" y="2938752"/>
            <a:chExt cx="712986" cy="218400"/>
          </a:xfrm>
        </p:grpSpPr>
        <p:sp>
          <p:nvSpPr>
            <p:cNvPr id="1436" name="Shape 1436"/>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7" name="Shape 1437"/>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8" name="Shape 1438"/>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grpSp>
        <p:nvGrpSpPr>
          <p:cNvPr id="1439" name="Shape 1439"/>
          <p:cNvGrpSpPr/>
          <p:nvPr/>
        </p:nvGrpSpPr>
        <p:grpSpPr>
          <a:xfrm>
            <a:off x="2838715" y="4153188"/>
            <a:ext cx="3433275" cy="414606"/>
            <a:chOff x="3161427" y="4153188"/>
            <a:chExt cx="3433275" cy="414606"/>
          </a:xfrm>
        </p:grpSpPr>
        <p:pic>
          <p:nvPicPr>
            <p:cNvPr id="1440" name="Shape 1440"/>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441" name="Shape 1441"/>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442" name="Shape 1442"/>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443" name="Shape 1443"/>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444" name="Shape 1444"/>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445" name="Shape 1445"/>
            <p:cNvSpPr txBox="1"/>
            <p:nvPr/>
          </p:nvSpPr>
          <p:spPr>
            <a:xfrm>
              <a:off x="3161427"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1446" name="Shape 1446"/>
            <p:cNvSpPr txBox="1"/>
            <p:nvPr/>
          </p:nvSpPr>
          <p:spPr>
            <a:xfrm>
              <a:off x="38004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1447" name="Shape 1447"/>
            <p:cNvSpPr txBox="1"/>
            <p:nvPr/>
          </p:nvSpPr>
          <p:spPr>
            <a:xfrm>
              <a:off x="44473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1448" name="Shape 1448"/>
            <p:cNvSpPr txBox="1"/>
            <p:nvPr/>
          </p:nvSpPr>
          <p:spPr>
            <a:xfrm>
              <a:off x="50958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1449" name="Shape 1449"/>
            <p:cNvSpPr txBox="1"/>
            <p:nvPr/>
          </p:nvSpPr>
          <p:spPr>
            <a:xfrm>
              <a:off x="57427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1450" name="Shape 1450"/>
            <p:cNvCxnSpPr/>
            <p:nvPr/>
          </p:nvCxnSpPr>
          <p:spPr>
            <a:xfrm rot="10800000">
              <a:off x="5738593"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451" name="Shape 1451"/>
            <p:cNvCxnSpPr/>
            <p:nvPr/>
          </p:nvCxnSpPr>
          <p:spPr>
            <a:xfrm rot="10800000">
              <a:off x="5105614"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452" name="Shape 1452"/>
            <p:cNvCxnSpPr/>
            <p:nvPr/>
          </p:nvCxnSpPr>
          <p:spPr>
            <a:xfrm rot="10800000">
              <a:off x="4449255"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453" name="Shape 1453"/>
            <p:cNvCxnSpPr/>
            <p:nvPr/>
          </p:nvCxnSpPr>
          <p:spPr>
            <a:xfrm rot="10800000">
              <a:off x="3792895" y="4262868"/>
              <a:ext cx="199800" cy="0"/>
            </a:xfrm>
            <a:prstGeom prst="straightConnector1">
              <a:avLst/>
            </a:prstGeom>
            <a:noFill/>
            <a:ln w="9525" cap="flat" cmpd="sng">
              <a:solidFill>
                <a:srgbClr val="FFFFFF"/>
              </a:solidFill>
              <a:prstDash val="dot"/>
              <a:round/>
              <a:headEnd type="none" w="med" len="med"/>
              <a:tailEnd type="none" w="med" len="med"/>
            </a:ln>
          </p:spPr>
        </p:cxnSp>
      </p:grpSp>
      <p:sp>
        <p:nvSpPr>
          <p:cNvPr id="1454" name="Shape 1454"/>
          <p:cNvSpPr/>
          <p:nvPr/>
        </p:nvSpPr>
        <p:spPr>
          <a:xfrm>
            <a:off x="2284400" y="1913225"/>
            <a:ext cx="1326900" cy="2061900"/>
          </a:xfrm>
          <a:prstGeom prst="rect">
            <a:avLst/>
          </a:prstGeom>
          <a:solidFill>
            <a:srgbClr val="CC0000"/>
          </a:solid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RED HAT</a:t>
            </a:r>
            <a:endParaRPr sz="800" b="1">
              <a:solidFill>
                <a:srgbClr val="FFFFFF"/>
              </a:solidFill>
              <a:latin typeface="Proxima Nova"/>
              <a:ea typeface="Proxima Nova"/>
              <a:cs typeface="Proxima Nova"/>
              <a:sym typeface="Proxima Nova"/>
            </a:endParaRPr>
          </a:p>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ENTERPRISE LINUX</a:t>
            </a:r>
            <a:endParaRPr sz="800" b="1">
              <a:solidFill>
                <a:srgbClr val="FFFFFF"/>
              </a:solidFill>
              <a:latin typeface="Proxima Nova"/>
              <a:ea typeface="Proxima Nova"/>
              <a:cs typeface="Proxima Nova"/>
              <a:sym typeface="Proxima Nova"/>
            </a:endParaRPr>
          </a:p>
        </p:txBody>
      </p:sp>
      <p:sp>
        <p:nvSpPr>
          <p:cNvPr id="1455" name="Shape 1455"/>
          <p:cNvSpPr/>
          <p:nvPr/>
        </p:nvSpPr>
        <p:spPr>
          <a:xfrm>
            <a:off x="2306985" y="1933600"/>
            <a:ext cx="1280100" cy="1626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a:latin typeface="Proxima Nova"/>
                <a:ea typeface="Proxima Nova"/>
                <a:cs typeface="Proxima Nova"/>
                <a:sym typeface="Proxima Nova"/>
              </a:rPr>
              <a:t>MASTER</a:t>
            </a:r>
            <a:endParaRPr sz="800" b="1">
              <a:latin typeface="Proxima Nova"/>
              <a:ea typeface="Proxima Nova"/>
              <a:cs typeface="Proxima Nova"/>
              <a:sym typeface="Proxima Nova"/>
            </a:endParaRPr>
          </a:p>
        </p:txBody>
      </p:sp>
      <p:sp>
        <p:nvSpPr>
          <p:cNvPr id="1456" name="Shape 1456"/>
          <p:cNvSpPr/>
          <p:nvPr/>
        </p:nvSpPr>
        <p:spPr>
          <a:xfrm>
            <a:off x="2347188" y="2248764"/>
            <a:ext cx="1195500" cy="2727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API/AUTHENTICATION</a:t>
            </a:r>
            <a:endParaRPr sz="700" b="1">
              <a:solidFill>
                <a:srgbClr val="FFFFFF"/>
              </a:solidFill>
              <a:latin typeface="Proxima Nova"/>
              <a:ea typeface="Proxima Nova"/>
              <a:cs typeface="Proxima Nova"/>
              <a:sym typeface="Proxima Nova"/>
            </a:endParaRPr>
          </a:p>
        </p:txBody>
      </p:sp>
      <p:sp>
        <p:nvSpPr>
          <p:cNvPr id="1457" name="Shape 1457"/>
          <p:cNvSpPr/>
          <p:nvPr/>
        </p:nvSpPr>
        <p:spPr>
          <a:xfrm>
            <a:off x="2347188" y="2569150"/>
            <a:ext cx="1195500" cy="272700"/>
          </a:xfrm>
          <a:prstGeom prst="rect">
            <a:avLst/>
          </a:prstGeom>
          <a:solidFill>
            <a:srgbClr val="F0AB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DATA STORE</a:t>
            </a:r>
            <a:endParaRPr sz="700" b="1">
              <a:solidFill>
                <a:srgbClr val="FFFFFF"/>
              </a:solidFill>
              <a:latin typeface="Proxima Nova"/>
              <a:ea typeface="Proxima Nova"/>
              <a:cs typeface="Proxima Nova"/>
              <a:sym typeface="Proxima Nova"/>
            </a:endParaRPr>
          </a:p>
        </p:txBody>
      </p:sp>
      <p:grpSp>
        <p:nvGrpSpPr>
          <p:cNvPr id="1458" name="Shape 1458"/>
          <p:cNvGrpSpPr/>
          <p:nvPr/>
        </p:nvGrpSpPr>
        <p:grpSpPr>
          <a:xfrm>
            <a:off x="2223000" y="4065375"/>
            <a:ext cx="3978900" cy="509100"/>
            <a:chOff x="2223000" y="4065375"/>
            <a:chExt cx="3978900" cy="509100"/>
          </a:xfrm>
        </p:grpSpPr>
        <p:sp>
          <p:nvSpPr>
            <p:cNvPr id="1459" name="Shape 1459"/>
            <p:cNvSpPr/>
            <p:nvPr/>
          </p:nvSpPr>
          <p:spPr>
            <a:xfrm>
              <a:off x="2223000" y="4065375"/>
              <a:ext cx="39789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grpSp>
          <p:nvGrpSpPr>
            <p:cNvPr id="1460" name="Shape 1460"/>
            <p:cNvGrpSpPr/>
            <p:nvPr/>
          </p:nvGrpSpPr>
          <p:grpSpPr>
            <a:xfrm>
              <a:off x="2495812" y="4153188"/>
              <a:ext cx="3433275" cy="414606"/>
              <a:chOff x="2457715" y="4153188"/>
              <a:chExt cx="3433275" cy="414606"/>
            </a:xfrm>
          </p:grpSpPr>
          <p:pic>
            <p:nvPicPr>
              <p:cNvPr id="1461" name="Shape 1461"/>
              <p:cNvPicPr preferRelativeResize="0"/>
              <p:nvPr/>
            </p:nvPicPr>
            <p:blipFill>
              <a:blip r:embed="rId3">
                <a:alphaModFix/>
              </a:blip>
              <a:stretch>
                <a:fillRect/>
              </a:stretch>
            </p:blipFill>
            <p:spPr>
              <a:xfrm>
                <a:off x="2735038" y="4201990"/>
                <a:ext cx="278300" cy="111096"/>
              </a:xfrm>
              <a:prstGeom prst="rect">
                <a:avLst/>
              </a:prstGeom>
              <a:noFill/>
              <a:ln>
                <a:noFill/>
              </a:ln>
            </p:spPr>
          </p:pic>
          <p:pic>
            <p:nvPicPr>
              <p:cNvPr id="1462" name="Shape 1462"/>
              <p:cNvPicPr preferRelativeResize="0"/>
              <p:nvPr/>
            </p:nvPicPr>
            <p:blipFill>
              <a:blip r:embed="rId4">
                <a:alphaModFix/>
              </a:blip>
              <a:stretch>
                <a:fillRect/>
              </a:stretch>
            </p:blipFill>
            <p:spPr>
              <a:xfrm>
                <a:off x="4017093" y="4153188"/>
                <a:ext cx="301271" cy="208700"/>
              </a:xfrm>
              <a:prstGeom prst="rect">
                <a:avLst/>
              </a:prstGeom>
              <a:noFill/>
              <a:ln>
                <a:noFill/>
              </a:ln>
            </p:spPr>
          </p:pic>
          <p:pic>
            <p:nvPicPr>
              <p:cNvPr id="1463" name="Shape 1463"/>
              <p:cNvPicPr preferRelativeResize="0"/>
              <p:nvPr/>
            </p:nvPicPr>
            <p:blipFill>
              <a:blip r:embed="rId5">
                <a:alphaModFix/>
              </a:blip>
              <a:stretch>
                <a:fillRect/>
              </a:stretch>
            </p:blipFill>
            <p:spPr>
              <a:xfrm>
                <a:off x="4660892" y="4153188"/>
                <a:ext cx="301271" cy="208700"/>
              </a:xfrm>
              <a:prstGeom prst="rect">
                <a:avLst/>
              </a:prstGeom>
              <a:noFill/>
              <a:ln>
                <a:noFill/>
              </a:ln>
            </p:spPr>
          </p:pic>
          <p:pic>
            <p:nvPicPr>
              <p:cNvPr id="1464" name="Shape 1464"/>
              <p:cNvPicPr preferRelativeResize="0"/>
              <p:nvPr/>
            </p:nvPicPr>
            <p:blipFill>
              <a:blip r:embed="rId6">
                <a:alphaModFix/>
              </a:blip>
              <a:stretch>
                <a:fillRect/>
              </a:stretch>
            </p:blipFill>
            <p:spPr>
              <a:xfrm>
                <a:off x="5304692" y="4153188"/>
                <a:ext cx="301271" cy="208700"/>
              </a:xfrm>
              <a:prstGeom prst="rect">
                <a:avLst/>
              </a:prstGeom>
              <a:noFill/>
              <a:ln>
                <a:noFill/>
              </a:ln>
            </p:spPr>
          </p:pic>
          <p:pic>
            <p:nvPicPr>
              <p:cNvPr id="1465" name="Shape 1465"/>
              <p:cNvPicPr preferRelativeResize="0"/>
              <p:nvPr/>
            </p:nvPicPr>
            <p:blipFill>
              <a:blip r:embed="rId7">
                <a:alphaModFix/>
              </a:blip>
              <a:stretch>
                <a:fillRect/>
              </a:stretch>
            </p:blipFill>
            <p:spPr>
              <a:xfrm>
                <a:off x="3355866" y="4181790"/>
                <a:ext cx="318698" cy="151495"/>
              </a:xfrm>
              <a:prstGeom prst="rect">
                <a:avLst/>
              </a:prstGeom>
              <a:noFill/>
              <a:ln>
                <a:noFill/>
              </a:ln>
            </p:spPr>
          </p:pic>
          <p:sp>
            <p:nvSpPr>
              <p:cNvPr id="1466" name="Shape 1466"/>
              <p:cNvSpPr txBox="1"/>
              <p:nvPr/>
            </p:nvSpPr>
            <p:spPr>
              <a:xfrm>
                <a:off x="2457715"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1467" name="Shape 1467"/>
              <p:cNvSpPr txBox="1"/>
              <p:nvPr/>
            </p:nvSpPr>
            <p:spPr>
              <a:xfrm>
                <a:off x="3096756"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1468" name="Shape 1468"/>
              <p:cNvSpPr txBox="1"/>
              <p:nvPr/>
            </p:nvSpPr>
            <p:spPr>
              <a:xfrm>
                <a:off x="3743590"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1469" name="Shape 1469"/>
              <p:cNvSpPr txBox="1"/>
              <p:nvPr/>
            </p:nvSpPr>
            <p:spPr>
              <a:xfrm>
                <a:off x="4392156"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1470" name="Shape 1470"/>
              <p:cNvSpPr txBox="1"/>
              <p:nvPr/>
            </p:nvSpPr>
            <p:spPr>
              <a:xfrm>
                <a:off x="5038990"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1471" name="Shape 1471"/>
              <p:cNvCxnSpPr/>
              <p:nvPr/>
            </p:nvCxnSpPr>
            <p:spPr>
              <a:xfrm rot="10800000">
                <a:off x="5034881"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472" name="Shape 1472"/>
              <p:cNvCxnSpPr/>
              <p:nvPr/>
            </p:nvCxnSpPr>
            <p:spPr>
              <a:xfrm rot="10800000">
                <a:off x="4401901"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473" name="Shape 1473"/>
              <p:cNvCxnSpPr/>
              <p:nvPr/>
            </p:nvCxnSpPr>
            <p:spPr>
              <a:xfrm rot="10800000">
                <a:off x="3745542"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474" name="Shape 1474"/>
              <p:cNvCxnSpPr/>
              <p:nvPr/>
            </p:nvCxnSpPr>
            <p:spPr>
              <a:xfrm rot="10800000">
                <a:off x="3089183" y="4262868"/>
                <a:ext cx="199800" cy="0"/>
              </a:xfrm>
              <a:prstGeom prst="straightConnector1">
                <a:avLst/>
              </a:prstGeom>
              <a:noFill/>
              <a:ln w="9525" cap="flat" cmpd="sng">
                <a:solidFill>
                  <a:srgbClr val="FFFFFF"/>
                </a:solidFill>
                <a:prstDash val="dot"/>
                <a:round/>
                <a:headEnd type="none" w="med" len="med"/>
                <a:tailEnd type="none" w="med" len="med"/>
              </a:ln>
            </p:spPr>
          </p:cxn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Shape 1479"/>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36</a:t>
            </a:fld>
            <a:endParaRPr/>
          </a:p>
        </p:txBody>
      </p:sp>
      <p:sp>
        <p:nvSpPr>
          <p:cNvPr id="1480" name="Shape 1480"/>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INTEGRATED CONTAINER REGISTRY</a:t>
            </a:r>
            <a:endParaRPr/>
          </a:p>
        </p:txBody>
      </p:sp>
      <p:sp>
        <p:nvSpPr>
          <p:cNvPr id="1481" name="Shape 1481"/>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1482" name="Shape 1482"/>
          <p:cNvSpPr/>
          <p:nvPr/>
        </p:nvSpPr>
        <p:spPr>
          <a:xfrm>
            <a:off x="53481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483" name="Shape 1483"/>
          <p:cNvSpPr/>
          <p:nvPr/>
        </p:nvSpPr>
        <p:spPr>
          <a:xfrm>
            <a:off x="53699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484" name="Shape 1484"/>
          <p:cNvSpPr txBox="1"/>
          <p:nvPr/>
        </p:nvSpPr>
        <p:spPr>
          <a:xfrm>
            <a:off x="53481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485" name="Shape 1485"/>
          <p:cNvGrpSpPr/>
          <p:nvPr/>
        </p:nvGrpSpPr>
        <p:grpSpPr>
          <a:xfrm>
            <a:off x="5332590" y="1864953"/>
            <a:ext cx="712986" cy="218400"/>
            <a:chOff x="4577530" y="2938752"/>
            <a:chExt cx="712986" cy="218400"/>
          </a:xfrm>
        </p:grpSpPr>
        <p:sp>
          <p:nvSpPr>
            <p:cNvPr id="1486" name="Shape 1486"/>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7" name="Shape 1487"/>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8" name="Shape 1488"/>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489" name="Shape 1489"/>
          <p:cNvSpPr/>
          <p:nvPr/>
        </p:nvSpPr>
        <p:spPr>
          <a:xfrm>
            <a:off x="45099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490" name="Shape 1490"/>
          <p:cNvSpPr/>
          <p:nvPr/>
        </p:nvSpPr>
        <p:spPr>
          <a:xfrm>
            <a:off x="45317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491" name="Shape 1491"/>
          <p:cNvSpPr txBox="1"/>
          <p:nvPr/>
        </p:nvSpPr>
        <p:spPr>
          <a:xfrm>
            <a:off x="45099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492" name="Shape 1492"/>
          <p:cNvGrpSpPr/>
          <p:nvPr/>
        </p:nvGrpSpPr>
        <p:grpSpPr>
          <a:xfrm>
            <a:off x="4494390" y="1864953"/>
            <a:ext cx="712986" cy="218400"/>
            <a:chOff x="4577530" y="2938752"/>
            <a:chExt cx="712986" cy="218400"/>
          </a:xfrm>
        </p:grpSpPr>
        <p:sp>
          <p:nvSpPr>
            <p:cNvPr id="1493" name="Shape 149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4" name="Shape 149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5" name="Shape 149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496" name="Shape 1496"/>
          <p:cNvSpPr txBox="1"/>
          <p:nvPr/>
        </p:nvSpPr>
        <p:spPr>
          <a:xfrm>
            <a:off x="3671710" y="2693183"/>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sp>
        <p:nvSpPr>
          <p:cNvPr id="1497" name="Shape 1497"/>
          <p:cNvSpPr/>
          <p:nvPr/>
        </p:nvSpPr>
        <p:spPr>
          <a:xfrm>
            <a:off x="53481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498" name="Shape 1498"/>
          <p:cNvSpPr/>
          <p:nvPr/>
        </p:nvSpPr>
        <p:spPr>
          <a:xfrm>
            <a:off x="53699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499" name="Shape 1499"/>
          <p:cNvSpPr txBox="1"/>
          <p:nvPr/>
        </p:nvSpPr>
        <p:spPr>
          <a:xfrm>
            <a:off x="53481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500" name="Shape 1500"/>
          <p:cNvGrpSpPr/>
          <p:nvPr/>
        </p:nvGrpSpPr>
        <p:grpSpPr>
          <a:xfrm>
            <a:off x="5332590" y="2926337"/>
            <a:ext cx="712986" cy="218400"/>
            <a:chOff x="4577530" y="2938752"/>
            <a:chExt cx="712986" cy="218400"/>
          </a:xfrm>
        </p:grpSpPr>
        <p:sp>
          <p:nvSpPr>
            <p:cNvPr id="1501" name="Shape 1501"/>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2" name="Shape 1502"/>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3" name="Shape 1503"/>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504" name="Shape 1504"/>
          <p:cNvSpPr/>
          <p:nvPr/>
        </p:nvSpPr>
        <p:spPr>
          <a:xfrm>
            <a:off x="45099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505" name="Shape 1505"/>
          <p:cNvSpPr/>
          <p:nvPr/>
        </p:nvSpPr>
        <p:spPr>
          <a:xfrm>
            <a:off x="45317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506" name="Shape 1506"/>
          <p:cNvSpPr txBox="1"/>
          <p:nvPr/>
        </p:nvSpPr>
        <p:spPr>
          <a:xfrm>
            <a:off x="45099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507" name="Shape 1507"/>
          <p:cNvGrpSpPr/>
          <p:nvPr/>
        </p:nvGrpSpPr>
        <p:grpSpPr>
          <a:xfrm>
            <a:off x="4494390" y="2926337"/>
            <a:ext cx="712986" cy="218400"/>
            <a:chOff x="4577530" y="2938752"/>
            <a:chExt cx="712986" cy="218400"/>
          </a:xfrm>
        </p:grpSpPr>
        <p:sp>
          <p:nvSpPr>
            <p:cNvPr id="1508" name="Shape 1508"/>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9" name="Shape 1509"/>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0" name="Shape 1510"/>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511" name="Shape 1511"/>
          <p:cNvSpPr txBox="1"/>
          <p:nvPr/>
        </p:nvSpPr>
        <p:spPr>
          <a:xfrm>
            <a:off x="3671710" y="2693183"/>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sp>
        <p:nvSpPr>
          <p:cNvPr id="1512" name="Shape 1512"/>
          <p:cNvSpPr/>
          <p:nvPr/>
        </p:nvSpPr>
        <p:spPr>
          <a:xfrm>
            <a:off x="36717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513" name="Shape 1513"/>
          <p:cNvSpPr/>
          <p:nvPr/>
        </p:nvSpPr>
        <p:spPr>
          <a:xfrm>
            <a:off x="36935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514" name="Shape 1514"/>
          <p:cNvSpPr txBox="1"/>
          <p:nvPr/>
        </p:nvSpPr>
        <p:spPr>
          <a:xfrm>
            <a:off x="36717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515" name="Shape 1515"/>
          <p:cNvGrpSpPr/>
          <p:nvPr/>
        </p:nvGrpSpPr>
        <p:grpSpPr>
          <a:xfrm>
            <a:off x="3656190" y="2926337"/>
            <a:ext cx="712986" cy="218400"/>
            <a:chOff x="4577530" y="2938752"/>
            <a:chExt cx="712986" cy="218400"/>
          </a:xfrm>
        </p:grpSpPr>
        <p:sp>
          <p:nvSpPr>
            <p:cNvPr id="1516" name="Shape 1516"/>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7" name="Shape 1517"/>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8" name="Shape 1518"/>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grpSp>
        <p:nvGrpSpPr>
          <p:cNvPr id="1519" name="Shape 1519"/>
          <p:cNvGrpSpPr/>
          <p:nvPr/>
        </p:nvGrpSpPr>
        <p:grpSpPr>
          <a:xfrm>
            <a:off x="2222988" y="4065375"/>
            <a:ext cx="4668000" cy="509100"/>
            <a:chOff x="2545700" y="4065375"/>
            <a:chExt cx="4668000" cy="509100"/>
          </a:xfrm>
        </p:grpSpPr>
        <p:sp>
          <p:nvSpPr>
            <p:cNvPr id="1520" name="Shape 1520"/>
            <p:cNvSpPr/>
            <p:nvPr/>
          </p:nvSpPr>
          <p:spPr>
            <a:xfrm>
              <a:off x="2545700" y="4065375"/>
              <a:ext cx="46680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pic>
          <p:nvPicPr>
            <p:cNvPr id="1521" name="Shape 1521"/>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522" name="Shape 1522"/>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523" name="Shape 1523"/>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524" name="Shape 1524"/>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525" name="Shape 1525"/>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526" name="Shape 1526"/>
            <p:cNvSpPr txBox="1"/>
            <p:nvPr/>
          </p:nvSpPr>
          <p:spPr>
            <a:xfrm>
              <a:off x="3161427"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1527" name="Shape 1527"/>
            <p:cNvSpPr txBox="1"/>
            <p:nvPr/>
          </p:nvSpPr>
          <p:spPr>
            <a:xfrm>
              <a:off x="38004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1528" name="Shape 1528"/>
            <p:cNvSpPr txBox="1"/>
            <p:nvPr/>
          </p:nvSpPr>
          <p:spPr>
            <a:xfrm>
              <a:off x="44473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1529" name="Shape 1529"/>
            <p:cNvSpPr txBox="1"/>
            <p:nvPr/>
          </p:nvSpPr>
          <p:spPr>
            <a:xfrm>
              <a:off x="50958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1530" name="Shape 1530"/>
            <p:cNvSpPr txBox="1"/>
            <p:nvPr/>
          </p:nvSpPr>
          <p:spPr>
            <a:xfrm>
              <a:off x="57427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1531" name="Shape 1531"/>
            <p:cNvCxnSpPr/>
            <p:nvPr/>
          </p:nvCxnSpPr>
          <p:spPr>
            <a:xfrm rot="10800000">
              <a:off x="5738593"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532" name="Shape 1532"/>
            <p:cNvCxnSpPr/>
            <p:nvPr/>
          </p:nvCxnSpPr>
          <p:spPr>
            <a:xfrm rot="10800000">
              <a:off x="5105614"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533" name="Shape 1533"/>
            <p:cNvCxnSpPr/>
            <p:nvPr/>
          </p:nvCxnSpPr>
          <p:spPr>
            <a:xfrm rot="10800000">
              <a:off x="4449255"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534" name="Shape 1534"/>
            <p:cNvCxnSpPr/>
            <p:nvPr/>
          </p:nvCxnSpPr>
          <p:spPr>
            <a:xfrm rot="10800000">
              <a:off x="3792895" y="4262868"/>
              <a:ext cx="199800" cy="0"/>
            </a:xfrm>
            <a:prstGeom prst="straightConnector1">
              <a:avLst/>
            </a:prstGeom>
            <a:noFill/>
            <a:ln w="9525" cap="flat" cmpd="sng">
              <a:solidFill>
                <a:srgbClr val="FFFFFF"/>
              </a:solidFill>
              <a:prstDash val="dot"/>
              <a:round/>
              <a:headEnd type="none" w="med" len="med"/>
              <a:tailEnd type="none" w="med" len="med"/>
            </a:ln>
          </p:spPr>
        </p:cxnSp>
      </p:grpSp>
      <p:sp>
        <p:nvSpPr>
          <p:cNvPr id="1535" name="Shape 1535"/>
          <p:cNvSpPr/>
          <p:nvPr/>
        </p:nvSpPr>
        <p:spPr>
          <a:xfrm>
            <a:off x="2284400" y="1913225"/>
            <a:ext cx="1326900" cy="2061900"/>
          </a:xfrm>
          <a:prstGeom prst="rect">
            <a:avLst/>
          </a:prstGeom>
          <a:solidFill>
            <a:srgbClr val="CC0000"/>
          </a:solid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RED HAT</a:t>
            </a:r>
            <a:endParaRPr sz="800" b="1">
              <a:solidFill>
                <a:srgbClr val="FFFFFF"/>
              </a:solidFill>
              <a:latin typeface="Proxima Nova"/>
              <a:ea typeface="Proxima Nova"/>
              <a:cs typeface="Proxima Nova"/>
              <a:sym typeface="Proxima Nova"/>
            </a:endParaRPr>
          </a:p>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ENTERPRISE LINUX</a:t>
            </a:r>
            <a:endParaRPr sz="800" b="1">
              <a:solidFill>
                <a:srgbClr val="FFFFFF"/>
              </a:solidFill>
              <a:latin typeface="Proxima Nova"/>
              <a:ea typeface="Proxima Nova"/>
              <a:cs typeface="Proxima Nova"/>
              <a:sym typeface="Proxima Nova"/>
            </a:endParaRPr>
          </a:p>
        </p:txBody>
      </p:sp>
      <p:sp>
        <p:nvSpPr>
          <p:cNvPr id="1536" name="Shape 1536"/>
          <p:cNvSpPr/>
          <p:nvPr/>
        </p:nvSpPr>
        <p:spPr>
          <a:xfrm>
            <a:off x="2306985" y="1933600"/>
            <a:ext cx="1280100" cy="1626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a:latin typeface="Proxima Nova"/>
                <a:ea typeface="Proxima Nova"/>
                <a:cs typeface="Proxima Nova"/>
                <a:sym typeface="Proxima Nova"/>
              </a:rPr>
              <a:t>MASTER</a:t>
            </a:r>
            <a:endParaRPr sz="800" b="1">
              <a:latin typeface="Proxima Nova"/>
              <a:ea typeface="Proxima Nova"/>
              <a:cs typeface="Proxima Nova"/>
              <a:sym typeface="Proxima Nova"/>
            </a:endParaRPr>
          </a:p>
        </p:txBody>
      </p:sp>
      <p:sp>
        <p:nvSpPr>
          <p:cNvPr id="1537" name="Shape 1537"/>
          <p:cNvSpPr/>
          <p:nvPr/>
        </p:nvSpPr>
        <p:spPr>
          <a:xfrm>
            <a:off x="2347188" y="2248764"/>
            <a:ext cx="1195500" cy="2727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API/AUTHENTICATION</a:t>
            </a:r>
            <a:endParaRPr sz="700" b="1">
              <a:solidFill>
                <a:srgbClr val="FFFFFF"/>
              </a:solidFill>
              <a:latin typeface="Proxima Nova"/>
              <a:ea typeface="Proxima Nova"/>
              <a:cs typeface="Proxima Nova"/>
              <a:sym typeface="Proxima Nova"/>
            </a:endParaRPr>
          </a:p>
        </p:txBody>
      </p:sp>
      <p:sp>
        <p:nvSpPr>
          <p:cNvPr id="1538" name="Shape 1538"/>
          <p:cNvSpPr/>
          <p:nvPr/>
        </p:nvSpPr>
        <p:spPr>
          <a:xfrm>
            <a:off x="2347188" y="2569150"/>
            <a:ext cx="1195500" cy="272700"/>
          </a:xfrm>
          <a:prstGeom prst="rect">
            <a:avLst/>
          </a:prstGeom>
          <a:solidFill>
            <a:srgbClr val="F0AB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DATA STORE</a:t>
            </a:r>
            <a:endParaRPr sz="700" b="1">
              <a:solidFill>
                <a:srgbClr val="FFFFFF"/>
              </a:solidFill>
              <a:latin typeface="Proxima Nova"/>
              <a:ea typeface="Proxima Nova"/>
              <a:cs typeface="Proxima Nova"/>
              <a:sym typeface="Proxima Nova"/>
            </a:endParaRPr>
          </a:p>
        </p:txBody>
      </p:sp>
      <p:sp>
        <p:nvSpPr>
          <p:cNvPr id="1539" name="Shape 1539"/>
          <p:cNvSpPr/>
          <p:nvPr/>
        </p:nvSpPr>
        <p:spPr>
          <a:xfrm>
            <a:off x="36717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540" name="Shape 1540"/>
          <p:cNvSpPr/>
          <p:nvPr/>
        </p:nvSpPr>
        <p:spPr>
          <a:xfrm>
            <a:off x="36935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grpSp>
        <p:nvGrpSpPr>
          <p:cNvPr id="1541" name="Shape 1541"/>
          <p:cNvGrpSpPr/>
          <p:nvPr/>
        </p:nvGrpSpPr>
        <p:grpSpPr>
          <a:xfrm>
            <a:off x="3656190" y="1864953"/>
            <a:ext cx="712986" cy="218400"/>
            <a:chOff x="4577530" y="2938752"/>
            <a:chExt cx="712986" cy="218400"/>
          </a:xfrm>
        </p:grpSpPr>
        <p:sp>
          <p:nvSpPr>
            <p:cNvPr id="1542" name="Shape 1542"/>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3" name="Shape 1543"/>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4" name="Shape 1544"/>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grpSp>
        <p:nvGrpSpPr>
          <p:cNvPr id="1545" name="Shape 1545"/>
          <p:cNvGrpSpPr/>
          <p:nvPr/>
        </p:nvGrpSpPr>
        <p:grpSpPr>
          <a:xfrm>
            <a:off x="6232713" y="2956375"/>
            <a:ext cx="657600" cy="1075200"/>
            <a:chOff x="6555425" y="2956375"/>
            <a:chExt cx="657600" cy="1075200"/>
          </a:xfrm>
        </p:grpSpPr>
        <p:sp>
          <p:nvSpPr>
            <p:cNvPr id="1546" name="Shape 1546"/>
            <p:cNvSpPr/>
            <p:nvPr/>
          </p:nvSpPr>
          <p:spPr>
            <a:xfrm>
              <a:off x="6555425" y="2956375"/>
              <a:ext cx="657600" cy="1075200"/>
            </a:xfrm>
            <a:prstGeom prst="rect">
              <a:avLst/>
            </a:prstGeom>
            <a:solidFill>
              <a:srgbClr val="6E6F7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REGISTRY</a:t>
              </a:r>
              <a:endParaRPr sz="700" b="1">
                <a:solidFill>
                  <a:srgbClr val="FFFFFF"/>
                </a:solidFill>
                <a:latin typeface="Proxima Nova"/>
                <a:ea typeface="Proxima Nova"/>
                <a:cs typeface="Proxima Nova"/>
                <a:sym typeface="Proxima Nova"/>
              </a:endParaRPr>
            </a:p>
          </p:txBody>
        </p:sp>
        <p:pic>
          <p:nvPicPr>
            <p:cNvPr id="1547" name="Shape 1547"/>
            <p:cNvPicPr preferRelativeResize="0"/>
            <p:nvPr/>
          </p:nvPicPr>
          <p:blipFill>
            <a:blip r:embed="rId8">
              <a:alphaModFix/>
            </a:blip>
            <a:stretch>
              <a:fillRect/>
            </a:stretch>
          </p:blipFill>
          <p:spPr>
            <a:xfrm>
              <a:off x="6704648" y="3365971"/>
              <a:ext cx="343325" cy="410380"/>
            </a:xfrm>
            <a:prstGeom prst="rect">
              <a:avLst/>
            </a:prstGeom>
            <a:noFill/>
            <a:ln>
              <a:noFill/>
            </a:ln>
          </p:spPr>
        </p:pic>
      </p:grpSp>
      <p:sp>
        <p:nvSpPr>
          <p:cNvPr id="1548" name="Shape 1548"/>
          <p:cNvSpPr txBox="1"/>
          <p:nvPr/>
        </p:nvSpPr>
        <p:spPr>
          <a:xfrm>
            <a:off x="3671710" y="2702086"/>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Shape 1553"/>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37</a:t>
            </a:fld>
            <a:endParaRPr/>
          </a:p>
        </p:txBody>
      </p:sp>
      <p:sp>
        <p:nvSpPr>
          <p:cNvPr id="1554" name="Shape 1554"/>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ORCHESTRATION AND SCHEDULING</a:t>
            </a:r>
            <a:endParaRPr/>
          </a:p>
        </p:txBody>
      </p:sp>
      <p:sp>
        <p:nvSpPr>
          <p:cNvPr id="1555" name="Shape 1555"/>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1556" name="Shape 1556"/>
          <p:cNvSpPr/>
          <p:nvPr/>
        </p:nvSpPr>
        <p:spPr>
          <a:xfrm>
            <a:off x="53481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557" name="Shape 1557"/>
          <p:cNvSpPr/>
          <p:nvPr/>
        </p:nvSpPr>
        <p:spPr>
          <a:xfrm>
            <a:off x="53699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558" name="Shape 1558"/>
          <p:cNvSpPr txBox="1"/>
          <p:nvPr/>
        </p:nvSpPr>
        <p:spPr>
          <a:xfrm>
            <a:off x="5348110" y="2702086"/>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559" name="Shape 1559"/>
          <p:cNvGrpSpPr/>
          <p:nvPr/>
        </p:nvGrpSpPr>
        <p:grpSpPr>
          <a:xfrm>
            <a:off x="5332590" y="1864953"/>
            <a:ext cx="712986" cy="218400"/>
            <a:chOff x="4577530" y="2938752"/>
            <a:chExt cx="712986" cy="218400"/>
          </a:xfrm>
        </p:grpSpPr>
        <p:sp>
          <p:nvSpPr>
            <p:cNvPr id="1560" name="Shape 1560"/>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1" name="Shape 1561"/>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2" name="Shape 1562"/>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563" name="Shape 1563"/>
          <p:cNvSpPr/>
          <p:nvPr/>
        </p:nvSpPr>
        <p:spPr>
          <a:xfrm>
            <a:off x="45099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564" name="Shape 1564"/>
          <p:cNvSpPr/>
          <p:nvPr/>
        </p:nvSpPr>
        <p:spPr>
          <a:xfrm>
            <a:off x="45317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565" name="Shape 1565"/>
          <p:cNvSpPr txBox="1"/>
          <p:nvPr/>
        </p:nvSpPr>
        <p:spPr>
          <a:xfrm>
            <a:off x="4509910" y="2702086"/>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566" name="Shape 1566"/>
          <p:cNvGrpSpPr/>
          <p:nvPr/>
        </p:nvGrpSpPr>
        <p:grpSpPr>
          <a:xfrm>
            <a:off x="4494390" y="1864953"/>
            <a:ext cx="712986" cy="218400"/>
            <a:chOff x="4577530" y="2938752"/>
            <a:chExt cx="712986" cy="218400"/>
          </a:xfrm>
        </p:grpSpPr>
        <p:sp>
          <p:nvSpPr>
            <p:cNvPr id="1567" name="Shape 1567"/>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8" name="Shape 1568"/>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9" name="Shape 1569"/>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570" name="Shape 1570"/>
          <p:cNvSpPr txBox="1"/>
          <p:nvPr/>
        </p:nvSpPr>
        <p:spPr>
          <a:xfrm>
            <a:off x="3671710" y="2693183"/>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sp>
        <p:nvSpPr>
          <p:cNvPr id="1571" name="Shape 1571"/>
          <p:cNvSpPr/>
          <p:nvPr/>
        </p:nvSpPr>
        <p:spPr>
          <a:xfrm>
            <a:off x="53481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572" name="Shape 1572"/>
          <p:cNvSpPr/>
          <p:nvPr/>
        </p:nvSpPr>
        <p:spPr>
          <a:xfrm>
            <a:off x="53699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573" name="Shape 1573"/>
          <p:cNvSpPr txBox="1"/>
          <p:nvPr/>
        </p:nvSpPr>
        <p:spPr>
          <a:xfrm>
            <a:off x="5348110" y="37634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574" name="Shape 1574"/>
          <p:cNvGrpSpPr/>
          <p:nvPr/>
        </p:nvGrpSpPr>
        <p:grpSpPr>
          <a:xfrm>
            <a:off x="5332590" y="2926337"/>
            <a:ext cx="712986" cy="218400"/>
            <a:chOff x="4577530" y="2938752"/>
            <a:chExt cx="712986" cy="218400"/>
          </a:xfrm>
        </p:grpSpPr>
        <p:sp>
          <p:nvSpPr>
            <p:cNvPr id="1575" name="Shape 1575"/>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6" name="Shape 1576"/>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7" name="Shape 1577"/>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578" name="Shape 1578"/>
          <p:cNvSpPr/>
          <p:nvPr/>
        </p:nvSpPr>
        <p:spPr>
          <a:xfrm>
            <a:off x="45099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579" name="Shape 1579"/>
          <p:cNvSpPr/>
          <p:nvPr/>
        </p:nvSpPr>
        <p:spPr>
          <a:xfrm>
            <a:off x="45317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580" name="Shape 1580"/>
          <p:cNvSpPr txBox="1"/>
          <p:nvPr/>
        </p:nvSpPr>
        <p:spPr>
          <a:xfrm>
            <a:off x="4509910" y="37634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581" name="Shape 1581"/>
          <p:cNvGrpSpPr/>
          <p:nvPr/>
        </p:nvGrpSpPr>
        <p:grpSpPr>
          <a:xfrm>
            <a:off x="4494390" y="2926337"/>
            <a:ext cx="712986" cy="218400"/>
            <a:chOff x="4577530" y="2938752"/>
            <a:chExt cx="712986" cy="218400"/>
          </a:xfrm>
        </p:grpSpPr>
        <p:sp>
          <p:nvSpPr>
            <p:cNvPr id="1582" name="Shape 1582"/>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3" name="Shape 1583"/>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4" name="Shape 1584"/>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585" name="Shape 1585"/>
          <p:cNvSpPr txBox="1"/>
          <p:nvPr/>
        </p:nvSpPr>
        <p:spPr>
          <a:xfrm>
            <a:off x="3671710" y="2693183"/>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sp>
        <p:nvSpPr>
          <p:cNvPr id="1586" name="Shape 1586"/>
          <p:cNvSpPr/>
          <p:nvPr/>
        </p:nvSpPr>
        <p:spPr>
          <a:xfrm>
            <a:off x="36717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587" name="Shape 1587"/>
          <p:cNvSpPr/>
          <p:nvPr/>
        </p:nvSpPr>
        <p:spPr>
          <a:xfrm>
            <a:off x="36935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588" name="Shape 1588"/>
          <p:cNvSpPr txBox="1"/>
          <p:nvPr/>
        </p:nvSpPr>
        <p:spPr>
          <a:xfrm>
            <a:off x="3671710" y="37634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589" name="Shape 1589"/>
          <p:cNvGrpSpPr/>
          <p:nvPr/>
        </p:nvGrpSpPr>
        <p:grpSpPr>
          <a:xfrm>
            <a:off x="3656190" y="2926337"/>
            <a:ext cx="712986" cy="218400"/>
            <a:chOff x="4577530" y="2938752"/>
            <a:chExt cx="712986" cy="218400"/>
          </a:xfrm>
        </p:grpSpPr>
        <p:sp>
          <p:nvSpPr>
            <p:cNvPr id="1590" name="Shape 1590"/>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1" name="Shape 1591"/>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2" name="Shape 1592"/>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grpSp>
        <p:nvGrpSpPr>
          <p:cNvPr id="1593" name="Shape 1593"/>
          <p:cNvGrpSpPr/>
          <p:nvPr/>
        </p:nvGrpSpPr>
        <p:grpSpPr>
          <a:xfrm>
            <a:off x="2222988" y="4065375"/>
            <a:ext cx="4668000" cy="509100"/>
            <a:chOff x="2545700" y="4065375"/>
            <a:chExt cx="4668000" cy="509100"/>
          </a:xfrm>
        </p:grpSpPr>
        <p:sp>
          <p:nvSpPr>
            <p:cNvPr id="1594" name="Shape 1594"/>
            <p:cNvSpPr/>
            <p:nvPr/>
          </p:nvSpPr>
          <p:spPr>
            <a:xfrm>
              <a:off x="2545700" y="4065375"/>
              <a:ext cx="46680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pic>
          <p:nvPicPr>
            <p:cNvPr id="1595" name="Shape 1595"/>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596" name="Shape 1596"/>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597" name="Shape 1597"/>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598" name="Shape 1598"/>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599" name="Shape 1599"/>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600" name="Shape 1600"/>
            <p:cNvSpPr txBox="1"/>
            <p:nvPr/>
          </p:nvSpPr>
          <p:spPr>
            <a:xfrm>
              <a:off x="3161427"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1601" name="Shape 1601"/>
            <p:cNvSpPr txBox="1"/>
            <p:nvPr/>
          </p:nvSpPr>
          <p:spPr>
            <a:xfrm>
              <a:off x="38004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1602" name="Shape 1602"/>
            <p:cNvSpPr txBox="1"/>
            <p:nvPr/>
          </p:nvSpPr>
          <p:spPr>
            <a:xfrm>
              <a:off x="44473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1603" name="Shape 1603"/>
            <p:cNvSpPr txBox="1"/>
            <p:nvPr/>
          </p:nvSpPr>
          <p:spPr>
            <a:xfrm>
              <a:off x="50958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1604" name="Shape 1604"/>
            <p:cNvSpPr txBox="1"/>
            <p:nvPr/>
          </p:nvSpPr>
          <p:spPr>
            <a:xfrm>
              <a:off x="57427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1605" name="Shape 1605"/>
            <p:cNvCxnSpPr/>
            <p:nvPr/>
          </p:nvCxnSpPr>
          <p:spPr>
            <a:xfrm rot="10800000">
              <a:off x="5738593"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606" name="Shape 1606"/>
            <p:cNvCxnSpPr/>
            <p:nvPr/>
          </p:nvCxnSpPr>
          <p:spPr>
            <a:xfrm rot="10800000">
              <a:off x="5105614"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607" name="Shape 1607"/>
            <p:cNvCxnSpPr/>
            <p:nvPr/>
          </p:nvCxnSpPr>
          <p:spPr>
            <a:xfrm rot="10800000">
              <a:off x="4449255"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608" name="Shape 1608"/>
            <p:cNvCxnSpPr/>
            <p:nvPr/>
          </p:nvCxnSpPr>
          <p:spPr>
            <a:xfrm rot="10800000">
              <a:off x="3792895" y="4262868"/>
              <a:ext cx="199800" cy="0"/>
            </a:xfrm>
            <a:prstGeom prst="straightConnector1">
              <a:avLst/>
            </a:prstGeom>
            <a:noFill/>
            <a:ln w="9525" cap="flat" cmpd="sng">
              <a:solidFill>
                <a:srgbClr val="FFFFFF"/>
              </a:solidFill>
              <a:prstDash val="dot"/>
              <a:round/>
              <a:headEnd type="none" w="med" len="med"/>
              <a:tailEnd type="none" w="med" len="med"/>
            </a:ln>
          </p:spPr>
        </p:cxnSp>
      </p:grpSp>
      <p:sp>
        <p:nvSpPr>
          <p:cNvPr id="1609" name="Shape 1609"/>
          <p:cNvSpPr/>
          <p:nvPr/>
        </p:nvSpPr>
        <p:spPr>
          <a:xfrm>
            <a:off x="2284400" y="1913225"/>
            <a:ext cx="1326900" cy="2061900"/>
          </a:xfrm>
          <a:prstGeom prst="rect">
            <a:avLst/>
          </a:prstGeom>
          <a:solidFill>
            <a:srgbClr val="CC0000"/>
          </a:solid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RED HAT</a:t>
            </a:r>
            <a:endParaRPr sz="800" b="1">
              <a:solidFill>
                <a:srgbClr val="FFFFFF"/>
              </a:solidFill>
              <a:latin typeface="Proxima Nova"/>
              <a:ea typeface="Proxima Nova"/>
              <a:cs typeface="Proxima Nova"/>
              <a:sym typeface="Proxima Nova"/>
            </a:endParaRPr>
          </a:p>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ENTERPRISE LINUX</a:t>
            </a:r>
            <a:endParaRPr sz="800" b="1">
              <a:solidFill>
                <a:srgbClr val="FFFFFF"/>
              </a:solidFill>
              <a:latin typeface="Proxima Nova"/>
              <a:ea typeface="Proxima Nova"/>
              <a:cs typeface="Proxima Nova"/>
              <a:sym typeface="Proxima Nova"/>
            </a:endParaRPr>
          </a:p>
        </p:txBody>
      </p:sp>
      <p:sp>
        <p:nvSpPr>
          <p:cNvPr id="1610" name="Shape 1610"/>
          <p:cNvSpPr/>
          <p:nvPr/>
        </p:nvSpPr>
        <p:spPr>
          <a:xfrm>
            <a:off x="2306985" y="1933600"/>
            <a:ext cx="1280100" cy="1626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a:latin typeface="Proxima Nova"/>
                <a:ea typeface="Proxima Nova"/>
                <a:cs typeface="Proxima Nova"/>
                <a:sym typeface="Proxima Nova"/>
              </a:rPr>
              <a:t>MASTER</a:t>
            </a:r>
            <a:endParaRPr sz="800" b="1">
              <a:latin typeface="Proxima Nova"/>
              <a:ea typeface="Proxima Nova"/>
              <a:cs typeface="Proxima Nova"/>
              <a:sym typeface="Proxima Nova"/>
            </a:endParaRPr>
          </a:p>
        </p:txBody>
      </p:sp>
      <p:sp>
        <p:nvSpPr>
          <p:cNvPr id="1611" name="Shape 1611"/>
          <p:cNvSpPr/>
          <p:nvPr/>
        </p:nvSpPr>
        <p:spPr>
          <a:xfrm>
            <a:off x="2347188" y="2248764"/>
            <a:ext cx="1195500" cy="2727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API/AUTHENTICATION</a:t>
            </a:r>
            <a:endParaRPr sz="700" b="1">
              <a:solidFill>
                <a:srgbClr val="FFFFFF"/>
              </a:solidFill>
              <a:latin typeface="Proxima Nova"/>
              <a:ea typeface="Proxima Nova"/>
              <a:cs typeface="Proxima Nova"/>
              <a:sym typeface="Proxima Nova"/>
            </a:endParaRPr>
          </a:p>
        </p:txBody>
      </p:sp>
      <p:sp>
        <p:nvSpPr>
          <p:cNvPr id="1612" name="Shape 1612"/>
          <p:cNvSpPr/>
          <p:nvPr/>
        </p:nvSpPr>
        <p:spPr>
          <a:xfrm>
            <a:off x="2347188" y="2569150"/>
            <a:ext cx="1195500" cy="272700"/>
          </a:xfrm>
          <a:prstGeom prst="rect">
            <a:avLst/>
          </a:prstGeom>
          <a:solidFill>
            <a:srgbClr val="F0AB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DATA STORE</a:t>
            </a:r>
            <a:endParaRPr sz="700" b="1">
              <a:solidFill>
                <a:srgbClr val="FFFFFF"/>
              </a:solidFill>
              <a:latin typeface="Proxima Nova"/>
              <a:ea typeface="Proxima Nova"/>
              <a:cs typeface="Proxima Nova"/>
              <a:sym typeface="Proxima Nova"/>
            </a:endParaRPr>
          </a:p>
        </p:txBody>
      </p:sp>
      <p:sp>
        <p:nvSpPr>
          <p:cNvPr id="1613" name="Shape 1613"/>
          <p:cNvSpPr/>
          <p:nvPr/>
        </p:nvSpPr>
        <p:spPr>
          <a:xfrm>
            <a:off x="2347188" y="2889536"/>
            <a:ext cx="1195500" cy="2727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SCHEDULER</a:t>
            </a:r>
            <a:endParaRPr sz="700" b="1">
              <a:solidFill>
                <a:srgbClr val="FFFFFF"/>
              </a:solidFill>
              <a:latin typeface="Proxima Nova"/>
              <a:ea typeface="Proxima Nova"/>
              <a:cs typeface="Proxima Nova"/>
              <a:sym typeface="Proxima Nova"/>
            </a:endParaRPr>
          </a:p>
        </p:txBody>
      </p:sp>
      <p:grpSp>
        <p:nvGrpSpPr>
          <p:cNvPr id="1614" name="Shape 1614"/>
          <p:cNvGrpSpPr/>
          <p:nvPr/>
        </p:nvGrpSpPr>
        <p:grpSpPr>
          <a:xfrm>
            <a:off x="3656190" y="1864953"/>
            <a:ext cx="788020" cy="1048694"/>
            <a:chOff x="3656190" y="1864953"/>
            <a:chExt cx="788020" cy="1048694"/>
          </a:xfrm>
        </p:grpSpPr>
        <p:sp>
          <p:nvSpPr>
            <p:cNvPr id="1615" name="Shape 1615"/>
            <p:cNvSpPr/>
            <p:nvPr/>
          </p:nvSpPr>
          <p:spPr>
            <a:xfrm>
              <a:off x="36717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616" name="Shape 1616"/>
            <p:cNvSpPr/>
            <p:nvPr/>
          </p:nvSpPr>
          <p:spPr>
            <a:xfrm>
              <a:off x="36935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grpSp>
          <p:nvGrpSpPr>
            <p:cNvPr id="1617" name="Shape 1617"/>
            <p:cNvGrpSpPr/>
            <p:nvPr/>
          </p:nvGrpSpPr>
          <p:grpSpPr>
            <a:xfrm>
              <a:off x="3656190" y="1864953"/>
              <a:ext cx="712986" cy="218400"/>
              <a:chOff x="4577530" y="2938752"/>
              <a:chExt cx="712986" cy="218400"/>
            </a:xfrm>
          </p:grpSpPr>
          <p:sp>
            <p:nvSpPr>
              <p:cNvPr id="1618" name="Shape 1618"/>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9" name="Shape 1619"/>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0" name="Shape 1620"/>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621" name="Shape 1621"/>
            <p:cNvSpPr/>
            <p:nvPr/>
          </p:nvSpPr>
          <p:spPr>
            <a:xfrm>
              <a:off x="4083309" y="2433960"/>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622" name="Shape 1622"/>
            <p:cNvSpPr/>
            <p:nvPr/>
          </p:nvSpPr>
          <p:spPr>
            <a:xfrm>
              <a:off x="3738631" y="2095525"/>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623" name="Shape 1623"/>
            <p:cNvSpPr/>
            <p:nvPr/>
          </p:nvSpPr>
          <p:spPr>
            <a:xfrm>
              <a:off x="3794167" y="2176844"/>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624" name="Shape 1624"/>
            <p:cNvPicPr preferRelativeResize="0"/>
            <p:nvPr/>
          </p:nvPicPr>
          <p:blipFill>
            <a:blip r:embed="rId8">
              <a:alphaModFix/>
            </a:blip>
            <a:stretch>
              <a:fillRect/>
            </a:stretch>
          </p:blipFill>
          <p:spPr>
            <a:xfrm>
              <a:off x="3816671" y="2091465"/>
              <a:ext cx="144291" cy="77700"/>
            </a:xfrm>
            <a:prstGeom prst="rect">
              <a:avLst/>
            </a:prstGeom>
            <a:noFill/>
            <a:ln>
              <a:noFill/>
            </a:ln>
          </p:spPr>
        </p:pic>
        <p:pic>
          <p:nvPicPr>
            <p:cNvPr id="1625" name="Shape 1625"/>
            <p:cNvPicPr preferRelativeResize="0"/>
            <p:nvPr/>
          </p:nvPicPr>
          <p:blipFill>
            <a:blip r:embed="rId8">
              <a:alphaModFix/>
            </a:blip>
            <a:stretch>
              <a:fillRect/>
            </a:stretch>
          </p:blipFill>
          <p:spPr>
            <a:xfrm>
              <a:off x="4163468" y="2429386"/>
              <a:ext cx="144291" cy="77700"/>
            </a:xfrm>
            <a:prstGeom prst="rect">
              <a:avLst/>
            </a:prstGeom>
            <a:noFill/>
            <a:ln>
              <a:noFill/>
            </a:ln>
          </p:spPr>
        </p:pic>
        <p:pic>
          <p:nvPicPr>
            <p:cNvPr id="1626" name="Shape 1626"/>
            <p:cNvPicPr preferRelativeResize="0"/>
            <p:nvPr/>
          </p:nvPicPr>
          <p:blipFill>
            <a:blip r:embed="rId9">
              <a:alphaModFix/>
            </a:blip>
            <a:stretch>
              <a:fillRect/>
            </a:stretch>
          </p:blipFill>
          <p:spPr>
            <a:xfrm>
              <a:off x="3816262" y="2221055"/>
              <a:ext cx="147500" cy="98225"/>
            </a:xfrm>
            <a:prstGeom prst="rect">
              <a:avLst/>
            </a:prstGeom>
            <a:noFill/>
            <a:ln>
              <a:noFill/>
            </a:ln>
          </p:spPr>
        </p:pic>
        <p:sp>
          <p:nvSpPr>
            <p:cNvPr id="1627" name="Shape 1627"/>
            <p:cNvSpPr/>
            <p:nvPr/>
          </p:nvSpPr>
          <p:spPr>
            <a:xfrm>
              <a:off x="4140964" y="2514765"/>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628" name="Shape 1628"/>
            <p:cNvPicPr preferRelativeResize="0"/>
            <p:nvPr/>
          </p:nvPicPr>
          <p:blipFill>
            <a:blip r:embed="rId10">
              <a:alphaModFix/>
            </a:blip>
            <a:stretch>
              <a:fillRect/>
            </a:stretch>
          </p:blipFill>
          <p:spPr>
            <a:xfrm>
              <a:off x="4172852" y="2547375"/>
              <a:ext cx="128250" cy="128250"/>
            </a:xfrm>
            <a:prstGeom prst="rect">
              <a:avLst/>
            </a:prstGeom>
            <a:noFill/>
            <a:ln>
              <a:noFill/>
            </a:ln>
          </p:spPr>
        </p:pic>
      </p:grpSp>
      <p:grpSp>
        <p:nvGrpSpPr>
          <p:cNvPr id="1629" name="Shape 1629"/>
          <p:cNvGrpSpPr/>
          <p:nvPr/>
        </p:nvGrpSpPr>
        <p:grpSpPr>
          <a:xfrm>
            <a:off x="6232713" y="2956375"/>
            <a:ext cx="657600" cy="1075200"/>
            <a:chOff x="6555425" y="2956375"/>
            <a:chExt cx="657600" cy="1075200"/>
          </a:xfrm>
        </p:grpSpPr>
        <p:sp>
          <p:nvSpPr>
            <p:cNvPr id="1630" name="Shape 1630"/>
            <p:cNvSpPr/>
            <p:nvPr/>
          </p:nvSpPr>
          <p:spPr>
            <a:xfrm>
              <a:off x="6555425" y="2956375"/>
              <a:ext cx="657600" cy="1075200"/>
            </a:xfrm>
            <a:prstGeom prst="rect">
              <a:avLst/>
            </a:prstGeom>
            <a:solidFill>
              <a:srgbClr val="6E6F7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REGISTRY</a:t>
              </a:r>
              <a:endParaRPr sz="700" b="1">
                <a:solidFill>
                  <a:srgbClr val="FFFFFF"/>
                </a:solidFill>
                <a:latin typeface="Proxima Nova"/>
                <a:ea typeface="Proxima Nova"/>
                <a:cs typeface="Proxima Nova"/>
                <a:sym typeface="Proxima Nova"/>
              </a:endParaRPr>
            </a:p>
          </p:txBody>
        </p:sp>
        <p:pic>
          <p:nvPicPr>
            <p:cNvPr id="1631" name="Shape 1631"/>
            <p:cNvPicPr preferRelativeResize="0"/>
            <p:nvPr/>
          </p:nvPicPr>
          <p:blipFill>
            <a:blip r:embed="rId11">
              <a:alphaModFix/>
            </a:blip>
            <a:stretch>
              <a:fillRect/>
            </a:stretch>
          </p:blipFill>
          <p:spPr>
            <a:xfrm>
              <a:off x="6704648" y="3365971"/>
              <a:ext cx="343325" cy="410380"/>
            </a:xfrm>
            <a:prstGeom prst="rect">
              <a:avLst/>
            </a:prstGeom>
            <a:noFill/>
            <a:ln>
              <a:noFill/>
            </a:ln>
          </p:spPr>
        </p:pic>
      </p:grpSp>
      <p:sp>
        <p:nvSpPr>
          <p:cNvPr id="1632" name="Shape 1632"/>
          <p:cNvSpPr txBox="1"/>
          <p:nvPr/>
        </p:nvSpPr>
        <p:spPr>
          <a:xfrm>
            <a:off x="3671710" y="2702086"/>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Shape 1637"/>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38</a:t>
            </a:fld>
            <a:endParaRPr/>
          </a:p>
        </p:txBody>
      </p:sp>
      <p:sp>
        <p:nvSpPr>
          <p:cNvPr id="1638" name="Shape 1638"/>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PLACEMENT BY POLICY</a:t>
            </a:r>
            <a:endParaRPr/>
          </a:p>
        </p:txBody>
      </p:sp>
      <p:sp>
        <p:nvSpPr>
          <p:cNvPr id="1639" name="Shape 1639"/>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1640" name="Shape 1640"/>
          <p:cNvSpPr/>
          <p:nvPr/>
        </p:nvSpPr>
        <p:spPr>
          <a:xfrm>
            <a:off x="53481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641" name="Shape 1641"/>
          <p:cNvSpPr/>
          <p:nvPr/>
        </p:nvSpPr>
        <p:spPr>
          <a:xfrm>
            <a:off x="53699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642" name="Shape 1642"/>
          <p:cNvSpPr txBox="1"/>
          <p:nvPr/>
        </p:nvSpPr>
        <p:spPr>
          <a:xfrm>
            <a:off x="53481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643" name="Shape 1643"/>
          <p:cNvGrpSpPr/>
          <p:nvPr/>
        </p:nvGrpSpPr>
        <p:grpSpPr>
          <a:xfrm>
            <a:off x="5332590" y="2926337"/>
            <a:ext cx="712986" cy="218400"/>
            <a:chOff x="4577530" y="2938752"/>
            <a:chExt cx="712986" cy="218400"/>
          </a:xfrm>
        </p:grpSpPr>
        <p:sp>
          <p:nvSpPr>
            <p:cNvPr id="1644" name="Shape 1644"/>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5" name="Shape 1645"/>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6" name="Shape 1646"/>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647" name="Shape 1647"/>
          <p:cNvSpPr/>
          <p:nvPr/>
        </p:nvSpPr>
        <p:spPr>
          <a:xfrm>
            <a:off x="45099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648" name="Shape 1648"/>
          <p:cNvSpPr/>
          <p:nvPr/>
        </p:nvSpPr>
        <p:spPr>
          <a:xfrm>
            <a:off x="45317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649" name="Shape 1649"/>
          <p:cNvSpPr txBox="1"/>
          <p:nvPr/>
        </p:nvSpPr>
        <p:spPr>
          <a:xfrm>
            <a:off x="45099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650" name="Shape 1650"/>
          <p:cNvGrpSpPr/>
          <p:nvPr/>
        </p:nvGrpSpPr>
        <p:grpSpPr>
          <a:xfrm>
            <a:off x="4494390" y="2926337"/>
            <a:ext cx="712986" cy="218400"/>
            <a:chOff x="4577530" y="2938752"/>
            <a:chExt cx="712986" cy="218400"/>
          </a:xfrm>
        </p:grpSpPr>
        <p:sp>
          <p:nvSpPr>
            <p:cNvPr id="1651" name="Shape 1651"/>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2" name="Shape 1652"/>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3" name="Shape 1653"/>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654" name="Shape 1654"/>
          <p:cNvSpPr/>
          <p:nvPr/>
        </p:nvSpPr>
        <p:spPr>
          <a:xfrm>
            <a:off x="36717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655" name="Shape 1655"/>
          <p:cNvSpPr/>
          <p:nvPr/>
        </p:nvSpPr>
        <p:spPr>
          <a:xfrm>
            <a:off x="36935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656" name="Shape 1656"/>
          <p:cNvSpPr txBox="1"/>
          <p:nvPr/>
        </p:nvSpPr>
        <p:spPr>
          <a:xfrm>
            <a:off x="36717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657" name="Shape 1657"/>
          <p:cNvGrpSpPr/>
          <p:nvPr/>
        </p:nvGrpSpPr>
        <p:grpSpPr>
          <a:xfrm>
            <a:off x="3656190" y="2926337"/>
            <a:ext cx="712986" cy="218400"/>
            <a:chOff x="4577530" y="2938752"/>
            <a:chExt cx="712986" cy="218400"/>
          </a:xfrm>
        </p:grpSpPr>
        <p:sp>
          <p:nvSpPr>
            <p:cNvPr id="1658" name="Shape 1658"/>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9" name="Shape 1659"/>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0" name="Shape 1660"/>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grpSp>
        <p:nvGrpSpPr>
          <p:cNvPr id="1661" name="Shape 1661"/>
          <p:cNvGrpSpPr/>
          <p:nvPr/>
        </p:nvGrpSpPr>
        <p:grpSpPr>
          <a:xfrm>
            <a:off x="2222988" y="4065375"/>
            <a:ext cx="4668000" cy="509100"/>
            <a:chOff x="2545700" y="4065375"/>
            <a:chExt cx="4668000" cy="509100"/>
          </a:xfrm>
        </p:grpSpPr>
        <p:sp>
          <p:nvSpPr>
            <p:cNvPr id="1662" name="Shape 1662"/>
            <p:cNvSpPr/>
            <p:nvPr/>
          </p:nvSpPr>
          <p:spPr>
            <a:xfrm>
              <a:off x="2545700" y="4065375"/>
              <a:ext cx="46680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pic>
          <p:nvPicPr>
            <p:cNvPr id="1663" name="Shape 1663"/>
            <p:cNvPicPr preferRelativeResize="0"/>
            <p:nvPr/>
          </p:nvPicPr>
          <p:blipFill>
            <a:blip r:embed="rId3">
              <a:alphaModFix/>
            </a:blip>
            <a:stretch>
              <a:fillRect/>
            </a:stretch>
          </p:blipFill>
          <p:spPr>
            <a:xfrm>
              <a:off x="3438750" y="4201990"/>
              <a:ext cx="278300" cy="111096"/>
            </a:xfrm>
            <a:prstGeom prst="rect">
              <a:avLst/>
            </a:prstGeom>
            <a:noFill/>
            <a:ln>
              <a:noFill/>
            </a:ln>
          </p:spPr>
        </p:pic>
        <p:pic>
          <p:nvPicPr>
            <p:cNvPr id="1664" name="Shape 1664"/>
            <p:cNvPicPr preferRelativeResize="0"/>
            <p:nvPr/>
          </p:nvPicPr>
          <p:blipFill>
            <a:blip r:embed="rId4">
              <a:alphaModFix/>
            </a:blip>
            <a:stretch>
              <a:fillRect/>
            </a:stretch>
          </p:blipFill>
          <p:spPr>
            <a:xfrm>
              <a:off x="4720805" y="4153188"/>
              <a:ext cx="301271" cy="208700"/>
            </a:xfrm>
            <a:prstGeom prst="rect">
              <a:avLst/>
            </a:prstGeom>
            <a:noFill/>
            <a:ln>
              <a:noFill/>
            </a:ln>
          </p:spPr>
        </p:pic>
        <p:pic>
          <p:nvPicPr>
            <p:cNvPr id="1665" name="Shape 1665"/>
            <p:cNvPicPr preferRelativeResize="0"/>
            <p:nvPr/>
          </p:nvPicPr>
          <p:blipFill>
            <a:blip r:embed="rId5">
              <a:alphaModFix/>
            </a:blip>
            <a:stretch>
              <a:fillRect/>
            </a:stretch>
          </p:blipFill>
          <p:spPr>
            <a:xfrm>
              <a:off x="5364605" y="4153188"/>
              <a:ext cx="301271" cy="208700"/>
            </a:xfrm>
            <a:prstGeom prst="rect">
              <a:avLst/>
            </a:prstGeom>
            <a:noFill/>
            <a:ln>
              <a:noFill/>
            </a:ln>
          </p:spPr>
        </p:pic>
        <p:pic>
          <p:nvPicPr>
            <p:cNvPr id="1666" name="Shape 1666"/>
            <p:cNvPicPr preferRelativeResize="0"/>
            <p:nvPr/>
          </p:nvPicPr>
          <p:blipFill>
            <a:blip r:embed="rId6">
              <a:alphaModFix/>
            </a:blip>
            <a:stretch>
              <a:fillRect/>
            </a:stretch>
          </p:blipFill>
          <p:spPr>
            <a:xfrm>
              <a:off x="6008404" y="4153188"/>
              <a:ext cx="301271" cy="208700"/>
            </a:xfrm>
            <a:prstGeom prst="rect">
              <a:avLst/>
            </a:prstGeom>
            <a:noFill/>
            <a:ln>
              <a:noFill/>
            </a:ln>
          </p:spPr>
        </p:pic>
        <p:pic>
          <p:nvPicPr>
            <p:cNvPr id="1667" name="Shape 1667"/>
            <p:cNvPicPr preferRelativeResize="0"/>
            <p:nvPr/>
          </p:nvPicPr>
          <p:blipFill>
            <a:blip r:embed="rId7">
              <a:alphaModFix/>
            </a:blip>
            <a:stretch>
              <a:fillRect/>
            </a:stretch>
          </p:blipFill>
          <p:spPr>
            <a:xfrm>
              <a:off x="4059578" y="4181790"/>
              <a:ext cx="318698" cy="151495"/>
            </a:xfrm>
            <a:prstGeom prst="rect">
              <a:avLst/>
            </a:prstGeom>
            <a:noFill/>
            <a:ln>
              <a:noFill/>
            </a:ln>
          </p:spPr>
        </p:pic>
        <p:sp>
          <p:nvSpPr>
            <p:cNvPr id="1668" name="Shape 1668"/>
            <p:cNvSpPr txBox="1"/>
            <p:nvPr/>
          </p:nvSpPr>
          <p:spPr>
            <a:xfrm>
              <a:off x="3161427"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1669" name="Shape 1669"/>
            <p:cNvSpPr txBox="1"/>
            <p:nvPr/>
          </p:nvSpPr>
          <p:spPr>
            <a:xfrm>
              <a:off x="38004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1670" name="Shape 1670"/>
            <p:cNvSpPr txBox="1"/>
            <p:nvPr/>
          </p:nvSpPr>
          <p:spPr>
            <a:xfrm>
              <a:off x="44473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1671" name="Shape 1671"/>
            <p:cNvSpPr txBox="1"/>
            <p:nvPr/>
          </p:nvSpPr>
          <p:spPr>
            <a:xfrm>
              <a:off x="50958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1672" name="Shape 1672"/>
            <p:cNvSpPr txBox="1"/>
            <p:nvPr/>
          </p:nvSpPr>
          <p:spPr>
            <a:xfrm>
              <a:off x="57427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1673" name="Shape 1673"/>
            <p:cNvCxnSpPr/>
            <p:nvPr/>
          </p:nvCxnSpPr>
          <p:spPr>
            <a:xfrm rot="10800000">
              <a:off x="5738593"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674" name="Shape 1674"/>
            <p:cNvCxnSpPr/>
            <p:nvPr/>
          </p:nvCxnSpPr>
          <p:spPr>
            <a:xfrm rot="10800000">
              <a:off x="5105614"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675" name="Shape 1675"/>
            <p:cNvCxnSpPr/>
            <p:nvPr/>
          </p:nvCxnSpPr>
          <p:spPr>
            <a:xfrm rot="10800000">
              <a:off x="4449255"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676" name="Shape 1676"/>
            <p:cNvCxnSpPr/>
            <p:nvPr/>
          </p:nvCxnSpPr>
          <p:spPr>
            <a:xfrm rot="10800000">
              <a:off x="3792895" y="4262868"/>
              <a:ext cx="199800" cy="0"/>
            </a:xfrm>
            <a:prstGeom prst="straightConnector1">
              <a:avLst/>
            </a:prstGeom>
            <a:noFill/>
            <a:ln w="9525" cap="flat" cmpd="sng">
              <a:solidFill>
                <a:srgbClr val="FFFFFF"/>
              </a:solidFill>
              <a:prstDash val="dot"/>
              <a:round/>
              <a:headEnd type="none" w="med" len="med"/>
              <a:tailEnd type="none" w="med" len="med"/>
            </a:ln>
          </p:spPr>
        </p:cxnSp>
      </p:grpSp>
      <p:sp>
        <p:nvSpPr>
          <p:cNvPr id="1677" name="Shape 1677"/>
          <p:cNvSpPr/>
          <p:nvPr/>
        </p:nvSpPr>
        <p:spPr>
          <a:xfrm>
            <a:off x="2284400" y="1913225"/>
            <a:ext cx="1326900" cy="2061900"/>
          </a:xfrm>
          <a:prstGeom prst="rect">
            <a:avLst/>
          </a:prstGeom>
          <a:solidFill>
            <a:srgbClr val="CC0000"/>
          </a:solid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RED HAT</a:t>
            </a:r>
            <a:endParaRPr sz="800" b="1">
              <a:solidFill>
                <a:srgbClr val="FFFFFF"/>
              </a:solidFill>
              <a:latin typeface="Proxima Nova"/>
              <a:ea typeface="Proxima Nova"/>
              <a:cs typeface="Proxima Nova"/>
              <a:sym typeface="Proxima Nova"/>
            </a:endParaRPr>
          </a:p>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ENTERPRISE LINUX</a:t>
            </a:r>
            <a:endParaRPr sz="800" b="1">
              <a:solidFill>
                <a:srgbClr val="FFFFFF"/>
              </a:solidFill>
              <a:latin typeface="Proxima Nova"/>
              <a:ea typeface="Proxima Nova"/>
              <a:cs typeface="Proxima Nova"/>
              <a:sym typeface="Proxima Nova"/>
            </a:endParaRPr>
          </a:p>
        </p:txBody>
      </p:sp>
      <p:sp>
        <p:nvSpPr>
          <p:cNvPr id="1678" name="Shape 1678"/>
          <p:cNvSpPr/>
          <p:nvPr/>
        </p:nvSpPr>
        <p:spPr>
          <a:xfrm>
            <a:off x="2306985" y="1933600"/>
            <a:ext cx="1280100" cy="1626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a:latin typeface="Proxima Nova"/>
                <a:ea typeface="Proxima Nova"/>
                <a:cs typeface="Proxima Nova"/>
                <a:sym typeface="Proxima Nova"/>
              </a:rPr>
              <a:t>MASTER</a:t>
            </a:r>
            <a:endParaRPr sz="800" b="1">
              <a:latin typeface="Proxima Nova"/>
              <a:ea typeface="Proxima Nova"/>
              <a:cs typeface="Proxima Nova"/>
              <a:sym typeface="Proxima Nova"/>
            </a:endParaRPr>
          </a:p>
        </p:txBody>
      </p:sp>
      <p:sp>
        <p:nvSpPr>
          <p:cNvPr id="1679" name="Shape 1679"/>
          <p:cNvSpPr/>
          <p:nvPr/>
        </p:nvSpPr>
        <p:spPr>
          <a:xfrm>
            <a:off x="2347188" y="2248764"/>
            <a:ext cx="1195500" cy="2727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API/AUTHENTICATION</a:t>
            </a:r>
            <a:endParaRPr sz="700" b="1">
              <a:solidFill>
                <a:srgbClr val="FFFFFF"/>
              </a:solidFill>
              <a:latin typeface="Proxima Nova"/>
              <a:ea typeface="Proxima Nova"/>
              <a:cs typeface="Proxima Nova"/>
              <a:sym typeface="Proxima Nova"/>
            </a:endParaRPr>
          </a:p>
        </p:txBody>
      </p:sp>
      <p:sp>
        <p:nvSpPr>
          <p:cNvPr id="1680" name="Shape 1680"/>
          <p:cNvSpPr/>
          <p:nvPr/>
        </p:nvSpPr>
        <p:spPr>
          <a:xfrm>
            <a:off x="2347188" y="2569150"/>
            <a:ext cx="1195500" cy="272700"/>
          </a:xfrm>
          <a:prstGeom prst="rect">
            <a:avLst/>
          </a:prstGeom>
          <a:solidFill>
            <a:srgbClr val="F0AB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DATA STORE</a:t>
            </a:r>
            <a:endParaRPr sz="700" b="1">
              <a:solidFill>
                <a:srgbClr val="FFFFFF"/>
              </a:solidFill>
              <a:latin typeface="Proxima Nova"/>
              <a:ea typeface="Proxima Nova"/>
              <a:cs typeface="Proxima Nova"/>
              <a:sym typeface="Proxima Nova"/>
            </a:endParaRPr>
          </a:p>
        </p:txBody>
      </p:sp>
      <p:sp>
        <p:nvSpPr>
          <p:cNvPr id="1681" name="Shape 1681"/>
          <p:cNvSpPr/>
          <p:nvPr/>
        </p:nvSpPr>
        <p:spPr>
          <a:xfrm>
            <a:off x="2347188" y="2889536"/>
            <a:ext cx="1195500" cy="2727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SCHEDULER</a:t>
            </a:r>
            <a:endParaRPr sz="700" b="1">
              <a:solidFill>
                <a:srgbClr val="FFFFFF"/>
              </a:solidFill>
              <a:latin typeface="Proxima Nova"/>
              <a:ea typeface="Proxima Nova"/>
              <a:cs typeface="Proxima Nova"/>
              <a:sym typeface="Proxima Nova"/>
            </a:endParaRPr>
          </a:p>
        </p:txBody>
      </p:sp>
      <p:grpSp>
        <p:nvGrpSpPr>
          <p:cNvPr id="1682" name="Shape 1682"/>
          <p:cNvGrpSpPr/>
          <p:nvPr/>
        </p:nvGrpSpPr>
        <p:grpSpPr>
          <a:xfrm>
            <a:off x="6232713" y="2956375"/>
            <a:ext cx="657600" cy="1075200"/>
            <a:chOff x="6555425" y="2956375"/>
            <a:chExt cx="657600" cy="1075200"/>
          </a:xfrm>
        </p:grpSpPr>
        <p:sp>
          <p:nvSpPr>
            <p:cNvPr id="1683" name="Shape 1683"/>
            <p:cNvSpPr/>
            <p:nvPr/>
          </p:nvSpPr>
          <p:spPr>
            <a:xfrm>
              <a:off x="6555425" y="2956375"/>
              <a:ext cx="657600" cy="1075200"/>
            </a:xfrm>
            <a:prstGeom prst="rect">
              <a:avLst/>
            </a:prstGeom>
            <a:solidFill>
              <a:srgbClr val="6E6F7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REGISTRY</a:t>
              </a:r>
              <a:endParaRPr sz="700" b="1">
                <a:solidFill>
                  <a:srgbClr val="FFFFFF"/>
                </a:solidFill>
                <a:latin typeface="Proxima Nova"/>
                <a:ea typeface="Proxima Nova"/>
                <a:cs typeface="Proxima Nova"/>
                <a:sym typeface="Proxima Nova"/>
              </a:endParaRPr>
            </a:p>
          </p:txBody>
        </p:sp>
        <p:pic>
          <p:nvPicPr>
            <p:cNvPr id="1684" name="Shape 1684"/>
            <p:cNvPicPr preferRelativeResize="0"/>
            <p:nvPr/>
          </p:nvPicPr>
          <p:blipFill>
            <a:blip r:embed="rId8">
              <a:alphaModFix/>
            </a:blip>
            <a:stretch>
              <a:fillRect/>
            </a:stretch>
          </p:blipFill>
          <p:spPr>
            <a:xfrm>
              <a:off x="6704648" y="3365971"/>
              <a:ext cx="343325" cy="410380"/>
            </a:xfrm>
            <a:prstGeom prst="rect">
              <a:avLst/>
            </a:prstGeom>
            <a:noFill/>
            <a:ln>
              <a:noFill/>
            </a:ln>
          </p:spPr>
        </p:pic>
      </p:grpSp>
      <p:sp>
        <p:nvSpPr>
          <p:cNvPr id="1685" name="Shape 1685"/>
          <p:cNvSpPr/>
          <p:nvPr/>
        </p:nvSpPr>
        <p:spPr>
          <a:xfrm>
            <a:off x="45099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686" name="Shape 1686"/>
          <p:cNvSpPr/>
          <p:nvPr/>
        </p:nvSpPr>
        <p:spPr>
          <a:xfrm>
            <a:off x="45317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687" name="Shape 1687"/>
          <p:cNvSpPr txBox="1"/>
          <p:nvPr/>
        </p:nvSpPr>
        <p:spPr>
          <a:xfrm>
            <a:off x="45099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688" name="Shape 1688"/>
          <p:cNvGrpSpPr/>
          <p:nvPr/>
        </p:nvGrpSpPr>
        <p:grpSpPr>
          <a:xfrm>
            <a:off x="4494390" y="1864953"/>
            <a:ext cx="712986" cy="218400"/>
            <a:chOff x="4577530" y="2938752"/>
            <a:chExt cx="712986" cy="218400"/>
          </a:xfrm>
        </p:grpSpPr>
        <p:sp>
          <p:nvSpPr>
            <p:cNvPr id="1689" name="Shape 168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0" name="Shape 169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1" name="Shape 169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grpSp>
        <p:nvGrpSpPr>
          <p:cNvPr id="1692" name="Shape 1692"/>
          <p:cNvGrpSpPr/>
          <p:nvPr/>
        </p:nvGrpSpPr>
        <p:grpSpPr>
          <a:xfrm>
            <a:off x="3656190" y="1864953"/>
            <a:ext cx="788020" cy="1048694"/>
            <a:chOff x="5592955" y="2047406"/>
            <a:chExt cx="788020" cy="1048694"/>
          </a:xfrm>
        </p:grpSpPr>
        <p:sp>
          <p:nvSpPr>
            <p:cNvPr id="1693" name="Shape 1693"/>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694" name="Shape 1694"/>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695" name="Shape 1695"/>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696" name="Shape 1696"/>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697" name="Shape 1697"/>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698" name="Shape 1698"/>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699" name="Shape 1699"/>
            <p:cNvSpPr txBox="1"/>
            <p:nvPr/>
          </p:nvSpPr>
          <p:spPr>
            <a:xfrm>
              <a:off x="5608475" y="2883722"/>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700" name="Shape 1700"/>
            <p:cNvGrpSpPr/>
            <p:nvPr/>
          </p:nvGrpSpPr>
          <p:grpSpPr>
            <a:xfrm>
              <a:off x="5592955" y="2047406"/>
              <a:ext cx="712986" cy="218400"/>
              <a:chOff x="4577530" y="2938752"/>
              <a:chExt cx="712986" cy="218400"/>
            </a:xfrm>
          </p:grpSpPr>
          <p:sp>
            <p:nvSpPr>
              <p:cNvPr id="1701" name="Shape 1701"/>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2" name="Shape 1702"/>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3" name="Shape 1703"/>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704" name="Shape 1704"/>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705" name="Shape 1705"/>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1706" name="Shape 1706"/>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707" name="Shape 1707"/>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1708" name="Shape 1708"/>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709" name="Shape 1709"/>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1710" name="Shape 1710"/>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711" name="Shape 1711"/>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1712" name="Shape 1712"/>
          <p:cNvSpPr txBox="1"/>
          <p:nvPr/>
        </p:nvSpPr>
        <p:spPr>
          <a:xfrm>
            <a:off x="37615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713" name="Shape 1713"/>
          <p:cNvSpPr txBox="1"/>
          <p:nvPr/>
        </p:nvSpPr>
        <p:spPr>
          <a:xfrm>
            <a:off x="4113128"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714" name="Shape 1714"/>
          <p:cNvPicPr preferRelativeResize="0"/>
          <p:nvPr/>
        </p:nvPicPr>
        <p:blipFill>
          <a:blip r:embed="rId10">
            <a:alphaModFix/>
          </a:blip>
          <a:stretch>
            <a:fillRect/>
          </a:stretch>
        </p:blipFill>
        <p:spPr>
          <a:xfrm>
            <a:off x="3816262" y="2221055"/>
            <a:ext cx="147500" cy="98225"/>
          </a:xfrm>
          <a:prstGeom prst="rect">
            <a:avLst/>
          </a:prstGeom>
          <a:noFill/>
          <a:ln>
            <a:noFill/>
          </a:ln>
        </p:spPr>
      </p:pic>
      <p:pic>
        <p:nvPicPr>
          <p:cNvPr id="1715" name="Shape 1715"/>
          <p:cNvPicPr preferRelativeResize="0"/>
          <p:nvPr/>
        </p:nvPicPr>
        <p:blipFill>
          <a:blip r:embed="rId11">
            <a:alphaModFix/>
          </a:blip>
          <a:stretch>
            <a:fillRect/>
          </a:stretch>
        </p:blipFill>
        <p:spPr>
          <a:xfrm>
            <a:off x="4172852" y="2547375"/>
            <a:ext cx="128250" cy="128250"/>
          </a:xfrm>
          <a:prstGeom prst="rect">
            <a:avLst/>
          </a:prstGeom>
          <a:noFill/>
          <a:ln>
            <a:noFill/>
          </a:ln>
        </p:spPr>
      </p:pic>
      <p:grpSp>
        <p:nvGrpSpPr>
          <p:cNvPr id="1716" name="Shape 1716"/>
          <p:cNvGrpSpPr/>
          <p:nvPr/>
        </p:nvGrpSpPr>
        <p:grpSpPr>
          <a:xfrm>
            <a:off x="5332590" y="1864953"/>
            <a:ext cx="788020" cy="1048694"/>
            <a:chOff x="5592955" y="2047406"/>
            <a:chExt cx="788020" cy="1048694"/>
          </a:xfrm>
        </p:grpSpPr>
        <p:sp>
          <p:nvSpPr>
            <p:cNvPr id="1717" name="Shape 1717"/>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718" name="Shape 1718"/>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719" name="Shape 1719"/>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720" name="Shape 1720"/>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721" name="Shape 1721"/>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722" name="Shape 1722"/>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723" name="Shape 1723"/>
            <p:cNvSpPr txBox="1"/>
            <p:nvPr/>
          </p:nvSpPr>
          <p:spPr>
            <a:xfrm>
              <a:off x="5608475" y="2883722"/>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724" name="Shape 1724"/>
            <p:cNvGrpSpPr/>
            <p:nvPr/>
          </p:nvGrpSpPr>
          <p:grpSpPr>
            <a:xfrm>
              <a:off x="5592955" y="2047406"/>
              <a:ext cx="712986" cy="218400"/>
              <a:chOff x="4577530" y="2938752"/>
              <a:chExt cx="712986" cy="218400"/>
            </a:xfrm>
          </p:grpSpPr>
          <p:sp>
            <p:nvSpPr>
              <p:cNvPr id="1725" name="Shape 1725"/>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6" name="Shape 1726"/>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7" name="Shape 1727"/>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728" name="Shape 1728"/>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729" name="Shape 1729"/>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1730" name="Shape 1730"/>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600">
                  <a:solidFill>
                    <a:srgbClr val="FFFFFF"/>
                  </a:solidFill>
                </a:rPr>
                <a:t>c</a:t>
              </a:r>
              <a:endParaRPr sz="600">
                <a:solidFill>
                  <a:srgbClr val="FFFFFF"/>
                </a:solidFill>
              </a:endParaRPr>
            </a:p>
          </p:txBody>
        </p:sp>
        <p:pic>
          <p:nvPicPr>
            <p:cNvPr id="1731" name="Shape 1731"/>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1732" name="Shape 1732"/>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733" name="Shape 1733"/>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1734" name="Shape 1734"/>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735" name="Shape 1735"/>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1736" name="Shape 1736"/>
          <p:cNvSpPr txBox="1"/>
          <p:nvPr/>
        </p:nvSpPr>
        <p:spPr>
          <a:xfrm>
            <a:off x="54379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737" name="Shape 1737"/>
          <p:cNvSpPr txBox="1"/>
          <p:nvPr/>
        </p:nvSpPr>
        <p:spPr>
          <a:xfrm>
            <a:off x="5781735"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738" name="Shape 1738"/>
          <p:cNvPicPr preferRelativeResize="0"/>
          <p:nvPr/>
        </p:nvPicPr>
        <p:blipFill>
          <a:blip r:embed="rId12">
            <a:alphaModFix/>
          </a:blip>
          <a:stretch>
            <a:fillRect/>
          </a:stretch>
        </p:blipFill>
        <p:spPr>
          <a:xfrm>
            <a:off x="5520286" y="2223902"/>
            <a:ext cx="89205" cy="98225"/>
          </a:xfrm>
          <a:prstGeom prst="rect">
            <a:avLst/>
          </a:prstGeom>
          <a:noFill/>
          <a:ln>
            <a:noFill/>
          </a:ln>
        </p:spPr>
      </p:pic>
      <p:pic>
        <p:nvPicPr>
          <p:cNvPr id="1739" name="Shape 1739"/>
          <p:cNvPicPr preferRelativeResize="0"/>
          <p:nvPr/>
        </p:nvPicPr>
        <p:blipFill>
          <a:blip r:embed="rId13">
            <a:alphaModFix/>
          </a:blip>
          <a:stretch>
            <a:fillRect/>
          </a:stretch>
        </p:blipFill>
        <p:spPr>
          <a:xfrm>
            <a:off x="5830428" y="2570588"/>
            <a:ext cx="158026" cy="81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Shape 1744"/>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1745" name="Shape 1745"/>
          <p:cNvSpPr/>
          <p:nvPr/>
        </p:nvSpPr>
        <p:spPr>
          <a:xfrm>
            <a:off x="53481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746" name="Shape 1746"/>
          <p:cNvSpPr/>
          <p:nvPr/>
        </p:nvSpPr>
        <p:spPr>
          <a:xfrm>
            <a:off x="53699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747" name="Shape 1747"/>
          <p:cNvSpPr txBox="1"/>
          <p:nvPr/>
        </p:nvSpPr>
        <p:spPr>
          <a:xfrm>
            <a:off x="53481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748" name="Shape 1748"/>
          <p:cNvGrpSpPr/>
          <p:nvPr/>
        </p:nvGrpSpPr>
        <p:grpSpPr>
          <a:xfrm>
            <a:off x="5332590" y="2926337"/>
            <a:ext cx="712986" cy="218400"/>
            <a:chOff x="4577530" y="2938752"/>
            <a:chExt cx="712986" cy="218400"/>
          </a:xfrm>
        </p:grpSpPr>
        <p:sp>
          <p:nvSpPr>
            <p:cNvPr id="1749" name="Shape 174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0" name="Shape 175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1" name="Shape 175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752" name="Shape 1752"/>
          <p:cNvSpPr/>
          <p:nvPr/>
        </p:nvSpPr>
        <p:spPr>
          <a:xfrm>
            <a:off x="45099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753" name="Shape 1753"/>
          <p:cNvSpPr/>
          <p:nvPr/>
        </p:nvSpPr>
        <p:spPr>
          <a:xfrm>
            <a:off x="45317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754" name="Shape 1754"/>
          <p:cNvSpPr txBox="1"/>
          <p:nvPr/>
        </p:nvSpPr>
        <p:spPr>
          <a:xfrm>
            <a:off x="45099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755" name="Shape 1755"/>
          <p:cNvGrpSpPr/>
          <p:nvPr/>
        </p:nvGrpSpPr>
        <p:grpSpPr>
          <a:xfrm>
            <a:off x="4494390" y="2926337"/>
            <a:ext cx="712986" cy="218400"/>
            <a:chOff x="4577530" y="2938752"/>
            <a:chExt cx="712986" cy="218400"/>
          </a:xfrm>
        </p:grpSpPr>
        <p:sp>
          <p:nvSpPr>
            <p:cNvPr id="1756" name="Shape 1756"/>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7" name="Shape 1757"/>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8" name="Shape 1758"/>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759" name="Shape 1759"/>
          <p:cNvSpPr/>
          <p:nvPr/>
        </p:nvSpPr>
        <p:spPr>
          <a:xfrm>
            <a:off x="36717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760" name="Shape 1760"/>
          <p:cNvSpPr/>
          <p:nvPr/>
        </p:nvSpPr>
        <p:spPr>
          <a:xfrm>
            <a:off x="36935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761" name="Shape 1761"/>
          <p:cNvSpPr txBox="1"/>
          <p:nvPr/>
        </p:nvSpPr>
        <p:spPr>
          <a:xfrm>
            <a:off x="36717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762" name="Shape 1762"/>
          <p:cNvGrpSpPr/>
          <p:nvPr/>
        </p:nvGrpSpPr>
        <p:grpSpPr>
          <a:xfrm>
            <a:off x="3656190" y="2926337"/>
            <a:ext cx="712986" cy="218400"/>
            <a:chOff x="4577530" y="2938752"/>
            <a:chExt cx="712986" cy="218400"/>
          </a:xfrm>
        </p:grpSpPr>
        <p:sp>
          <p:nvSpPr>
            <p:cNvPr id="1763" name="Shape 176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4" name="Shape 176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5" name="Shape 176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766" name="Shape 1766"/>
          <p:cNvSpPr/>
          <p:nvPr/>
        </p:nvSpPr>
        <p:spPr>
          <a:xfrm>
            <a:off x="45099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767" name="Shape 1767"/>
          <p:cNvSpPr/>
          <p:nvPr/>
        </p:nvSpPr>
        <p:spPr>
          <a:xfrm>
            <a:off x="45317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768" name="Shape 1768"/>
          <p:cNvSpPr txBox="1"/>
          <p:nvPr/>
        </p:nvSpPr>
        <p:spPr>
          <a:xfrm>
            <a:off x="45099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769" name="Shape 1769"/>
          <p:cNvGrpSpPr/>
          <p:nvPr/>
        </p:nvGrpSpPr>
        <p:grpSpPr>
          <a:xfrm>
            <a:off x="4494390" y="1864953"/>
            <a:ext cx="712986" cy="218400"/>
            <a:chOff x="4577530" y="2938752"/>
            <a:chExt cx="712986" cy="218400"/>
          </a:xfrm>
        </p:grpSpPr>
        <p:sp>
          <p:nvSpPr>
            <p:cNvPr id="1770" name="Shape 1770"/>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1" name="Shape 1771"/>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2" name="Shape 1772"/>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grpSp>
        <p:nvGrpSpPr>
          <p:cNvPr id="1773" name="Shape 1773"/>
          <p:cNvGrpSpPr/>
          <p:nvPr/>
        </p:nvGrpSpPr>
        <p:grpSpPr>
          <a:xfrm>
            <a:off x="3656190" y="1864953"/>
            <a:ext cx="788020" cy="1048694"/>
            <a:chOff x="5592955" y="2047406"/>
            <a:chExt cx="788020" cy="1048694"/>
          </a:xfrm>
        </p:grpSpPr>
        <p:sp>
          <p:nvSpPr>
            <p:cNvPr id="1774" name="Shape 1774"/>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775" name="Shape 1775"/>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776" name="Shape 1776"/>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777" name="Shape 1777"/>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778" name="Shape 1778"/>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779" name="Shape 1779"/>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780" name="Shape 1780"/>
            <p:cNvSpPr txBox="1"/>
            <p:nvPr/>
          </p:nvSpPr>
          <p:spPr>
            <a:xfrm>
              <a:off x="5608475" y="2883722"/>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781" name="Shape 1781"/>
            <p:cNvGrpSpPr/>
            <p:nvPr/>
          </p:nvGrpSpPr>
          <p:grpSpPr>
            <a:xfrm>
              <a:off x="5592955" y="2047406"/>
              <a:ext cx="712986" cy="218400"/>
              <a:chOff x="4577530" y="2938752"/>
              <a:chExt cx="712986" cy="218400"/>
            </a:xfrm>
          </p:grpSpPr>
          <p:sp>
            <p:nvSpPr>
              <p:cNvPr id="1782" name="Shape 1782"/>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3" name="Shape 1783"/>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4" name="Shape 1784"/>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785" name="Shape 1785"/>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786" name="Shape 1786"/>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787" name="Shape 1787"/>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788" name="Shape 1788"/>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789" name="Shape 1789"/>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790" name="Shape 1790"/>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791" name="Shape 1791"/>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792" name="Shape 1792"/>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793" name="Shape 1793"/>
          <p:cNvSpPr txBox="1"/>
          <p:nvPr/>
        </p:nvSpPr>
        <p:spPr>
          <a:xfrm>
            <a:off x="37615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794" name="Shape 1794"/>
          <p:cNvSpPr txBox="1"/>
          <p:nvPr/>
        </p:nvSpPr>
        <p:spPr>
          <a:xfrm>
            <a:off x="4113128"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795" name="Shape 1795"/>
          <p:cNvPicPr preferRelativeResize="0"/>
          <p:nvPr/>
        </p:nvPicPr>
        <p:blipFill>
          <a:blip r:embed="rId4">
            <a:alphaModFix/>
          </a:blip>
          <a:stretch>
            <a:fillRect/>
          </a:stretch>
        </p:blipFill>
        <p:spPr>
          <a:xfrm>
            <a:off x="3816262" y="2221055"/>
            <a:ext cx="147500" cy="98225"/>
          </a:xfrm>
          <a:prstGeom prst="rect">
            <a:avLst/>
          </a:prstGeom>
          <a:noFill/>
          <a:ln>
            <a:noFill/>
          </a:ln>
        </p:spPr>
      </p:pic>
      <p:pic>
        <p:nvPicPr>
          <p:cNvPr id="1796" name="Shape 1796"/>
          <p:cNvPicPr preferRelativeResize="0"/>
          <p:nvPr/>
        </p:nvPicPr>
        <p:blipFill>
          <a:blip r:embed="rId5">
            <a:alphaModFix/>
          </a:blip>
          <a:stretch>
            <a:fillRect/>
          </a:stretch>
        </p:blipFill>
        <p:spPr>
          <a:xfrm>
            <a:off x="4172852" y="2547375"/>
            <a:ext cx="128250" cy="128250"/>
          </a:xfrm>
          <a:prstGeom prst="rect">
            <a:avLst/>
          </a:prstGeom>
          <a:noFill/>
          <a:ln>
            <a:noFill/>
          </a:ln>
        </p:spPr>
      </p:pic>
      <p:grpSp>
        <p:nvGrpSpPr>
          <p:cNvPr id="1797" name="Shape 1797"/>
          <p:cNvGrpSpPr/>
          <p:nvPr/>
        </p:nvGrpSpPr>
        <p:grpSpPr>
          <a:xfrm>
            <a:off x="5332590" y="1864953"/>
            <a:ext cx="788020" cy="1048694"/>
            <a:chOff x="5592955" y="2047406"/>
            <a:chExt cx="788020" cy="1048694"/>
          </a:xfrm>
        </p:grpSpPr>
        <p:sp>
          <p:nvSpPr>
            <p:cNvPr id="1798" name="Shape 1798"/>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799" name="Shape 1799"/>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800" name="Shape 1800"/>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01" name="Shape 1801"/>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02" name="Shape 1802"/>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03" name="Shape 1803"/>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04" name="Shape 1804"/>
            <p:cNvSpPr txBox="1"/>
            <p:nvPr/>
          </p:nvSpPr>
          <p:spPr>
            <a:xfrm>
              <a:off x="5608475" y="2883722"/>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805" name="Shape 1805"/>
            <p:cNvGrpSpPr/>
            <p:nvPr/>
          </p:nvGrpSpPr>
          <p:grpSpPr>
            <a:xfrm>
              <a:off x="5592955" y="2047406"/>
              <a:ext cx="712986" cy="218400"/>
              <a:chOff x="4577530" y="2938752"/>
              <a:chExt cx="712986" cy="218400"/>
            </a:xfrm>
          </p:grpSpPr>
          <p:sp>
            <p:nvSpPr>
              <p:cNvPr id="1806" name="Shape 1806"/>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7" name="Shape 1807"/>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8" name="Shape 1808"/>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809" name="Shape 1809"/>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810" name="Shape 1810"/>
            <p:cNvPicPr preferRelativeResize="0"/>
            <p:nvPr/>
          </p:nvPicPr>
          <p:blipFill>
            <a:blip r:embed="rId3">
              <a:alphaModFix/>
            </a:blip>
            <a:stretch>
              <a:fillRect/>
            </a:stretch>
          </p:blipFill>
          <p:spPr>
            <a:xfrm>
              <a:off x="5753436" y="2273917"/>
              <a:ext cx="144291" cy="77700"/>
            </a:xfrm>
            <a:prstGeom prst="rect">
              <a:avLst/>
            </a:prstGeom>
            <a:noFill/>
            <a:ln>
              <a:noFill/>
            </a:ln>
          </p:spPr>
        </p:pic>
        <p:sp>
          <p:nvSpPr>
            <p:cNvPr id="1811" name="Shape 1811"/>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600">
                  <a:solidFill>
                    <a:srgbClr val="FFFFFF"/>
                  </a:solidFill>
                </a:rPr>
                <a:t>c</a:t>
              </a:r>
              <a:endParaRPr sz="600">
                <a:solidFill>
                  <a:srgbClr val="FFFFFF"/>
                </a:solidFill>
              </a:endParaRPr>
            </a:p>
          </p:txBody>
        </p:sp>
        <p:pic>
          <p:nvPicPr>
            <p:cNvPr id="1812" name="Shape 1812"/>
            <p:cNvPicPr preferRelativeResize="0"/>
            <p:nvPr/>
          </p:nvPicPr>
          <p:blipFill>
            <a:blip r:embed="rId3">
              <a:alphaModFix/>
            </a:blip>
            <a:stretch>
              <a:fillRect/>
            </a:stretch>
          </p:blipFill>
          <p:spPr>
            <a:xfrm>
              <a:off x="6100233" y="2273917"/>
              <a:ext cx="144291" cy="77700"/>
            </a:xfrm>
            <a:prstGeom prst="rect">
              <a:avLst/>
            </a:prstGeom>
            <a:noFill/>
            <a:ln>
              <a:noFill/>
            </a:ln>
          </p:spPr>
        </p:pic>
        <p:sp>
          <p:nvSpPr>
            <p:cNvPr id="1813" name="Shape 1813"/>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814" name="Shape 1814"/>
            <p:cNvPicPr preferRelativeResize="0"/>
            <p:nvPr/>
          </p:nvPicPr>
          <p:blipFill>
            <a:blip r:embed="rId3">
              <a:alphaModFix/>
            </a:blip>
            <a:stretch>
              <a:fillRect/>
            </a:stretch>
          </p:blipFill>
          <p:spPr>
            <a:xfrm>
              <a:off x="6100233" y="2611838"/>
              <a:ext cx="144291" cy="77700"/>
            </a:xfrm>
            <a:prstGeom prst="rect">
              <a:avLst/>
            </a:prstGeom>
            <a:noFill/>
            <a:ln>
              <a:noFill/>
            </a:ln>
          </p:spPr>
        </p:pic>
        <p:sp>
          <p:nvSpPr>
            <p:cNvPr id="1815" name="Shape 1815"/>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816" name="Shape 1816"/>
            <p:cNvPicPr preferRelativeResize="0"/>
            <p:nvPr/>
          </p:nvPicPr>
          <p:blipFill>
            <a:blip r:embed="rId3">
              <a:alphaModFix/>
            </a:blip>
            <a:stretch>
              <a:fillRect/>
            </a:stretch>
          </p:blipFill>
          <p:spPr>
            <a:xfrm>
              <a:off x="5753436" y="2611838"/>
              <a:ext cx="144291" cy="77700"/>
            </a:xfrm>
            <a:prstGeom prst="rect">
              <a:avLst/>
            </a:prstGeom>
            <a:noFill/>
            <a:ln>
              <a:noFill/>
            </a:ln>
          </p:spPr>
        </p:pic>
      </p:grpSp>
      <p:sp>
        <p:nvSpPr>
          <p:cNvPr id="1817" name="Shape 1817"/>
          <p:cNvSpPr txBox="1"/>
          <p:nvPr/>
        </p:nvSpPr>
        <p:spPr>
          <a:xfrm>
            <a:off x="54379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818" name="Shape 1818"/>
          <p:cNvSpPr txBox="1"/>
          <p:nvPr/>
        </p:nvSpPr>
        <p:spPr>
          <a:xfrm>
            <a:off x="5781735"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819" name="Shape 1819"/>
          <p:cNvPicPr preferRelativeResize="0"/>
          <p:nvPr/>
        </p:nvPicPr>
        <p:blipFill>
          <a:blip r:embed="rId6">
            <a:alphaModFix/>
          </a:blip>
          <a:stretch>
            <a:fillRect/>
          </a:stretch>
        </p:blipFill>
        <p:spPr>
          <a:xfrm>
            <a:off x="5520286" y="2223902"/>
            <a:ext cx="89205" cy="98225"/>
          </a:xfrm>
          <a:prstGeom prst="rect">
            <a:avLst/>
          </a:prstGeom>
          <a:noFill/>
          <a:ln>
            <a:noFill/>
          </a:ln>
        </p:spPr>
      </p:pic>
      <p:pic>
        <p:nvPicPr>
          <p:cNvPr id="1820" name="Shape 1820"/>
          <p:cNvPicPr preferRelativeResize="0"/>
          <p:nvPr/>
        </p:nvPicPr>
        <p:blipFill>
          <a:blip r:embed="rId7">
            <a:alphaModFix/>
          </a:blip>
          <a:stretch>
            <a:fillRect/>
          </a:stretch>
        </p:blipFill>
        <p:spPr>
          <a:xfrm>
            <a:off x="5830428" y="2570588"/>
            <a:ext cx="158026" cy="81825"/>
          </a:xfrm>
          <a:prstGeom prst="rect">
            <a:avLst/>
          </a:prstGeom>
          <a:noFill/>
          <a:ln>
            <a:noFill/>
          </a:ln>
        </p:spPr>
      </p:pic>
      <p:sp>
        <p:nvSpPr>
          <p:cNvPr id="1821" name="Shape 1821"/>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39</a:t>
            </a:fld>
            <a:endParaRPr/>
          </a:p>
        </p:txBody>
      </p:sp>
      <p:sp>
        <p:nvSpPr>
          <p:cNvPr id="1822" name="Shape 1822"/>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AUTOSCALING PODS</a:t>
            </a:r>
            <a:endParaRPr/>
          </a:p>
        </p:txBody>
      </p:sp>
      <p:grpSp>
        <p:nvGrpSpPr>
          <p:cNvPr id="1823" name="Shape 1823"/>
          <p:cNvGrpSpPr/>
          <p:nvPr/>
        </p:nvGrpSpPr>
        <p:grpSpPr>
          <a:xfrm>
            <a:off x="2222988" y="4065375"/>
            <a:ext cx="4668000" cy="509100"/>
            <a:chOff x="2545700" y="4065375"/>
            <a:chExt cx="4668000" cy="509100"/>
          </a:xfrm>
        </p:grpSpPr>
        <p:sp>
          <p:nvSpPr>
            <p:cNvPr id="1824" name="Shape 1824"/>
            <p:cNvSpPr/>
            <p:nvPr/>
          </p:nvSpPr>
          <p:spPr>
            <a:xfrm>
              <a:off x="2545700" y="4065375"/>
              <a:ext cx="46680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pic>
          <p:nvPicPr>
            <p:cNvPr id="1825" name="Shape 1825"/>
            <p:cNvPicPr preferRelativeResize="0"/>
            <p:nvPr/>
          </p:nvPicPr>
          <p:blipFill>
            <a:blip r:embed="rId8">
              <a:alphaModFix/>
            </a:blip>
            <a:stretch>
              <a:fillRect/>
            </a:stretch>
          </p:blipFill>
          <p:spPr>
            <a:xfrm>
              <a:off x="3438750" y="4201990"/>
              <a:ext cx="278300" cy="111096"/>
            </a:xfrm>
            <a:prstGeom prst="rect">
              <a:avLst/>
            </a:prstGeom>
            <a:noFill/>
            <a:ln>
              <a:noFill/>
            </a:ln>
          </p:spPr>
        </p:pic>
        <p:pic>
          <p:nvPicPr>
            <p:cNvPr id="1826" name="Shape 1826"/>
            <p:cNvPicPr preferRelativeResize="0"/>
            <p:nvPr/>
          </p:nvPicPr>
          <p:blipFill>
            <a:blip r:embed="rId9">
              <a:alphaModFix/>
            </a:blip>
            <a:stretch>
              <a:fillRect/>
            </a:stretch>
          </p:blipFill>
          <p:spPr>
            <a:xfrm>
              <a:off x="4720805" y="4153188"/>
              <a:ext cx="301271" cy="208700"/>
            </a:xfrm>
            <a:prstGeom prst="rect">
              <a:avLst/>
            </a:prstGeom>
            <a:noFill/>
            <a:ln>
              <a:noFill/>
            </a:ln>
          </p:spPr>
        </p:pic>
        <p:pic>
          <p:nvPicPr>
            <p:cNvPr id="1827" name="Shape 1827"/>
            <p:cNvPicPr preferRelativeResize="0"/>
            <p:nvPr/>
          </p:nvPicPr>
          <p:blipFill>
            <a:blip r:embed="rId10">
              <a:alphaModFix/>
            </a:blip>
            <a:stretch>
              <a:fillRect/>
            </a:stretch>
          </p:blipFill>
          <p:spPr>
            <a:xfrm>
              <a:off x="5364605" y="4153188"/>
              <a:ext cx="301271" cy="208700"/>
            </a:xfrm>
            <a:prstGeom prst="rect">
              <a:avLst/>
            </a:prstGeom>
            <a:noFill/>
            <a:ln>
              <a:noFill/>
            </a:ln>
          </p:spPr>
        </p:pic>
        <p:pic>
          <p:nvPicPr>
            <p:cNvPr id="1828" name="Shape 1828"/>
            <p:cNvPicPr preferRelativeResize="0"/>
            <p:nvPr/>
          </p:nvPicPr>
          <p:blipFill>
            <a:blip r:embed="rId11">
              <a:alphaModFix/>
            </a:blip>
            <a:stretch>
              <a:fillRect/>
            </a:stretch>
          </p:blipFill>
          <p:spPr>
            <a:xfrm>
              <a:off x="6008404" y="4153188"/>
              <a:ext cx="301271" cy="208700"/>
            </a:xfrm>
            <a:prstGeom prst="rect">
              <a:avLst/>
            </a:prstGeom>
            <a:noFill/>
            <a:ln>
              <a:noFill/>
            </a:ln>
          </p:spPr>
        </p:pic>
        <p:pic>
          <p:nvPicPr>
            <p:cNvPr id="1829" name="Shape 1829"/>
            <p:cNvPicPr preferRelativeResize="0"/>
            <p:nvPr/>
          </p:nvPicPr>
          <p:blipFill>
            <a:blip r:embed="rId12">
              <a:alphaModFix/>
            </a:blip>
            <a:stretch>
              <a:fillRect/>
            </a:stretch>
          </p:blipFill>
          <p:spPr>
            <a:xfrm>
              <a:off x="4059578" y="4181790"/>
              <a:ext cx="318698" cy="151495"/>
            </a:xfrm>
            <a:prstGeom prst="rect">
              <a:avLst/>
            </a:prstGeom>
            <a:noFill/>
            <a:ln>
              <a:noFill/>
            </a:ln>
          </p:spPr>
        </p:pic>
        <p:sp>
          <p:nvSpPr>
            <p:cNvPr id="1830" name="Shape 1830"/>
            <p:cNvSpPr txBox="1"/>
            <p:nvPr/>
          </p:nvSpPr>
          <p:spPr>
            <a:xfrm>
              <a:off x="3161427"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1831" name="Shape 1831"/>
            <p:cNvSpPr txBox="1"/>
            <p:nvPr/>
          </p:nvSpPr>
          <p:spPr>
            <a:xfrm>
              <a:off x="38004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1832" name="Shape 1832"/>
            <p:cNvSpPr txBox="1"/>
            <p:nvPr/>
          </p:nvSpPr>
          <p:spPr>
            <a:xfrm>
              <a:off x="44473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1833" name="Shape 1833"/>
            <p:cNvSpPr txBox="1"/>
            <p:nvPr/>
          </p:nvSpPr>
          <p:spPr>
            <a:xfrm>
              <a:off x="50958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1834" name="Shape 1834"/>
            <p:cNvSpPr txBox="1"/>
            <p:nvPr/>
          </p:nvSpPr>
          <p:spPr>
            <a:xfrm>
              <a:off x="57427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1835" name="Shape 1835"/>
            <p:cNvCxnSpPr/>
            <p:nvPr/>
          </p:nvCxnSpPr>
          <p:spPr>
            <a:xfrm rot="10800000">
              <a:off x="5738593"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836" name="Shape 1836"/>
            <p:cNvCxnSpPr/>
            <p:nvPr/>
          </p:nvCxnSpPr>
          <p:spPr>
            <a:xfrm rot="10800000">
              <a:off x="5105614"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837" name="Shape 1837"/>
            <p:cNvCxnSpPr/>
            <p:nvPr/>
          </p:nvCxnSpPr>
          <p:spPr>
            <a:xfrm rot="10800000">
              <a:off x="4449255"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1838" name="Shape 1838"/>
            <p:cNvCxnSpPr/>
            <p:nvPr/>
          </p:nvCxnSpPr>
          <p:spPr>
            <a:xfrm rot="10800000">
              <a:off x="3792895" y="4262868"/>
              <a:ext cx="199800" cy="0"/>
            </a:xfrm>
            <a:prstGeom prst="straightConnector1">
              <a:avLst/>
            </a:prstGeom>
            <a:noFill/>
            <a:ln w="9525" cap="flat" cmpd="sng">
              <a:solidFill>
                <a:srgbClr val="FFFFFF"/>
              </a:solidFill>
              <a:prstDash val="dot"/>
              <a:round/>
              <a:headEnd type="none" w="med" len="med"/>
              <a:tailEnd type="none" w="med" len="med"/>
            </a:ln>
          </p:spPr>
        </p:cxnSp>
      </p:grpSp>
      <p:sp>
        <p:nvSpPr>
          <p:cNvPr id="1839" name="Shape 1839"/>
          <p:cNvSpPr/>
          <p:nvPr/>
        </p:nvSpPr>
        <p:spPr>
          <a:xfrm>
            <a:off x="2284400" y="1913225"/>
            <a:ext cx="1326900" cy="2061900"/>
          </a:xfrm>
          <a:prstGeom prst="rect">
            <a:avLst/>
          </a:prstGeom>
          <a:solidFill>
            <a:srgbClr val="CC0000"/>
          </a:solid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RED HAT</a:t>
            </a:r>
            <a:endParaRPr sz="800" b="1">
              <a:solidFill>
                <a:srgbClr val="FFFFFF"/>
              </a:solidFill>
              <a:latin typeface="Proxima Nova"/>
              <a:ea typeface="Proxima Nova"/>
              <a:cs typeface="Proxima Nova"/>
              <a:sym typeface="Proxima Nova"/>
            </a:endParaRPr>
          </a:p>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ENTERPRISE LINUX</a:t>
            </a:r>
            <a:endParaRPr sz="800" b="1">
              <a:solidFill>
                <a:srgbClr val="FFFFFF"/>
              </a:solidFill>
              <a:latin typeface="Proxima Nova"/>
              <a:ea typeface="Proxima Nova"/>
              <a:cs typeface="Proxima Nova"/>
              <a:sym typeface="Proxima Nova"/>
            </a:endParaRPr>
          </a:p>
        </p:txBody>
      </p:sp>
      <p:sp>
        <p:nvSpPr>
          <p:cNvPr id="1840" name="Shape 1840"/>
          <p:cNvSpPr/>
          <p:nvPr/>
        </p:nvSpPr>
        <p:spPr>
          <a:xfrm>
            <a:off x="2306985" y="1933600"/>
            <a:ext cx="1280100" cy="1626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a:latin typeface="Proxima Nova"/>
                <a:ea typeface="Proxima Nova"/>
                <a:cs typeface="Proxima Nova"/>
                <a:sym typeface="Proxima Nova"/>
              </a:rPr>
              <a:t>MASTER</a:t>
            </a:r>
            <a:endParaRPr sz="800" b="1">
              <a:latin typeface="Proxima Nova"/>
              <a:ea typeface="Proxima Nova"/>
              <a:cs typeface="Proxima Nova"/>
              <a:sym typeface="Proxima Nova"/>
            </a:endParaRPr>
          </a:p>
        </p:txBody>
      </p:sp>
      <p:sp>
        <p:nvSpPr>
          <p:cNvPr id="1841" name="Shape 1841"/>
          <p:cNvSpPr/>
          <p:nvPr/>
        </p:nvSpPr>
        <p:spPr>
          <a:xfrm>
            <a:off x="2347188" y="2248764"/>
            <a:ext cx="1195500" cy="2727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API/AUTHENTICATION</a:t>
            </a:r>
            <a:endParaRPr sz="700" b="1">
              <a:solidFill>
                <a:srgbClr val="FFFFFF"/>
              </a:solidFill>
              <a:latin typeface="Proxima Nova"/>
              <a:ea typeface="Proxima Nova"/>
              <a:cs typeface="Proxima Nova"/>
              <a:sym typeface="Proxima Nova"/>
            </a:endParaRPr>
          </a:p>
        </p:txBody>
      </p:sp>
      <p:sp>
        <p:nvSpPr>
          <p:cNvPr id="1842" name="Shape 1842"/>
          <p:cNvSpPr/>
          <p:nvPr/>
        </p:nvSpPr>
        <p:spPr>
          <a:xfrm>
            <a:off x="2347188" y="2569150"/>
            <a:ext cx="1195500" cy="272700"/>
          </a:xfrm>
          <a:prstGeom prst="rect">
            <a:avLst/>
          </a:prstGeom>
          <a:solidFill>
            <a:srgbClr val="F0AB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DATA STORE</a:t>
            </a:r>
            <a:endParaRPr sz="700" b="1">
              <a:solidFill>
                <a:srgbClr val="FFFFFF"/>
              </a:solidFill>
              <a:latin typeface="Proxima Nova"/>
              <a:ea typeface="Proxima Nova"/>
              <a:cs typeface="Proxima Nova"/>
              <a:sym typeface="Proxima Nova"/>
            </a:endParaRPr>
          </a:p>
        </p:txBody>
      </p:sp>
      <p:sp>
        <p:nvSpPr>
          <p:cNvPr id="1843" name="Shape 1843"/>
          <p:cNvSpPr/>
          <p:nvPr/>
        </p:nvSpPr>
        <p:spPr>
          <a:xfrm>
            <a:off x="2347188" y="2889536"/>
            <a:ext cx="1195500" cy="2727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SCHEDULER</a:t>
            </a:r>
            <a:endParaRPr sz="700" b="1">
              <a:solidFill>
                <a:srgbClr val="FFFFFF"/>
              </a:solidFill>
              <a:latin typeface="Proxima Nova"/>
              <a:ea typeface="Proxima Nova"/>
              <a:cs typeface="Proxima Nova"/>
              <a:sym typeface="Proxima Nova"/>
            </a:endParaRPr>
          </a:p>
        </p:txBody>
      </p:sp>
      <p:grpSp>
        <p:nvGrpSpPr>
          <p:cNvPr id="1844" name="Shape 1844"/>
          <p:cNvGrpSpPr/>
          <p:nvPr/>
        </p:nvGrpSpPr>
        <p:grpSpPr>
          <a:xfrm>
            <a:off x="6232713" y="2956375"/>
            <a:ext cx="657600" cy="1075200"/>
            <a:chOff x="6555425" y="2956375"/>
            <a:chExt cx="657600" cy="1075200"/>
          </a:xfrm>
        </p:grpSpPr>
        <p:sp>
          <p:nvSpPr>
            <p:cNvPr id="1845" name="Shape 1845"/>
            <p:cNvSpPr/>
            <p:nvPr/>
          </p:nvSpPr>
          <p:spPr>
            <a:xfrm>
              <a:off x="6555425" y="2956375"/>
              <a:ext cx="657600" cy="1075200"/>
            </a:xfrm>
            <a:prstGeom prst="rect">
              <a:avLst/>
            </a:prstGeom>
            <a:solidFill>
              <a:srgbClr val="6E6F7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REGISTRY</a:t>
              </a:r>
              <a:endParaRPr sz="700" b="1">
                <a:solidFill>
                  <a:srgbClr val="FFFFFF"/>
                </a:solidFill>
                <a:latin typeface="Proxima Nova"/>
                <a:ea typeface="Proxima Nova"/>
                <a:cs typeface="Proxima Nova"/>
                <a:sym typeface="Proxima Nova"/>
              </a:endParaRPr>
            </a:p>
          </p:txBody>
        </p:sp>
        <p:pic>
          <p:nvPicPr>
            <p:cNvPr id="1846" name="Shape 1846"/>
            <p:cNvPicPr preferRelativeResize="0"/>
            <p:nvPr/>
          </p:nvPicPr>
          <p:blipFill>
            <a:blip r:embed="rId13">
              <a:alphaModFix/>
            </a:blip>
            <a:stretch>
              <a:fillRect/>
            </a:stretch>
          </p:blipFill>
          <p:spPr>
            <a:xfrm>
              <a:off x="6704648" y="3365971"/>
              <a:ext cx="343325" cy="410380"/>
            </a:xfrm>
            <a:prstGeom prst="rect">
              <a:avLst/>
            </a:prstGeom>
            <a:noFill/>
            <a:ln>
              <a:noFill/>
            </a:ln>
          </p:spPr>
        </p:pic>
      </p:grpSp>
      <p:sp>
        <p:nvSpPr>
          <p:cNvPr id="1847" name="Shape 1847"/>
          <p:cNvSpPr/>
          <p:nvPr/>
        </p:nvSpPr>
        <p:spPr>
          <a:xfrm>
            <a:off x="2347188" y="3209923"/>
            <a:ext cx="1195500" cy="272700"/>
          </a:xfrm>
          <a:prstGeom prst="rect">
            <a:avLst/>
          </a:prstGeom>
          <a:solidFill>
            <a:srgbClr val="00B9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HEALTH/SCALING</a:t>
            </a:r>
            <a:endParaRPr sz="700" b="1">
              <a:solidFill>
                <a:srgbClr val="FFFFFF"/>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Shape 400"/>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dk1"/>
                </a:solidFill>
              </a:rPr>
              <a:t>LAB CONTENT OVERVIEW</a:t>
            </a:r>
            <a:endParaRPr/>
          </a:p>
        </p:txBody>
      </p:sp>
      <p:pic>
        <p:nvPicPr>
          <p:cNvPr id="401" name="Shape 401"/>
          <p:cNvPicPr preferRelativeResize="0"/>
          <p:nvPr/>
        </p:nvPicPr>
        <p:blipFill>
          <a:blip r:embed="rId3">
            <a:alphaModFix/>
          </a:blip>
          <a:stretch>
            <a:fillRect/>
          </a:stretch>
        </p:blipFill>
        <p:spPr>
          <a:xfrm>
            <a:off x="737512" y="3152500"/>
            <a:ext cx="651975" cy="651975"/>
          </a:xfrm>
          <a:prstGeom prst="rect">
            <a:avLst/>
          </a:prstGeom>
          <a:noFill/>
          <a:ln>
            <a:noFill/>
          </a:ln>
        </p:spPr>
      </p:pic>
      <p:pic>
        <p:nvPicPr>
          <p:cNvPr id="402" name="Shape 402"/>
          <p:cNvPicPr preferRelativeResize="0"/>
          <p:nvPr/>
        </p:nvPicPr>
        <p:blipFill>
          <a:blip r:embed="rId3">
            <a:alphaModFix/>
          </a:blip>
          <a:stretch>
            <a:fillRect/>
          </a:stretch>
        </p:blipFill>
        <p:spPr>
          <a:xfrm>
            <a:off x="737512" y="2294100"/>
            <a:ext cx="651975" cy="651975"/>
          </a:xfrm>
          <a:prstGeom prst="rect">
            <a:avLst/>
          </a:prstGeom>
          <a:noFill/>
          <a:ln>
            <a:noFill/>
          </a:ln>
        </p:spPr>
      </p:pic>
      <p:pic>
        <p:nvPicPr>
          <p:cNvPr id="403" name="Shape 403"/>
          <p:cNvPicPr preferRelativeResize="0"/>
          <p:nvPr/>
        </p:nvPicPr>
        <p:blipFill>
          <a:blip r:embed="rId3">
            <a:alphaModFix/>
          </a:blip>
          <a:stretch>
            <a:fillRect/>
          </a:stretch>
        </p:blipFill>
        <p:spPr>
          <a:xfrm>
            <a:off x="737513" y="1435712"/>
            <a:ext cx="651975" cy="651975"/>
          </a:xfrm>
          <a:prstGeom prst="rect">
            <a:avLst/>
          </a:prstGeom>
          <a:noFill/>
          <a:ln>
            <a:noFill/>
          </a:ln>
        </p:spPr>
      </p:pic>
      <p:sp>
        <p:nvSpPr>
          <p:cNvPr id="404" name="Shape 404"/>
          <p:cNvSpPr txBox="1"/>
          <p:nvPr/>
        </p:nvSpPr>
        <p:spPr>
          <a:xfrm>
            <a:off x="1465688" y="1572013"/>
            <a:ext cx="2760900" cy="2650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Proxima Nova"/>
                <a:ea typeface="Proxima Nova"/>
                <a:cs typeface="Proxima Nova"/>
                <a:sym typeface="Proxima Nova"/>
              </a:rPr>
              <a:t>Lab 0 - Getting Started</a:t>
            </a:r>
            <a:endParaRPr dirty="0">
              <a:latin typeface="Proxima Nova"/>
              <a:ea typeface="Proxima Nova"/>
              <a:cs typeface="Proxima Nova"/>
              <a:sym typeface="Proxima Nova"/>
            </a:endParaRPr>
          </a:p>
          <a:p>
            <a:pPr marL="0" lvl="0" indent="0" rtl="0">
              <a:spcBef>
                <a:spcPts val="0"/>
              </a:spcBef>
              <a:spcAft>
                <a:spcPts val="0"/>
              </a:spcAft>
              <a:buNone/>
            </a:pPr>
            <a:endParaRPr dirty="0">
              <a:latin typeface="Proxima Nova"/>
              <a:ea typeface="Proxima Nova"/>
              <a:cs typeface="Proxima Nova"/>
              <a:sym typeface="Proxima Nova"/>
            </a:endParaRPr>
          </a:p>
          <a:p>
            <a:pPr marL="0" lvl="0" indent="0" rtl="0">
              <a:spcBef>
                <a:spcPts val="0"/>
              </a:spcBef>
              <a:spcAft>
                <a:spcPts val="0"/>
              </a:spcAft>
              <a:buNone/>
            </a:pPr>
            <a:endParaRPr dirty="0">
              <a:latin typeface="Proxima Nova"/>
              <a:ea typeface="Proxima Nova"/>
              <a:cs typeface="Proxima Nova"/>
              <a:sym typeface="Proxima Nova"/>
            </a:endParaRPr>
          </a:p>
          <a:p>
            <a:pPr marL="0" lvl="0" indent="0" rtl="0">
              <a:spcBef>
                <a:spcPts val="0"/>
              </a:spcBef>
              <a:spcAft>
                <a:spcPts val="0"/>
              </a:spcAft>
              <a:buNone/>
            </a:pPr>
            <a:endParaRPr dirty="0">
              <a:latin typeface="Proxima Nova"/>
              <a:ea typeface="Proxima Nova"/>
              <a:cs typeface="Proxima Nova"/>
              <a:sym typeface="Proxima Nova"/>
            </a:endParaRPr>
          </a:p>
          <a:p>
            <a:pPr lvl="0"/>
            <a:r>
              <a:rPr lang="en-US" dirty="0">
                <a:latin typeface="Proxima Nova"/>
                <a:ea typeface="Proxima Nova"/>
                <a:cs typeface="Proxima Nova"/>
                <a:sym typeface="Proxima Nova"/>
              </a:rPr>
              <a:t>Lab 1 – Deploying to OpenShift</a:t>
            </a:r>
          </a:p>
          <a:p>
            <a:pPr marL="0" lvl="0" indent="0" rtl="0">
              <a:spcBef>
                <a:spcPts val="0"/>
              </a:spcBef>
              <a:spcAft>
                <a:spcPts val="0"/>
              </a:spcAft>
              <a:buNone/>
            </a:pPr>
            <a:endParaRPr dirty="0">
              <a:latin typeface="Proxima Nova"/>
              <a:ea typeface="Proxima Nova"/>
              <a:cs typeface="Proxima Nova"/>
              <a:sym typeface="Proxima Nova"/>
            </a:endParaRPr>
          </a:p>
          <a:p>
            <a:pPr marL="0" lvl="0" indent="0" rtl="0">
              <a:spcBef>
                <a:spcPts val="0"/>
              </a:spcBef>
              <a:spcAft>
                <a:spcPts val="0"/>
              </a:spcAft>
              <a:buNone/>
            </a:pPr>
            <a:endParaRPr dirty="0">
              <a:latin typeface="Proxima Nova"/>
              <a:ea typeface="Proxima Nova"/>
              <a:cs typeface="Proxima Nova"/>
              <a:sym typeface="Proxima Nova"/>
            </a:endParaRPr>
          </a:p>
          <a:p>
            <a:pPr marL="0" lvl="0" indent="0" rtl="0">
              <a:spcBef>
                <a:spcPts val="0"/>
              </a:spcBef>
              <a:spcAft>
                <a:spcPts val="0"/>
              </a:spcAft>
              <a:buNone/>
            </a:pPr>
            <a:endParaRPr dirty="0">
              <a:latin typeface="Proxima Nova"/>
              <a:ea typeface="Proxima Nova"/>
              <a:cs typeface="Proxima Nova"/>
              <a:sym typeface="Proxima Nova"/>
            </a:endParaRPr>
          </a:p>
          <a:p>
            <a:pPr marL="0" lvl="0" indent="0" rtl="0">
              <a:spcBef>
                <a:spcPts val="0"/>
              </a:spcBef>
              <a:spcAft>
                <a:spcPts val="0"/>
              </a:spcAft>
              <a:buNone/>
            </a:pPr>
            <a:r>
              <a:rPr lang="en-US" dirty="0">
                <a:latin typeface="Proxima Nova"/>
                <a:ea typeface="Proxima Nova"/>
                <a:cs typeface="Proxima Nova"/>
                <a:sym typeface="Proxima Nova"/>
              </a:rPr>
              <a:t>Lab 2 – Using Templates and GUI</a:t>
            </a:r>
            <a:endParaRPr dirty="0">
              <a:latin typeface="Proxima Nova"/>
              <a:ea typeface="Proxima Nova"/>
              <a:cs typeface="Proxima Nova"/>
              <a:sym typeface="Proxima Nova"/>
            </a:endParaRPr>
          </a:p>
        </p:txBody>
      </p:sp>
      <p:pic>
        <p:nvPicPr>
          <p:cNvPr id="406" name="Shape 406"/>
          <p:cNvPicPr preferRelativeResize="0"/>
          <p:nvPr/>
        </p:nvPicPr>
        <p:blipFill>
          <a:blip r:embed="rId3">
            <a:alphaModFix/>
          </a:blip>
          <a:stretch>
            <a:fillRect/>
          </a:stretch>
        </p:blipFill>
        <p:spPr>
          <a:xfrm>
            <a:off x="5084512" y="2294100"/>
            <a:ext cx="651975" cy="651975"/>
          </a:xfrm>
          <a:prstGeom prst="rect">
            <a:avLst/>
          </a:prstGeom>
          <a:noFill/>
          <a:ln>
            <a:noFill/>
          </a:ln>
        </p:spPr>
      </p:pic>
      <p:pic>
        <p:nvPicPr>
          <p:cNvPr id="407" name="Shape 407"/>
          <p:cNvPicPr preferRelativeResize="0"/>
          <p:nvPr/>
        </p:nvPicPr>
        <p:blipFill>
          <a:blip r:embed="rId3">
            <a:alphaModFix/>
          </a:blip>
          <a:stretch>
            <a:fillRect/>
          </a:stretch>
        </p:blipFill>
        <p:spPr>
          <a:xfrm>
            <a:off x="5084513" y="1435712"/>
            <a:ext cx="651975" cy="651975"/>
          </a:xfrm>
          <a:prstGeom prst="rect">
            <a:avLst/>
          </a:prstGeom>
          <a:noFill/>
          <a:ln>
            <a:noFill/>
          </a:ln>
        </p:spPr>
      </p:pic>
      <p:sp>
        <p:nvSpPr>
          <p:cNvPr id="408" name="Shape 408"/>
          <p:cNvSpPr txBox="1"/>
          <p:nvPr/>
        </p:nvSpPr>
        <p:spPr>
          <a:xfrm>
            <a:off x="5812688" y="1572013"/>
            <a:ext cx="2760900" cy="2650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Proxima Nova"/>
                <a:ea typeface="Proxima Nova"/>
                <a:cs typeface="Proxima Nova"/>
                <a:sym typeface="Proxima Nova"/>
              </a:rPr>
              <a:t>Lab 3 – Orchestration on OpenShift</a:t>
            </a:r>
            <a:endParaRPr dirty="0">
              <a:latin typeface="Proxima Nova"/>
              <a:ea typeface="Proxima Nova"/>
              <a:cs typeface="Proxima Nova"/>
              <a:sym typeface="Proxima Nova"/>
            </a:endParaRPr>
          </a:p>
          <a:p>
            <a:pPr marL="0" lvl="0" indent="0" rtl="0">
              <a:spcBef>
                <a:spcPts val="0"/>
              </a:spcBef>
              <a:spcAft>
                <a:spcPts val="0"/>
              </a:spcAft>
              <a:buNone/>
            </a:pPr>
            <a:endParaRPr dirty="0">
              <a:latin typeface="Proxima Nova"/>
              <a:ea typeface="Proxima Nova"/>
              <a:cs typeface="Proxima Nova"/>
              <a:sym typeface="Proxima Nova"/>
            </a:endParaRPr>
          </a:p>
          <a:p>
            <a:pPr marL="0" lvl="0" indent="0" rtl="0">
              <a:spcBef>
                <a:spcPts val="0"/>
              </a:spcBef>
              <a:spcAft>
                <a:spcPts val="0"/>
              </a:spcAft>
              <a:buNone/>
            </a:pPr>
            <a:endParaRPr dirty="0">
              <a:latin typeface="Proxima Nova"/>
              <a:ea typeface="Proxima Nova"/>
              <a:cs typeface="Proxima Nova"/>
              <a:sym typeface="Proxima Nova"/>
            </a:endParaRPr>
          </a:p>
          <a:p>
            <a:pPr marL="0" lvl="0" indent="0" rtl="0">
              <a:spcBef>
                <a:spcPts val="0"/>
              </a:spcBef>
              <a:spcAft>
                <a:spcPts val="0"/>
              </a:spcAft>
              <a:buNone/>
            </a:pPr>
            <a:endParaRPr dirty="0">
              <a:latin typeface="Proxima Nova"/>
              <a:ea typeface="Proxima Nova"/>
              <a:cs typeface="Proxima Nova"/>
              <a:sym typeface="Proxima Nova"/>
            </a:endParaRPr>
          </a:p>
          <a:p>
            <a:pPr marL="0" lvl="0" indent="0" rtl="0">
              <a:spcBef>
                <a:spcPts val="0"/>
              </a:spcBef>
              <a:spcAft>
                <a:spcPts val="0"/>
              </a:spcAft>
              <a:buNone/>
            </a:pPr>
            <a:r>
              <a:rPr lang="en-US" dirty="0">
                <a:latin typeface="Proxima Nova"/>
                <a:ea typeface="Proxima Nova"/>
                <a:cs typeface="Proxima Nova"/>
                <a:sym typeface="Proxima Nova"/>
              </a:rPr>
              <a:t>Lab 4 – AWS Service Broker</a:t>
            </a:r>
            <a:endParaRPr dirty="0">
              <a:latin typeface="Proxima Nova"/>
              <a:ea typeface="Proxima Nova"/>
              <a:cs typeface="Proxima Nova"/>
              <a:sym typeface="Proxima Nova"/>
            </a:endParaRPr>
          </a:p>
          <a:p>
            <a:pPr marL="0" lvl="0" indent="0" rtl="0">
              <a:spcBef>
                <a:spcPts val="0"/>
              </a:spcBef>
              <a:spcAft>
                <a:spcPts val="0"/>
              </a:spcAft>
              <a:buNone/>
            </a:pPr>
            <a:endParaRPr dirty="0">
              <a:latin typeface="Proxima Nova"/>
              <a:ea typeface="Proxima Nova"/>
              <a:cs typeface="Proxima Nova"/>
              <a:sym typeface="Proxima Nova"/>
            </a:endParaRPr>
          </a:p>
          <a:p>
            <a:pPr marL="0" lvl="0" indent="0" rtl="0">
              <a:spcBef>
                <a:spcPts val="0"/>
              </a:spcBef>
              <a:spcAft>
                <a:spcPts val="0"/>
              </a:spcAft>
              <a:buNone/>
            </a:pPr>
            <a:endParaRPr dirty="0">
              <a:latin typeface="Proxima Nova"/>
              <a:ea typeface="Proxima Nova"/>
              <a:cs typeface="Proxima Nova"/>
              <a:sym typeface="Proxima Nova"/>
            </a:endParaRPr>
          </a:p>
          <a:p>
            <a:pPr marL="0" lvl="0" indent="0" rtl="0">
              <a:spcBef>
                <a:spcPts val="0"/>
              </a:spcBef>
              <a:spcAft>
                <a:spcPts val="0"/>
              </a:spcAft>
              <a:buNone/>
            </a:pPr>
            <a:endParaRPr dirty="0">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Shape 185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40</a:t>
            </a:fld>
            <a:endParaRPr/>
          </a:p>
        </p:txBody>
      </p:sp>
      <p:sp>
        <p:nvSpPr>
          <p:cNvPr id="1853" name="Shape 1853"/>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SERVICE DISCOVERY</a:t>
            </a:r>
            <a:endParaRPr/>
          </a:p>
        </p:txBody>
      </p:sp>
      <p:sp>
        <p:nvSpPr>
          <p:cNvPr id="1854" name="Shape 1854"/>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1855" name="Shape 1855"/>
          <p:cNvSpPr/>
          <p:nvPr/>
        </p:nvSpPr>
        <p:spPr>
          <a:xfrm>
            <a:off x="2223000" y="1482350"/>
            <a:ext cx="3977400" cy="320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SERVICE LAYER</a:t>
            </a:r>
            <a:endParaRPr sz="700" b="1">
              <a:solidFill>
                <a:srgbClr val="FFFFFF"/>
              </a:solidFill>
              <a:latin typeface="Proxima Nova"/>
              <a:ea typeface="Proxima Nova"/>
              <a:cs typeface="Proxima Nova"/>
              <a:sym typeface="Proxima Nova"/>
            </a:endParaRPr>
          </a:p>
        </p:txBody>
      </p:sp>
      <p:grpSp>
        <p:nvGrpSpPr>
          <p:cNvPr id="1856" name="Shape 1856"/>
          <p:cNvGrpSpPr/>
          <p:nvPr/>
        </p:nvGrpSpPr>
        <p:grpSpPr>
          <a:xfrm>
            <a:off x="6232713" y="2956375"/>
            <a:ext cx="657600" cy="1075200"/>
            <a:chOff x="6555425" y="2956375"/>
            <a:chExt cx="657600" cy="1075200"/>
          </a:xfrm>
        </p:grpSpPr>
        <p:sp>
          <p:nvSpPr>
            <p:cNvPr id="1857" name="Shape 1857"/>
            <p:cNvSpPr/>
            <p:nvPr/>
          </p:nvSpPr>
          <p:spPr>
            <a:xfrm>
              <a:off x="6555425" y="2956375"/>
              <a:ext cx="657600" cy="1075200"/>
            </a:xfrm>
            <a:prstGeom prst="rect">
              <a:avLst/>
            </a:prstGeom>
            <a:solidFill>
              <a:srgbClr val="6E6F7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REGISTRY</a:t>
              </a:r>
              <a:endParaRPr sz="700" b="1">
                <a:solidFill>
                  <a:srgbClr val="FFFFFF"/>
                </a:solidFill>
                <a:latin typeface="Proxima Nova"/>
                <a:ea typeface="Proxima Nova"/>
                <a:cs typeface="Proxima Nova"/>
                <a:sym typeface="Proxima Nova"/>
              </a:endParaRPr>
            </a:p>
          </p:txBody>
        </p:sp>
        <p:pic>
          <p:nvPicPr>
            <p:cNvPr id="1858" name="Shape 1858"/>
            <p:cNvPicPr preferRelativeResize="0"/>
            <p:nvPr/>
          </p:nvPicPr>
          <p:blipFill>
            <a:blip r:embed="rId3">
              <a:alphaModFix/>
            </a:blip>
            <a:stretch>
              <a:fillRect/>
            </a:stretch>
          </p:blipFill>
          <p:spPr>
            <a:xfrm>
              <a:off x="6704648" y="3365971"/>
              <a:ext cx="343325" cy="410380"/>
            </a:xfrm>
            <a:prstGeom prst="rect">
              <a:avLst/>
            </a:prstGeom>
            <a:noFill/>
            <a:ln>
              <a:noFill/>
            </a:ln>
          </p:spPr>
        </p:pic>
      </p:grpSp>
      <p:sp>
        <p:nvSpPr>
          <p:cNvPr id="1859" name="Shape 1859"/>
          <p:cNvSpPr/>
          <p:nvPr/>
        </p:nvSpPr>
        <p:spPr>
          <a:xfrm>
            <a:off x="36717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860" name="Shape 1860"/>
          <p:cNvSpPr/>
          <p:nvPr/>
        </p:nvSpPr>
        <p:spPr>
          <a:xfrm>
            <a:off x="36935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861" name="Shape 1861"/>
          <p:cNvSpPr/>
          <p:nvPr/>
        </p:nvSpPr>
        <p:spPr>
          <a:xfrm>
            <a:off x="3739688" y="2433960"/>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62" name="Shape 1862"/>
          <p:cNvSpPr/>
          <p:nvPr/>
        </p:nvSpPr>
        <p:spPr>
          <a:xfrm>
            <a:off x="4083309" y="2433960"/>
            <a:ext cx="298200" cy="298200"/>
          </a:xfrm>
          <a:prstGeom prst="rect">
            <a:avLst/>
          </a:prstGeom>
          <a:solidFill>
            <a:srgbClr val="3F9C3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63" name="Shape 1863"/>
          <p:cNvSpPr/>
          <p:nvPr/>
        </p:nvSpPr>
        <p:spPr>
          <a:xfrm>
            <a:off x="4083309" y="2095525"/>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64" name="Shape 1864"/>
          <p:cNvSpPr/>
          <p:nvPr/>
        </p:nvSpPr>
        <p:spPr>
          <a:xfrm>
            <a:off x="3738631" y="2095525"/>
            <a:ext cx="298200" cy="298200"/>
          </a:xfrm>
          <a:prstGeom prst="rect">
            <a:avLst/>
          </a:prstGeom>
          <a:solidFill>
            <a:srgbClr val="E6871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65" name="Shape 1865"/>
          <p:cNvSpPr txBox="1"/>
          <p:nvPr/>
        </p:nvSpPr>
        <p:spPr>
          <a:xfrm>
            <a:off x="36717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866" name="Shape 1866"/>
          <p:cNvGrpSpPr/>
          <p:nvPr/>
        </p:nvGrpSpPr>
        <p:grpSpPr>
          <a:xfrm>
            <a:off x="3656190" y="1864953"/>
            <a:ext cx="712986" cy="218400"/>
            <a:chOff x="4577530" y="2938752"/>
            <a:chExt cx="712986" cy="218400"/>
          </a:xfrm>
        </p:grpSpPr>
        <p:sp>
          <p:nvSpPr>
            <p:cNvPr id="1867" name="Shape 1867"/>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8" name="Shape 1868"/>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9" name="Shape 1869"/>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870" name="Shape 1870"/>
          <p:cNvSpPr/>
          <p:nvPr/>
        </p:nvSpPr>
        <p:spPr>
          <a:xfrm>
            <a:off x="3794167" y="2176844"/>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871" name="Shape 1871"/>
          <p:cNvPicPr preferRelativeResize="0"/>
          <p:nvPr/>
        </p:nvPicPr>
        <p:blipFill>
          <a:blip r:embed="rId4">
            <a:alphaModFix/>
          </a:blip>
          <a:stretch>
            <a:fillRect/>
          </a:stretch>
        </p:blipFill>
        <p:spPr>
          <a:xfrm>
            <a:off x="3816671" y="2091465"/>
            <a:ext cx="144291" cy="77700"/>
          </a:xfrm>
          <a:prstGeom prst="rect">
            <a:avLst/>
          </a:prstGeom>
          <a:noFill/>
          <a:ln>
            <a:noFill/>
          </a:ln>
        </p:spPr>
      </p:pic>
      <p:sp>
        <p:nvSpPr>
          <p:cNvPr id="1872" name="Shape 1872"/>
          <p:cNvSpPr/>
          <p:nvPr/>
        </p:nvSpPr>
        <p:spPr>
          <a:xfrm>
            <a:off x="4140964" y="2176844"/>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873" name="Shape 1873"/>
          <p:cNvPicPr preferRelativeResize="0"/>
          <p:nvPr/>
        </p:nvPicPr>
        <p:blipFill>
          <a:blip r:embed="rId4">
            <a:alphaModFix/>
          </a:blip>
          <a:stretch>
            <a:fillRect/>
          </a:stretch>
        </p:blipFill>
        <p:spPr>
          <a:xfrm>
            <a:off x="4163468" y="2091465"/>
            <a:ext cx="144291" cy="77700"/>
          </a:xfrm>
          <a:prstGeom prst="rect">
            <a:avLst/>
          </a:prstGeom>
          <a:noFill/>
          <a:ln>
            <a:noFill/>
          </a:ln>
        </p:spPr>
      </p:pic>
      <p:sp>
        <p:nvSpPr>
          <p:cNvPr id="1874" name="Shape 1874"/>
          <p:cNvSpPr/>
          <p:nvPr/>
        </p:nvSpPr>
        <p:spPr>
          <a:xfrm>
            <a:off x="4140964" y="2514765"/>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875" name="Shape 1875"/>
          <p:cNvPicPr preferRelativeResize="0"/>
          <p:nvPr/>
        </p:nvPicPr>
        <p:blipFill>
          <a:blip r:embed="rId4">
            <a:alphaModFix/>
          </a:blip>
          <a:stretch>
            <a:fillRect/>
          </a:stretch>
        </p:blipFill>
        <p:spPr>
          <a:xfrm>
            <a:off x="4163468" y="2429386"/>
            <a:ext cx="144291" cy="77700"/>
          </a:xfrm>
          <a:prstGeom prst="rect">
            <a:avLst/>
          </a:prstGeom>
          <a:noFill/>
          <a:ln>
            <a:noFill/>
          </a:ln>
        </p:spPr>
      </p:pic>
      <p:sp>
        <p:nvSpPr>
          <p:cNvPr id="1876" name="Shape 1876"/>
          <p:cNvSpPr/>
          <p:nvPr/>
        </p:nvSpPr>
        <p:spPr>
          <a:xfrm>
            <a:off x="3794167" y="2514765"/>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877" name="Shape 1877"/>
          <p:cNvPicPr preferRelativeResize="0"/>
          <p:nvPr/>
        </p:nvPicPr>
        <p:blipFill>
          <a:blip r:embed="rId4">
            <a:alphaModFix/>
          </a:blip>
          <a:stretch>
            <a:fillRect/>
          </a:stretch>
        </p:blipFill>
        <p:spPr>
          <a:xfrm>
            <a:off x="3816671" y="2429386"/>
            <a:ext cx="144291" cy="77700"/>
          </a:xfrm>
          <a:prstGeom prst="rect">
            <a:avLst/>
          </a:prstGeom>
          <a:noFill/>
          <a:ln>
            <a:noFill/>
          </a:ln>
        </p:spPr>
      </p:pic>
      <p:sp>
        <p:nvSpPr>
          <p:cNvPr id="1878" name="Shape 1878"/>
          <p:cNvSpPr txBox="1"/>
          <p:nvPr/>
        </p:nvSpPr>
        <p:spPr>
          <a:xfrm>
            <a:off x="37615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879" name="Shape 1879"/>
          <p:cNvSpPr txBox="1"/>
          <p:nvPr/>
        </p:nvSpPr>
        <p:spPr>
          <a:xfrm>
            <a:off x="4113128"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880" name="Shape 1880"/>
          <p:cNvPicPr preferRelativeResize="0"/>
          <p:nvPr/>
        </p:nvPicPr>
        <p:blipFill>
          <a:blip r:embed="rId5">
            <a:alphaModFix/>
          </a:blip>
          <a:stretch>
            <a:fillRect/>
          </a:stretch>
        </p:blipFill>
        <p:spPr>
          <a:xfrm>
            <a:off x="3816262" y="2221055"/>
            <a:ext cx="147500" cy="98225"/>
          </a:xfrm>
          <a:prstGeom prst="rect">
            <a:avLst/>
          </a:prstGeom>
          <a:noFill/>
          <a:ln>
            <a:noFill/>
          </a:ln>
        </p:spPr>
      </p:pic>
      <p:pic>
        <p:nvPicPr>
          <p:cNvPr id="1881" name="Shape 1881"/>
          <p:cNvPicPr preferRelativeResize="0"/>
          <p:nvPr/>
        </p:nvPicPr>
        <p:blipFill>
          <a:blip r:embed="rId6">
            <a:alphaModFix/>
          </a:blip>
          <a:stretch>
            <a:fillRect/>
          </a:stretch>
        </p:blipFill>
        <p:spPr>
          <a:xfrm>
            <a:off x="4172852" y="2547375"/>
            <a:ext cx="128250" cy="128250"/>
          </a:xfrm>
          <a:prstGeom prst="rect">
            <a:avLst/>
          </a:prstGeom>
          <a:noFill/>
          <a:ln>
            <a:noFill/>
          </a:ln>
        </p:spPr>
      </p:pic>
      <p:sp>
        <p:nvSpPr>
          <p:cNvPr id="1882" name="Shape 1882"/>
          <p:cNvSpPr/>
          <p:nvPr/>
        </p:nvSpPr>
        <p:spPr>
          <a:xfrm>
            <a:off x="45099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883" name="Shape 1883"/>
          <p:cNvSpPr/>
          <p:nvPr/>
        </p:nvSpPr>
        <p:spPr>
          <a:xfrm>
            <a:off x="45317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884" name="Shape 1884"/>
          <p:cNvSpPr/>
          <p:nvPr/>
        </p:nvSpPr>
        <p:spPr>
          <a:xfrm>
            <a:off x="4577888" y="3495344"/>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85" name="Shape 1885"/>
          <p:cNvSpPr/>
          <p:nvPr/>
        </p:nvSpPr>
        <p:spPr>
          <a:xfrm>
            <a:off x="4921509" y="3495344"/>
            <a:ext cx="298200" cy="298200"/>
          </a:xfrm>
          <a:prstGeom prst="rect">
            <a:avLst/>
          </a:prstGeom>
          <a:solidFill>
            <a:srgbClr val="3F9C3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86" name="Shape 1886"/>
          <p:cNvSpPr/>
          <p:nvPr/>
        </p:nvSpPr>
        <p:spPr>
          <a:xfrm>
            <a:off x="4921509" y="3156909"/>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87" name="Shape 1887"/>
          <p:cNvSpPr/>
          <p:nvPr/>
        </p:nvSpPr>
        <p:spPr>
          <a:xfrm>
            <a:off x="4576831" y="3156909"/>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888" name="Shape 1888"/>
          <p:cNvSpPr txBox="1"/>
          <p:nvPr/>
        </p:nvSpPr>
        <p:spPr>
          <a:xfrm>
            <a:off x="45099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889" name="Shape 1889"/>
          <p:cNvGrpSpPr/>
          <p:nvPr/>
        </p:nvGrpSpPr>
        <p:grpSpPr>
          <a:xfrm>
            <a:off x="4494390" y="2926337"/>
            <a:ext cx="712986" cy="218400"/>
            <a:chOff x="4577530" y="2938752"/>
            <a:chExt cx="712986" cy="218400"/>
          </a:xfrm>
        </p:grpSpPr>
        <p:sp>
          <p:nvSpPr>
            <p:cNvPr id="1890" name="Shape 1890"/>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1" name="Shape 1891"/>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2" name="Shape 1892"/>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893" name="Shape 1893"/>
          <p:cNvSpPr/>
          <p:nvPr/>
        </p:nvSpPr>
        <p:spPr>
          <a:xfrm>
            <a:off x="4632367" y="3238228"/>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894" name="Shape 1894"/>
          <p:cNvPicPr preferRelativeResize="0"/>
          <p:nvPr/>
        </p:nvPicPr>
        <p:blipFill>
          <a:blip r:embed="rId4">
            <a:alphaModFix/>
          </a:blip>
          <a:stretch>
            <a:fillRect/>
          </a:stretch>
        </p:blipFill>
        <p:spPr>
          <a:xfrm>
            <a:off x="4654871" y="3152849"/>
            <a:ext cx="144291" cy="77700"/>
          </a:xfrm>
          <a:prstGeom prst="rect">
            <a:avLst/>
          </a:prstGeom>
          <a:noFill/>
          <a:ln>
            <a:noFill/>
          </a:ln>
        </p:spPr>
      </p:pic>
      <p:sp>
        <p:nvSpPr>
          <p:cNvPr id="1895" name="Shape 1895"/>
          <p:cNvSpPr/>
          <p:nvPr/>
        </p:nvSpPr>
        <p:spPr>
          <a:xfrm>
            <a:off x="4979164" y="3238228"/>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896" name="Shape 1896"/>
          <p:cNvPicPr preferRelativeResize="0"/>
          <p:nvPr/>
        </p:nvPicPr>
        <p:blipFill>
          <a:blip r:embed="rId4">
            <a:alphaModFix/>
          </a:blip>
          <a:stretch>
            <a:fillRect/>
          </a:stretch>
        </p:blipFill>
        <p:spPr>
          <a:xfrm>
            <a:off x="5001668" y="3152849"/>
            <a:ext cx="144291" cy="77700"/>
          </a:xfrm>
          <a:prstGeom prst="rect">
            <a:avLst/>
          </a:prstGeom>
          <a:noFill/>
          <a:ln>
            <a:noFill/>
          </a:ln>
        </p:spPr>
      </p:pic>
      <p:sp>
        <p:nvSpPr>
          <p:cNvPr id="1897" name="Shape 1897"/>
          <p:cNvSpPr/>
          <p:nvPr/>
        </p:nvSpPr>
        <p:spPr>
          <a:xfrm>
            <a:off x="4979164" y="3576149"/>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898" name="Shape 1898"/>
          <p:cNvPicPr preferRelativeResize="0"/>
          <p:nvPr/>
        </p:nvPicPr>
        <p:blipFill>
          <a:blip r:embed="rId4">
            <a:alphaModFix/>
          </a:blip>
          <a:stretch>
            <a:fillRect/>
          </a:stretch>
        </p:blipFill>
        <p:spPr>
          <a:xfrm>
            <a:off x="5001668" y="3490770"/>
            <a:ext cx="144291" cy="77700"/>
          </a:xfrm>
          <a:prstGeom prst="rect">
            <a:avLst/>
          </a:prstGeom>
          <a:noFill/>
          <a:ln>
            <a:noFill/>
          </a:ln>
        </p:spPr>
      </p:pic>
      <p:sp>
        <p:nvSpPr>
          <p:cNvPr id="1899" name="Shape 1899"/>
          <p:cNvSpPr/>
          <p:nvPr/>
        </p:nvSpPr>
        <p:spPr>
          <a:xfrm>
            <a:off x="4632367" y="3576149"/>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00" name="Shape 1900"/>
          <p:cNvPicPr preferRelativeResize="0"/>
          <p:nvPr/>
        </p:nvPicPr>
        <p:blipFill>
          <a:blip r:embed="rId4">
            <a:alphaModFix/>
          </a:blip>
          <a:stretch>
            <a:fillRect/>
          </a:stretch>
        </p:blipFill>
        <p:spPr>
          <a:xfrm>
            <a:off x="4654871" y="3490770"/>
            <a:ext cx="144291" cy="77700"/>
          </a:xfrm>
          <a:prstGeom prst="rect">
            <a:avLst/>
          </a:prstGeom>
          <a:noFill/>
          <a:ln>
            <a:noFill/>
          </a:ln>
        </p:spPr>
      </p:pic>
      <p:sp>
        <p:nvSpPr>
          <p:cNvPr id="1901" name="Shape 1901"/>
          <p:cNvSpPr txBox="1"/>
          <p:nvPr/>
        </p:nvSpPr>
        <p:spPr>
          <a:xfrm>
            <a:off x="4599769"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902" name="Shape 1902"/>
          <p:cNvSpPr txBox="1"/>
          <p:nvPr/>
        </p:nvSpPr>
        <p:spPr>
          <a:xfrm>
            <a:off x="4951328"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903" name="Shape 1903"/>
          <p:cNvPicPr preferRelativeResize="0"/>
          <p:nvPr/>
        </p:nvPicPr>
        <p:blipFill>
          <a:blip r:embed="rId5">
            <a:alphaModFix/>
          </a:blip>
          <a:stretch>
            <a:fillRect/>
          </a:stretch>
        </p:blipFill>
        <p:spPr>
          <a:xfrm>
            <a:off x="4647732" y="3621745"/>
            <a:ext cx="147500" cy="98225"/>
          </a:xfrm>
          <a:prstGeom prst="rect">
            <a:avLst/>
          </a:prstGeom>
          <a:noFill/>
          <a:ln>
            <a:noFill/>
          </a:ln>
        </p:spPr>
      </p:pic>
      <p:pic>
        <p:nvPicPr>
          <p:cNvPr id="1904" name="Shape 1904"/>
          <p:cNvPicPr preferRelativeResize="0"/>
          <p:nvPr/>
        </p:nvPicPr>
        <p:blipFill>
          <a:blip r:embed="rId6">
            <a:alphaModFix/>
          </a:blip>
          <a:stretch>
            <a:fillRect/>
          </a:stretch>
        </p:blipFill>
        <p:spPr>
          <a:xfrm>
            <a:off x="5008883" y="3608641"/>
            <a:ext cx="128250" cy="128250"/>
          </a:xfrm>
          <a:prstGeom prst="rect">
            <a:avLst/>
          </a:prstGeom>
          <a:noFill/>
          <a:ln>
            <a:noFill/>
          </a:ln>
        </p:spPr>
      </p:pic>
      <p:sp>
        <p:nvSpPr>
          <p:cNvPr id="1905" name="Shape 1905"/>
          <p:cNvSpPr/>
          <p:nvPr/>
        </p:nvSpPr>
        <p:spPr>
          <a:xfrm>
            <a:off x="53481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906" name="Shape 1906"/>
          <p:cNvSpPr/>
          <p:nvPr/>
        </p:nvSpPr>
        <p:spPr>
          <a:xfrm>
            <a:off x="53699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907" name="Shape 1907"/>
          <p:cNvSpPr/>
          <p:nvPr/>
        </p:nvSpPr>
        <p:spPr>
          <a:xfrm>
            <a:off x="5416088" y="2433960"/>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08" name="Shape 1908"/>
          <p:cNvSpPr/>
          <p:nvPr/>
        </p:nvSpPr>
        <p:spPr>
          <a:xfrm>
            <a:off x="5759709" y="2433960"/>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09" name="Shape 1909"/>
          <p:cNvSpPr/>
          <p:nvPr/>
        </p:nvSpPr>
        <p:spPr>
          <a:xfrm>
            <a:off x="5759709" y="2095525"/>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10" name="Shape 1910"/>
          <p:cNvSpPr/>
          <p:nvPr/>
        </p:nvSpPr>
        <p:spPr>
          <a:xfrm>
            <a:off x="5415031" y="2095525"/>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11" name="Shape 1911"/>
          <p:cNvSpPr txBox="1"/>
          <p:nvPr/>
        </p:nvSpPr>
        <p:spPr>
          <a:xfrm>
            <a:off x="53481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912" name="Shape 1912"/>
          <p:cNvGrpSpPr/>
          <p:nvPr/>
        </p:nvGrpSpPr>
        <p:grpSpPr>
          <a:xfrm>
            <a:off x="5332590" y="1864953"/>
            <a:ext cx="712986" cy="218400"/>
            <a:chOff x="4577530" y="2938752"/>
            <a:chExt cx="712986" cy="218400"/>
          </a:xfrm>
        </p:grpSpPr>
        <p:sp>
          <p:nvSpPr>
            <p:cNvPr id="1913" name="Shape 191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4" name="Shape 191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5" name="Shape 191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916" name="Shape 1916"/>
          <p:cNvSpPr/>
          <p:nvPr/>
        </p:nvSpPr>
        <p:spPr>
          <a:xfrm>
            <a:off x="5470567" y="2176844"/>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17" name="Shape 1917"/>
          <p:cNvPicPr preferRelativeResize="0"/>
          <p:nvPr/>
        </p:nvPicPr>
        <p:blipFill>
          <a:blip r:embed="rId4">
            <a:alphaModFix/>
          </a:blip>
          <a:stretch>
            <a:fillRect/>
          </a:stretch>
        </p:blipFill>
        <p:spPr>
          <a:xfrm>
            <a:off x="5493071" y="2091465"/>
            <a:ext cx="144291" cy="77700"/>
          </a:xfrm>
          <a:prstGeom prst="rect">
            <a:avLst/>
          </a:prstGeom>
          <a:noFill/>
          <a:ln>
            <a:noFill/>
          </a:ln>
        </p:spPr>
      </p:pic>
      <p:sp>
        <p:nvSpPr>
          <p:cNvPr id="1918" name="Shape 1918"/>
          <p:cNvSpPr/>
          <p:nvPr/>
        </p:nvSpPr>
        <p:spPr>
          <a:xfrm>
            <a:off x="5817364" y="2176844"/>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600">
                <a:solidFill>
                  <a:srgbClr val="FFFFFF"/>
                </a:solidFill>
              </a:rPr>
              <a:t>c</a:t>
            </a:r>
            <a:endParaRPr sz="600">
              <a:solidFill>
                <a:srgbClr val="FFFFFF"/>
              </a:solidFill>
            </a:endParaRPr>
          </a:p>
        </p:txBody>
      </p:sp>
      <p:pic>
        <p:nvPicPr>
          <p:cNvPr id="1919" name="Shape 1919"/>
          <p:cNvPicPr preferRelativeResize="0"/>
          <p:nvPr/>
        </p:nvPicPr>
        <p:blipFill>
          <a:blip r:embed="rId4">
            <a:alphaModFix/>
          </a:blip>
          <a:stretch>
            <a:fillRect/>
          </a:stretch>
        </p:blipFill>
        <p:spPr>
          <a:xfrm>
            <a:off x="5839868" y="2091465"/>
            <a:ext cx="144291" cy="77700"/>
          </a:xfrm>
          <a:prstGeom prst="rect">
            <a:avLst/>
          </a:prstGeom>
          <a:noFill/>
          <a:ln>
            <a:noFill/>
          </a:ln>
        </p:spPr>
      </p:pic>
      <p:sp>
        <p:nvSpPr>
          <p:cNvPr id="1920" name="Shape 1920"/>
          <p:cNvSpPr/>
          <p:nvPr/>
        </p:nvSpPr>
        <p:spPr>
          <a:xfrm>
            <a:off x="5817364" y="2514765"/>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21" name="Shape 1921"/>
          <p:cNvPicPr preferRelativeResize="0"/>
          <p:nvPr/>
        </p:nvPicPr>
        <p:blipFill>
          <a:blip r:embed="rId4">
            <a:alphaModFix/>
          </a:blip>
          <a:stretch>
            <a:fillRect/>
          </a:stretch>
        </p:blipFill>
        <p:spPr>
          <a:xfrm>
            <a:off x="5839868" y="2429386"/>
            <a:ext cx="144291" cy="77700"/>
          </a:xfrm>
          <a:prstGeom prst="rect">
            <a:avLst/>
          </a:prstGeom>
          <a:noFill/>
          <a:ln>
            <a:noFill/>
          </a:ln>
        </p:spPr>
      </p:pic>
      <p:sp>
        <p:nvSpPr>
          <p:cNvPr id="1922" name="Shape 1922"/>
          <p:cNvSpPr/>
          <p:nvPr/>
        </p:nvSpPr>
        <p:spPr>
          <a:xfrm>
            <a:off x="5470567" y="2514765"/>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23" name="Shape 1923"/>
          <p:cNvPicPr preferRelativeResize="0"/>
          <p:nvPr/>
        </p:nvPicPr>
        <p:blipFill>
          <a:blip r:embed="rId4">
            <a:alphaModFix/>
          </a:blip>
          <a:stretch>
            <a:fillRect/>
          </a:stretch>
        </p:blipFill>
        <p:spPr>
          <a:xfrm>
            <a:off x="5493071" y="2429386"/>
            <a:ext cx="144291" cy="77700"/>
          </a:xfrm>
          <a:prstGeom prst="rect">
            <a:avLst/>
          </a:prstGeom>
          <a:noFill/>
          <a:ln>
            <a:noFill/>
          </a:ln>
        </p:spPr>
      </p:pic>
      <p:sp>
        <p:nvSpPr>
          <p:cNvPr id="1924" name="Shape 1924"/>
          <p:cNvSpPr txBox="1"/>
          <p:nvPr/>
        </p:nvSpPr>
        <p:spPr>
          <a:xfrm>
            <a:off x="54379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925" name="Shape 1925"/>
          <p:cNvSpPr txBox="1"/>
          <p:nvPr/>
        </p:nvSpPr>
        <p:spPr>
          <a:xfrm>
            <a:off x="5781735"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926" name="Shape 1926"/>
          <p:cNvPicPr preferRelativeResize="0"/>
          <p:nvPr/>
        </p:nvPicPr>
        <p:blipFill>
          <a:blip r:embed="rId7">
            <a:alphaModFix/>
          </a:blip>
          <a:stretch>
            <a:fillRect/>
          </a:stretch>
        </p:blipFill>
        <p:spPr>
          <a:xfrm>
            <a:off x="5520286" y="2223902"/>
            <a:ext cx="89205" cy="98225"/>
          </a:xfrm>
          <a:prstGeom prst="rect">
            <a:avLst/>
          </a:prstGeom>
          <a:noFill/>
          <a:ln>
            <a:noFill/>
          </a:ln>
        </p:spPr>
      </p:pic>
      <p:pic>
        <p:nvPicPr>
          <p:cNvPr id="1927" name="Shape 1927"/>
          <p:cNvPicPr preferRelativeResize="0"/>
          <p:nvPr/>
        </p:nvPicPr>
        <p:blipFill>
          <a:blip r:embed="rId8">
            <a:alphaModFix/>
          </a:blip>
          <a:stretch>
            <a:fillRect/>
          </a:stretch>
        </p:blipFill>
        <p:spPr>
          <a:xfrm>
            <a:off x="5830428" y="2570588"/>
            <a:ext cx="158026" cy="81825"/>
          </a:xfrm>
          <a:prstGeom prst="rect">
            <a:avLst/>
          </a:prstGeom>
          <a:noFill/>
          <a:ln>
            <a:noFill/>
          </a:ln>
        </p:spPr>
      </p:pic>
      <p:sp>
        <p:nvSpPr>
          <p:cNvPr id="1928" name="Shape 1928"/>
          <p:cNvSpPr/>
          <p:nvPr/>
        </p:nvSpPr>
        <p:spPr>
          <a:xfrm>
            <a:off x="53481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929" name="Shape 1929"/>
          <p:cNvSpPr/>
          <p:nvPr/>
        </p:nvSpPr>
        <p:spPr>
          <a:xfrm>
            <a:off x="53699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930" name="Shape 1930"/>
          <p:cNvSpPr/>
          <p:nvPr/>
        </p:nvSpPr>
        <p:spPr>
          <a:xfrm>
            <a:off x="5416088" y="3495344"/>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31" name="Shape 1931"/>
          <p:cNvSpPr/>
          <p:nvPr/>
        </p:nvSpPr>
        <p:spPr>
          <a:xfrm>
            <a:off x="5759709" y="3495344"/>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32" name="Shape 1932"/>
          <p:cNvSpPr/>
          <p:nvPr/>
        </p:nvSpPr>
        <p:spPr>
          <a:xfrm>
            <a:off x="5759709" y="3156909"/>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33" name="Shape 1933"/>
          <p:cNvSpPr/>
          <p:nvPr/>
        </p:nvSpPr>
        <p:spPr>
          <a:xfrm>
            <a:off x="5415031" y="3156909"/>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34" name="Shape 1934"/>
          <p:cNvSpPr txBox="1"/>
          <p:nvPr/>
        </p:nvSpPr>
        <p:spPr>
          <a:xfrm>
            <a:off x="53481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935" name="Shape 1935"/>
          <p:cNvGrpSpPr/>
          <p:nvPr/>
        </p:nvGrpSpPr>
        <p:grpSpPr>
          <a:xfrm>
            <a:off x="5332590" y="2926337"/>
            <a:ext cx="712986" cy="218400"/>
            <a:chOff x="4577530" y="2938752"/>
            <a:chExt cx="712986" cy="218400"/>
          </a:xfrm>
        </p:grpSpPr>
        <p:sp>
          <p:nvSpPr>
            <p:cNvPr id="1936" name="Shape 1936"/>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7" name="Shape 1937"/>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8" name="Shape 1938"/>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939" name="Shape 1939"/>
          <p:cNvSpPr/>
          <p:nvPr/>
        </p:nvSpPr>
        <p:spPr>
          <a:xfrm>
            <a:off x="5470567" y="3238228"/>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40" name="Shape 1940"/>
          <p:cNvPicPr preferRelativeResize="0"/>
          <p:nvPr/>
        </p:nvPicPr>
        <p:blipFill>
          <a:blip r:embed="rId4">
            <a:alphaModFix/>
          </a:blip>
          <a:stretch>
            <a:fillRect/>
          </a:stretch>
        </p:blipFill>
        <p:spPr>
          <a:xfrm>
            <a:off x="5493071" y="3152849"/>
            <a:ext cx="144291" cy="77700"/>
          </a:xfrm>
          <a:prstGeom prst="rect">
            <a:avLst/>
          </a:prstGeom>
          <a:noFill/>
          <a:ln>
            <a:noFill/>
          </a:ln>
        </p:spPr>
      </p:pic>
      <p:sp>
        <p:nvSpPr>
          <p:cNvPr id="1941" name="Shape 1941"/>
          <p:cNvSpPr/>
          <p:nvPr/>
        </p:nvSpPr>
        <p:spPr>
          <a:xfrm>
            <a:off x="5817364" y="3238228"/>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42" name="Shape 1942"/>
          <p:cNvPicPr preferRelativeResize="0"/>
          <p:nvPr/>
        </p:nvPicPr>
        <p:blipFill>
          <a:blip r:embed="rId4">
            <a:alphaModFix/>
          </a:blip>
          <a:stretch>
            <a:fillRect/>
          </a:stretch>
        </p:blipFill>
        <p:spPr>
          <a:xfrm>
            <a:off x="5839868" y="3152849"/>
            <a:ext cx="144291" cy="77700"/>
          </a:xfrm>
          <a:prstGeom prst="rect">
            <a:avLst/>
          </a:prstGeom>
          <a:noFill/>
          <a:ln>
            <a:noFill/>
          </a:ln>
        </p:spPr>
      </p:pic>
      <p:sp>
        <p:nvSpPr>
          <p:cNvPr id="1943" name="Shape 1943"/>
          <p:cNvSpPr/>
          <p:nvPr/>
        </p:nvSpPr>
        <p:spPr>
          <a:xfrm>
            <a:off x="5817364" y="3576149"/>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44" name="Shape 1944"/>
          <p:cNvPicPr preferRelativeResize="0"/>
          <p:nvPr/>
        </p:nvPicPr>
        <p:blipFill>
          <a:blip r:embed="rId4">
            <a:alphaModFix/>
          </a:blip>
          <a:stretch>
            <a:fillRect/>
          </a:stretch>
        </p:blipFill>
        <p:spPr>
          <a:xfrm>
            <a:off x="5839868" y="3490770"/>
            <a:ext cx="144291" cy="77700"/>
          </a:xfrm>
          <a:prstGeom prst="rect">
            <a:avLst/>
          </a:prstGeom>
          <a:noFill/>
          <a:ln>
            <a:noFill/>
          </a:ln>
        </p:spPr>
      </p:pic>
      <p:sp>
        <p:nvSpPr>
          <p:cNvPr id="1945" name="Shape 1945"/>
          <p:cNvSpPr/>
          <p:nvPr/>
        </p:nvSpPr>
        <p:spPr>
          <a:xfrm>
            <a:off x="5470567" y="3576149"/>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46" name="Shape 1946"/>
          <p:cNvPicPr preferRelativeResize="0"/>
          <p:nvPr/>
        </p:nvPicPr>
        <p:blipFill>
          <a:blip r:embed="rId4">
            <a:alphaModFix/>
          </a:blip>
          <a:stretch>
            <a:fillRect/>
          </a:stretch>
        </p:blipFill>
        <p:spPr>
          <a:xfrm>
            <a:off x="5493071" y="3490770"/>
            <a:ext cx="144291" cy="77700"/>
          </a:xfrm>
          <a:prstGeom prst="rect">
            <a:avLst/>
          </a:prstGeom>
          <a:noFill/>
          <a:ln>
            <a:noFill/>
          </a:ln>
        </p:spPr>
      </p:pic>
      <p:sp>
        <p:nvSpPr>
          <p:cNvPr id="1947" name="Shape 1947"/>
          <p:cNvSpPr txBox="1"/>
          <p:nvPr/>
        </p:nvSpPr>
        <p:spPr>
          <a:xfrm>
            <a:off x="5437969"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1948" name="Shape 1948"/>
          <p:cNvSpPr txBox="1"/>
          <p:nvPr/>
        </p:nvSpPr>
        <p:spPr>
          <a:xfrm>
            <a:off x="5789528"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949" name="Shape 1949"/>
          <p:cNvPicPr preferRelativeResize="0"/>
          <p:nvPr/>
        </p:nvPicPr>
        <p:blipFill>
          <a:blip r:embed="rId7">
            <a:alphaModFix/>
          </a:blip>
          <a:stretch>
            <a:fillRect/>
          </a:stretch>
        </p:blipFill>
        <p:spPr>
          <a:xfrm>
            <a:off x="5520286" y="3624591"/>
            <a:ext cx="89205" cy="98225"/>
          </a:xfrm>
          <a:prstGeom prst="rect">
            <a:avLst/>
          </a:prstGeom>
          <a:noFill/>
          <a:ln>
            <a:noFill/>
          </a:ln>
        </p:spPr>
      </p:pic>
      <p:pic>
        <p:nvPicPr>
          <p:cNvPr id="1950" name="Shape 1950"/>
          <p:cNvPicPr preferRelativeResize="0"/>
          <p:nvPr/>
        </p:nvPicPr>
        <p:blipFill>
          <a:blip r:embed="rId8">
            <a:alphaModFix/>
          </a:blip>
          <a:stretch>
            <a:fillRect/>
          </a:stretch>
        </p:blipFill>
        <p:spPr>
          <a:xfrm>
            <a:off x="5830428" y="3623927"/>
            <a:ext cx="158026" cy="81825"/>
          </a:xfrm>
          <a:prstGeom prst="rect">
            <a:avLst/>
          </a:prstGeom>
          <a:noFill/>
          <a:ln>
            <a:noFill/>
          </a:ln>
        </p:spPr>
      </p:pic>
      <p:sp>
        <p:nvSpPr>
          <p:cNvPr id="1951" name="Shape 1951"/>
          <p:cNvSpPr/>
          <p:nvPr/>
        </p:nvSpPr>
        <p:spPr>
          <a:xfrm>
            <a:off x="4509910" y="1913148"/>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952" name="Shape 1952"/>
          <p:cNvSpPr/>
          <p:nvPr/>
        </p:nvSpPr>
        <p:spPr>
          <a:xfrm>
            <a:off x="4531766" y="1934534"/>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953" name="Shape 1953"/>
          <p:cNvSpPr/>
          <p:nvPr/>
        </p:nvSpPr>
        <p:spPr>
          <a:xfrm>
            <a:off x="4577888" y="2433960"/>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54" name="Shape 1954"/>
          <p:cNvSpPr/>
          <p:nvPr/>
        </p:nvSpPr>
        <p:spPr>
          <a:xfrm>
            <a:off x="4921509" y="2433960"/>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55" name="Shape 1955"/>
          <p:cNvSpPr/>
          <p:nvPr/>
        </p:nvSpPr>
        <p:spPr>
          <a:xfrm>
            <a:off x="4921509" y="2095525"/>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56" name="Shape 1956"/>
          <p:cNvSpPr/>
          <p:nvPr/>
        </p:nvSpPr>
        <p:spPr>
          <a:xfrm>
            <a:off x="4576831" y="2095525"/>
            <a:ext cx="298200" cy="298200"/>
          </a:xfrm>
          <a:prstGeom prst="rect">
            <a:avLst/>
          </a:prstGeom>
          <a:solidFill>
            <a:srgbClr val="E6871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57" name="Shape 1957"/>
          <p:cNvSpPr txBox="1"/>
          <p:nvPr/>
        </p:nvSpPr>
        <p:spPr>
          <a:xfrm>
            <a:off x="4509910" y="2701270"/>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958" name="Shape 1958"/>
          <p:cNvGrpSpPr/>
          <p:nvPr/>
        </p:nvGrpSpPr>
        <p:grpSpPr>
          <a:xfrm>
            <a:off x="4494390" y="1864953"/>
            <a:ext cx="712986" cy="218400"/>
            <a:chOff x="4577530" y="2938752"/>
            <a:chExt cx="712986" cy="218400"/>
          </a:xfrm>
        </p:grpSpPr>
        <p:sp>
          <p:nvSpPr>
            <p:cNvPr id="1959" name="Shape 1959"/>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0" name="Shape 1960"/>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1" name="Shape 1961"/>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962" name="Shape 1962"/>
          <p:cNvSpPr/>
          <p:nvPr/>
        </p:nvSpPr>
        <p:spPr>
          <a:xfrm>
            <a:off x="4632367" y="2176844"/>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63" name="Shape 1963"/>
          <p:cNvPicPr preferRelativeResize="0"/>
          <p:nvPr/>
        </p:nvPicPr>
        <p:blipFill>
          <a:blip r:embed="rId4">
            <a:alphaModFix/>
          </a:blip>
          <a:stretch>
            <a:fillRect/>
          </a:stretch>
        </p:blipFill>
        <p:spPr>
          <a:xfrm>
            <a:off x="4654871" y="2091465"/>
            <a:ext cx="144291" cy="77700"/>
          </a:xfrm>
          <a:prstGeom prst="rect">
            <a:avLst/>
          </a:prstGeom>
          <a:noFill/>
          <a:ln>
            <a:noFill/>
          </a:ln>
        </p:spPr>
      </p:pic>
      <p:sp>
        <p:nvSpPr>
          <p:cNvPr id="1964" name="Shape 1964"/>
          <p:cNvSpPr/>
          <p:nvPr/>
        </p:nvSpPr>
        <p:spPr>
          <a:xfrm>
            <a:off x="4979164" y="2176844"/>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65" name="Shape 1965"/>
          <p:cNvPicPr preferRelativeResize="0"/>
          <p:nvPr/>
        </p:nvPicPr>
        <p:blipFill>
          <a:blip r:embed="rId4">
            <a:alphaModFix/>
          </a:blip>
          <a:stretch>
            <a:fillRect/>
          </a:stretch>
        </p:blipFill>
        <p:spPr>
          <a:xfrm>
            <a:off x="5001668" y="2091465"/>
            <a:ext cx="144291" cy="77700"/>
          </a:xfrm>
          <a:prstGeom prst="rect">
            <a:avLst/>
          </a:prstGeom>
          <a:noFill/>
          <a:ln>
            <a:noFill/>
          </a:ln>
        </p:spPr>
      </p:pic>
      <p:sp>
        <p:nvSpPr>
          <p:cNvPr id="1966" name="Shape 1966"/>
          <p:cNvSpPr/>
          <p:nvPr/>
        </p:nvSpPr>
        <p:spPr>
          <a:xfrm>
            <a:off x="4979164" y="2514765"/>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67" name="Shape 1967"/>
          <p:cNvPicPr preferRelativeResize="0"/>
          <p:nvPr/>
        </p:nvPicPr>
        <p:blipFill>
          <a:blip r:embed="rId4">
            <a:alphaModFix/>
          </a:blip>
          <a:stretch>
            <a:fillRect/>
          </a:stretch>
        </p:blipFill>
        <p:spPr>
          <a:xfrm>
            <a:off x="5001668" y="2429386"/>
            <a:ext cx="144291" cy="77700"/>
          </a:xfrm>
          <a:prstGeom prst="rect">
            <a:avLst/>
          </a:prstGeom>
          <a:noFill/>
          <a:ln>
            <a:noFill/>
          </a:ln>
        </p:spPr>
      </p:pic>
      <p:sp>
        <p:nvSpPr>
          <p:cNvPr id="1968" name="Shape 1968"/>
          <p:cNvSpPr/>
          <p:nvPr/>
        </p:nvSpPr>
        <p:spPr>
          <a:xfrm>
            <a:off x="4632367" y="2514765"/>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69" name="Shape 1969"/>
          <p:cNvPicPr preferRelativeResize="0"/>
          <p:nvPr/>
        </p:nvPicPr>
        <p:blipFill>
          <a:blip r:embed="rId4">
            <a:alphaModFix/>
          </a:blip>
          <a:stretch>
            <a:fillRect/>
          </a:stretch>
        </p:blipFill>
        <p:spPr>
          <a:xfrm>
            <a:off x="4654871" y="2429386"/>
            <a:ext cx="144291" cy="77700"/>
          </a:xfrm>
          <a:prstGeom prst="rect">
            <a:avLst/>
          </a:prstGeom>
          <a:noFill/>
          <a:ln>
            <a:noFill/>
          </a:ln>
        </p:spPr>
      </p:pic>
      <p:sp>
        <p:nvSpPr>
          <p:cNvPr id="1970" name="Shape 1970"/>
          <p:cNvSpPr txBox="1"/>
          <p:nvPr/>
        </p:nvSpPr>
        <p:spPr>
          <a:xfrm>
            <a:off x="4951522"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971" name="Shape 1971"/>
          <p:cNvPicPr preferRelativeResize="0"/>
          <p:nvPr/>
        </p:nvPicPr>
        <p:blipFill>
          <a:blip r:embed="rId5">
            <a:alphaModFix/>
          </a:blip>
          <a:stretch>
            <a:fillRect/>
          </a:stretch>
        </p:blipFill>
        <p:spPr>
          <a:xfrm>
            <a:off x="4654462" y="2221055"/>
            <a:ext cx="147500" cy="98225"/>
          </a:xfrm>
          <a:prstGeom prst="rect">
            <a:avLst/>
          </a:prstGeom>
          <a:noFill/>
          <a:ln>
            <a:noFill/>
          </a:ln>
        </p:spPr>
      </p:pic>
      <p:pic>
        <p:nvPicPr>
          <p:cNvPr id="1972" name="Shape 1972"/>
          <p:cNvPicPr preferRelativeResize="0"/>
          <p:nvPr/>
        </p:nvPicPr>
        <p:blipFill>
          <a:blip r:embed="rId6">
            <a:alphaModFix/>
          </a:blip>
          <a:stretch>
            <a:fillRect/>
          </a:stretch>
        </p:blipFill>
        <p:spPr>
          <a:xfrm>
            <a:off x="4656973" y="2547375"/>
            <a:ext cx="128250" cy="128250"/>
          </a:xfrm>
          <a:prstGeom prst="rect">
            <a:avLst/>
          </a:prstGeom>
          <a:noFill/>
          <a:ln>
            <a:noFill/>
          </a:ln>
        </p:spPr>
      </p:pic>
      <p:pic>
        <p:nvPicPr>
          <p:cNvPr id="1973" name="Shape 1973"/>
          <p:cNvPicPr preferRelativeResize="0"/>
          <p:nvPr/>
        </p:nvPicPr>
        <p:blipFill>
          <a:blip r:embed="rId9">
            <a:alphaModFix/>
          </a:blip>
          <a:stretch>
            <a:fillRect/>
          </a:stretch>
        </p:blipFill>
        <p:spPr>
          <a:xfrm>
            <a:off x="5027731" y="2230103"/>
            <a:ext cx="92550" cy="92550"/>
          </a:xfrm>
          <a:prstGeom prst="rect">
            <a:avLst/>
          </a:prstGeom>
          <a:noFill/>
          <a:ln>
            <a:noFill/>
          </a:ln>
        </p:spPr>
      </p:pic>
      <p:sp>
        <p:nvSpPr>
          <p:cNvPr id="1974" name="Shape 1974"/>
          <p:cNvSpPr/>
          <p:nvPr/>
        </p:nvSpPr>
        <p:spPr>
          <a:xfrm>
            <a:off x="3671710" y="2974532"/>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1975" name="Shape 1975"/>
          <p:cNvSpPr/>
          <p:nvPr/>
        </p:nvSpPr>
        <p:spPr>
          <a:xfrm>
            <a:off x="3693566" y="2995918"/>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1976" name="Shape 1976"/>
          <p:cNvSpPr/>
          <p:nvPr/>
        </p:nvSpPr>
        <p:spPr>
          <a:xfrm>
            <a:off x="3739688" y="3495344"/>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77" name="Shape 1977"/>
          <p:cNvSpPr/>
          <p:nvPr/>
        </p:nvSpPr>
        <p:spPr>
          <a:xfrm>
            <a:off x="4083309" y="3495344"/>
            <a:ext cx="298200" cy="298200"/>
          </a:xfrm>
          <a:prstGeom prst="rect">
            <a:avLst/>
          </a:prstGeom>
          <a:solidFill>
            <a:srgbClr val="E6871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78" name="Shape 1978"/>
          <p:cNvSpPr/>
          <p:nvPr/>
        </p:nvSpPr>
        <p:spPr>
          <a:xfrm>
            <a:off x="4083309" y="3156909"/>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79" name="Shape 1979"/>
          <p:cNvSpPr/>
          <p:nvPr/>
        </p:nvSpPr>
        <p:spPr>
          <a:xfrm>
            <a:off x="3738631" y="3156909"/>
            <a:ext cx="298200" cy="298200"/>
          </a:xfrm>
          <a:prstGeom prst="rect">
            <a:avLst/>
          </a:prstGeom>
          <a:solidFill>
            <a:srgbClr val="3F9C3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1980" name="Shape 1980"/>
          <p:cNvSpPr txBox="1"/>
          <p:nvPr/>
        </p:nvSpPr>
        <p:spPr>
          <a:xfrm>
            <a:off x="3671710" y="3762654"/>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1981" name="Shape 1981"/>
          <p:cNvGrpSpPr/>
          <p:nvPr/>
        </p:nvGrpSpPr>
        <p:grpSpPr>
          <a:xfrm>
            <a:off x="3656190" y="2926337"/>
            <a:ext cx="712986" cy="218400"/>
            <a:chOff x="4577530" y="2938752"/>
            <a:chExt cx="712986" cy="218400"/>
          </a:xfrm>
        </p:grpSpPr>
        <p:sp>
          <p:nvSpPr>
            <p:cNvPr id="1982" name="Shape 1982"/>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3" name="Shape 1983"/>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4" name="Shape 1984"/>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1985" name="Shape 1985"/>
          <p:cNvSpPr/>
          <p:nvPr/>
        </p:nvSpPr>
        <p:spPr>
          <a:xfrm>
            <a:off x="3794167" y="3238228"/>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86" name="Shape 1986"/>
          <p:cNvPicPr preferRelativeResize="0"/>
          <p:nvPr/>
        </p:nvPicPr>
        <p:blipFill>
          <a:blip r:embed="rId4">
            <a:alphaModFix/>
          </a:blip>
          <a:stretch>
            <a:fillRect/>
          </a:stretch>
        </p:blipFill>
        <p:spPr>
          <a:xfrm>
            <a:off x="3816671" y="3152849"/>
            <a:ext cx="144291" cy="77700"/>
          </a:xfrm>
          <a:prstGeom prst="rect">
            <a:avLst/>
          </a:prstGeom>
          <a:noFill/>
          <a:ln>
            <a:noFill/>
          </a:ln>
        </p:spPr>
      </p:pic>
      <p:sp>
        <p:nvSpPr>
          <p:cNvPr id="1987" name="Shape 1987"/>
          <p:cNvSpPr/>
          <p:nvPr/>
        </p:nvSpPr>
        <p:spPr>
          <a:xfrm>
            <a:off x="4140964" y="3238228"/>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88" name="Shape 1988"/>
          <p:cNvPicPr preferRelativeResize="0"/>
          <p:nvPr/>
        </p:nvPicPr>
        <p:blipFill>
          <a:blip r:embed="rId4">
            <a:alphaModFix/>
          </a:blip>
          <a:stretch>
            <a:fillRect/>
          </a:stretch>
        </p:blipFill>
        <p:spPr>
          <a:xfrm>
            <a:off x="4163468" y="3152849"/>
            <a:ext cx="144291" cy="77700"/>
          </a:xfrm>
          <a:prstGeom prst="rect">
            <a:avLst/>
          </a:prstGeom>
          <a:noFill/>
          <a:ln>
            <a:noFill/>
          </a:ln>
        </p:spPr>
      </p:pic>
      <p:sp>
        <p:nvSpPr>
          <p:cNvPr id="1989" name="Shape 1989"/>
          <p:cNvSpPr/>
          <p:nvPr/>
        </p:nvSpPr>
        <p:spPr>
          <a:xfrm>
            <a:off x="4140964" y="3576149"/>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90" name="Shape 1990"/>
          <p:cNvPicPr preferRelativeResize="0"/>
          <p:nvPr/>
        </p:nvPicPr>
        <p:blipFill>
          <a:blip r:embed="rId4">
            <a:alphaModFix/>
          </a:blip>
          <a:stretch>
            <a:fillRect/>
          </a:stretch>
        </p:blipFill>
        <p:spPr>
          <a:xfrm>
            <a:off x="4163468" y="3490770"/>
            <a:ext cx="144291" cy="77700"/>
          </a:xfrm>
          <a:prstGeom prst="rect">
            <a:avLst/>
          </a:prstGeom>
          <a:noFill/>
          <a:ln>
            <a:noFill/>
          </a:ln>
        </p:spPr>
      </p:pic>
      <p:sp>
        <p:nvSpPr>
          <p:cNvPr id="1991" name="Shape 1991"/>
          <p:cNvSpPr/>
          <p:nvPr/>
        </p:nvSpPr>
        <p:spPr>
          <a:xfrm>
            <a:off x="3794167" y="3576149"/>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1992" name="Shape 1992"/>
          <p:cNvPicPr preferRelativeResize="0"/>
          <p:nvPr/>
        </p:nvPicPr>
        <p:blipFill>
          <a:blip r:embed="rId4">
            <a:alphaModFix/>
          </a:blip>
          <a:stretch>
            <a:fillRect/>
          </a:stretch>
        </p:blipFill>
        <p:spPr>
          <a:xfrm>
            <a:off x="3816671" y="3490770"/>
            <a:ext cx="144291" cy="77700"/>
          </a:xfrm>
          <a:prstGeom prst="rect">
            <a:avLst/>
          </a:prstGeom>
          <a:noFill/>
          <a:ln>
            <a:noFill/>
          </a:ln>
        </p:spPr>
      </p:pic>
      <p:sp>
        <p:nvSpPr>
          <p:cNvPr id="1993" name="Shape 1993"/>
          <p:cNvSpPr txBox="1"/>
          <p:nvPr/>
        </p:nvSpPr>
        <p:spPr>
          <a:xfrm>
            <a:off x="3761569" y="352031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1994" name="Shape 1994"/>
          <p:cNvPicPr preferRelativeResize="0"/>
          <p:nvPr/>
        </p:nvPicPr>
        <p:blipFill>
          <a:blip r:embed="rId5">
            <a:alphaModFix/>
          </a:blip>
          <a:stretch>
            <a:fillRect/>
          </a:stretch>
        </p:blipFill>
        <p:spPr>
          <a:xfrm>
            <a:off x="4161443" y="3621745"/>
            <a:ext cx="147500" cy="98225"/>
          </a:xfrm>
          <a:prstGeom prst="rect">
            <a:avLst/>
          </a:prstGeom>
          <a:noFill/>
          <a:ln>
            <a:noFill/>
          </a:ln>
        </p:spPr>
      </p:pic>
      <p:pic>
        <p:nvPicPr>
          <p:cNvPr id="1995" name="Shape 1995"/>
          <p:cNvPicPr preferRelativeResize="0"/>
          <p:nvPr/>
        </p:nvPicPr>
        <p:blipFill>
          <a:blip r:embed="rId6">
            <a:alphaModFix/>
          </a:blip>
          <a:stretch>
            <a:fillRect/>
          </a:stretch>
        </p:blipFill>
        <p:spPr>
          <a:xfrm>
            <a:off x="3822138" y="3273555"/>
            <a:ext cx="128250" cy="128250"/>
          </a:xfrm>
          <a:prstGeom prst="rect">
            <a:avLst/>
          </a:prstGeom>
          <a:noFill/>
          <a:ln>
            <a:noFill/>
          </a:ln>
        </p:spPr>
      </p:pic>
      <p:pic>
        <p:nvPicPr>
          <p:cNvPr id="1996" name="Shape 1996"/>
          <p:cNvPicPr preferRelativeResize="0"/>
          <p:nvPr/>
        </p:nvPicPr>
        <p:blipFill>
          <a:blip r:embed="rId9">
            <a:alphaModFix/>
          </a:blip>
          <a:stretch>
            <a:fillRect/>
          </a:stretch>
        </p:blipFill>
        <p:spPr>
          <a:xfrm>
            <a:off x="4182837" y="3291403"/>
            <a:ext cx="92550" cy="92550"/>
          </a:xfrm>
          <a:prstGeom prst="rect">
            <a:avLst/>
          </a:prstGeom>
          <a:noFill/>
          <a:ln>
            <a:noFill/>
          </a:ln>
        </p:spPr>
      </p:pic>
      <p:grpSp>
        <p:nvGrpSpPr>
          <p:cNvPr id="1997" name="Shape 1997"/>
          <p:cNvGrpSpPr/>
          <p:nvPr/>
        </p:nvGrpSpPr>
        <p:grpSpPr>
          <a:xfrm>
            <a:off x="2284400" y="1913225"/>
            <a:ext cx="1326900" cy="2061900"/>
            <a:chOff x="2607113" y="1913225"/>
            <a:chExt cx="1326900" cy="2061900"/>
          </a:xfrm>
        </p:grpSpPr>
        <p:sp>
          <p:nvSpPr>
            <p:cNvPr id="1998" name="Shape 1998"/>
            <p:cNvSpPr/>
            <p:nvPr/>
          </p:nvSpPr>
          <p:spPr>
            <a:xfrm>
              <a:off x="2607113" y="1913225"/>
              <a:ext cx="1326900" cy="2061900"/>
            </a:xfrm>
            <a:prstGeom prst="rect">
              <a:avLst/>
            </a:prstGeom>
            <a:solidFill>
              <a:srgbClr val="CC0000"/>
            </a:solid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RED HAT</a:t>
              </a:r>
              <a:endParaRPr sz="800" b="1">
                <a:solidFill>
                  <a:srgbClr val="FFFFFF"/>
                </a:solidFill>
                <a:latin typeface="Proxima Nova"/>
                <a:ea typeface="Proxima Nova"/>
                <a:cs typeface="Proxima Nova"/>
                <a:sym typeface="Proxima Nova"/>
              </a:endParaRPr>
            </a:p>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ENTERPRISE LINUX</a:t>
              </a:r>
              <a:endParaRPr sz="800" b="1">
                <a:solidFill>
                  <a:srgbClr val="FFFFFF"/>
                </a:solidFill>
                <a:latin typeface="Proxima Nova"/>
                <a:ea typeface="Proxima Nova"/>
                <a:cs typeface="Proxima Nova"/>
                <a:sym typeface="Proxima Nova"/>
              </a:endParaRPr>
            </a:p>
          </p:txBody>
        </p:sp>
        <p:sp>
          <p:nvSpPr>
            <p:cNvPr id="1999" name="Shape 1999"/>
            <p:cNvSpPr/>
            <p:nvPr/>
          </p:nvSpPr>
          <p:spPr>
            <a:xfrm>
              <a:off x="2629698" y="1933600"/>
              <a:ext cx="1280100" cy="1626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a:latin typeface="Proxima Nova"/>
                  <a:ea typeface="Proxima Nova"/>
                  <a:cs typeface="Proxima Nova"/>
                  <a:sym typeface="Proxima Nova"/>
                </a:rPr>
                <a:t>MASTER</a:t>
              </a:r>
              <a:endParaRPr sz="800" b="1">
                <a:latin typeface="Proxima Nova"/>
                <a:ea typeface="Proxima Nova"/>
                <a:cs typeface="Proxima Nova"/>
                <a:sym typeface="Proxima Nova"/>
              </a:endParaRPr>
            </a:p>
          </p:txBody>
        </p:sp>
        <p:sp>
          <p:nvSpPr>
            <p:cNvPr id="2000" name="Shape 2000"/>
            <p:cNvSpPr/>
            <p:nvPr/>
          </p:nvSpPr>
          <p:spPr>
            <a:xfrm>
              <a:off x="2669900" y="2248764"/>
              <a:ext cx="1195500" cy="2727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API/AUTHENTICATION</a:t>
              </a:r>
              <a:endParaRPr sz="700" b="1">
                <a:solidFill>
                  <a:srgbClr val="FFFFFF"/>
                </a:solidFill>
                <a:latin typeface="Proxima Nova"/>
                <a:ea typeface="Proxima Nova"/>
                <a:cs typeface="Proxima Nova"/>
                <a:sym typeface="Proxima Nova"/>
              </a:endParaRPr>
            </a:p>
          </p:txBody>
        </p:sp>
        <p:sp>
          <p:nvSpPr>
            <p:cNvPr id="2001" name="Shape 2001"/>
            <p:cNvSpPr/>
            <p:nvPr/>
          </p:nvSpPr>
          <p:spPr>
            <a:xfrm>
              <a:off x="2669900" y="2569150"/>
              <a:ext cx="1195500" cy="272700"/>
            </a:xfrm>
            <a:prstGeom prst="rect">
              <a:avLst/>
            </a:prstGeom>
            <a:solidFill>
              <a:srgbClr val="F0AB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DATA STORE</a:t>
              </a:r>
              <a:endParaRPr sz="700" b="1">
                <a:solidFill>
                  <a:srgbClr val="FFFFFF"/>
                </a:solidFill>
                <a:latin typeface="Proxima Nova"/>
                <a:ea typeface="Proxima Nova"/>
                <a:cs typeface="Proxima Nova"/>
                <a:sym typeface="Proxima Nova"/>
              </a:endParaRPr>
            </a:p>
          </p:txBody>
        </p:sp>
        <p:sp>
          <p:nvSpPr>
            <p:cNvPr id="2002" name="Shape 2002"/>
            <p:cNvSpPr/>
            <p:nvPr/>
          </p:nvSpPr>
          <p:spPr>
            <a:xfrm>
              <a:off x="2669900" y="2889536"/>
              <a:ext cx="1195500" cy="2727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SCHEDULER</a:t>
              </a:r>
              <a:endParaRPr sz="700" b="1">
                <a:solidFill>
                  <a:srgbClr val="FFFFFF"/>
                </a:solidFill>
                <a:latin typeface="Proxima Nova"/>
                <a:ea typeface="Proxima Nova"/>
                <a:cs typeface="Proxima Nova"/>
                <a:sym typeface="Proxima Nova"/>
              </a:endParaRPr>
            </a:p>
          </p:txBody>
        </p:sp>
        <p:sp>
          <p:nvSpPr>
            <p:cNvPr id="2003" name="Shape 2003"/>
            <p:cNvSpPr/>
            <p:nvPr/>
          </p:nvSpPr>
          <p:spPr>
            <a:xfrm>
              <a:off x="2669900" y="3209923"/>
              <a:ext cx="1195500" cy="272700"/>
            </a:xfrm>
            <a:prstGeom prst="rect">
              <a:avLst/>
            </a:prstGeom>
            <a:solidFill>
              <a:srgbClr val="00B9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HEALTH/SCALING</a:t>
              </a:r>
              <a:endParaRPr sz="700" b="1">
                <a:solidFill>
                  <a:srgbClr val="FFFFFF"/>
                </a:solidFill>
                <a:latin typeface="Proxima Nova"/>
                <a:ea typeface="Proxima Nova"/>
                <a:cs typeface="Proxima Nova"/>
                <a:sym typeface="Proxima Nova"/>
              </a:endParaRPr>
            </a:p>
          </p:txBody>
        </p:sp>
      </p:grpSp>
      <p:grpSp>
        <p:nvGrpSpPr>
          <p:cNvPr id="2004" name="Shape 2004"/>
          <p:cNvGrpSpPr/>
          <p:nvPr/>
        </p:nvGrpSpPr>
        <p:grpSpPr>
          <a:xfrm>
            <a:off x="2222988" y="4065375"/>
            <a:ext cx="4668000" cy="509100"/>
            <a:chOff x="2545700" y="4065375"/>
            <a:chExt cx="4668000" cy="509100"/>
          </a:xfrm>
        </p:grpSpPr>
        <p:sp>
          <p:nvSpPr>
            <p:cNvPr id="2005" name="Shape 2005"/>
            <p:cNvSpPr/>
            <p:nvPr/>
          </p:nvSpPr>
          <p:spPr>
            <a:xfrm>
              <a:off x="2545700" y="4065375"/>
              <a:ext cx="46680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pic>
          <p:nvPicPr>
            <p:cNvPr id="2006" name="Shape 2006"/>
            <p:cNvPicPr preferRelativeResize="0"/>
            <p:nvPr/>
          </p:nvPicPr>
          <p:blipFill>
            <a:blip r:embed="rId10">
              <a:alphaModFix/>
            </a:blip>
            <a:stretch>
              <a:fillRect/>
            </a:stretch>
          </p:blipFill>
          <p:spPr>
            <a:xfrm>
              <a:off x="3438750" y="4201990"/>
              <a:ext cx="278300" cy="111096"/>
            </a:xfrm>
            <a:prstGeom prst="rect">
              <a:avLst/>
            </a:prstGeom>
            <a:noFill/>
            <a:ln>
              <a:noFill/>
            </a:ln>
          </p:spPr>
        </p:pic>
        <p:pic>
          <p:nvPicPr>
            <p:cNvPr id="2007" name="Shape 2007"/>
            <p:cNvPicPr preferRelativeResize="0"/>
            <p:nvPr/>
          </p:nvPicPr>
          <p:blipFill>
            <a:blip r:embed="rId11">
              <a:alphaModFix/>
            </a:blip>
            <a:stretch>
              <a:fillRect/>
            </a:stretch>
          </p:blipFill>
          <p:spPr>
            <a:xfrm>
              <a:off x="4720805" y="4153188"/>
              <a:ext cx="301271" cy="208700"/>
            </a:xfrm>
            <a:prstGeom prst="rect">
              <a:avLst/>
            </a:prstGeom>
            <a:noFill/>
            <a:ln>
              <a:noFill/>
            </a:ln>
          </p:spPr>
        </p:pic>
        <p:pic>
          <p:nvPicPr>
            <p:cNvPr id="2008" name="Shape 2008"/>
            <p:cNvPicPr preferRelativeResize="0"/>
            <p:nvPr/>
          </p:nvPicPr>
          <p:blipFill>
            <a:blip r:embed="rId12">
              <a:alphaModFix/>
            </a:blip>
            <a:stretch>
              <a:fillRect/>
            </a:stretch>
          </p:blipFill>
          <p:spPr>
            <a:xfrm>
              <a:off x="5364605" y="4153188"/>
              <a:ext cx="301271" cy="208700"/>
            </a:xfrm>
            <a:prstGeom prst="rect">
              <a:avLst/>
            </a:prstGeom>
            <a:noFill/>
            <a:ln>
              <a:noFill/>
            </a:ln>
          </p:spPr>
        </p:pic>
        <p:pic>
          <p:nvPicPr>
            <p:cNvPr id="2009" name="Shape 2009"/>
            <p:cNvPicPr preferRelativeResize="0"/>
            <p:nvPr/>
          </p:nvPicPr>
          <p:blipFill>
            <a:blip r:embed="rId13">
              <a:alphaModFix/>
            </a:blip>
            <a:stretch>
              <a:fillRect/>
            </a:stretch>
          </p:blipFill>
          <p:spPr>
            <a:xfrm>
              <a:off x="6008404" y="4153188"/>
              <a:ext cx="301271" cy="208700"/>
            </a:xfrm>
            <a:prstGeom prst="rect">
              <a:avLst/>
            </a:prstGeom>
            <a:noFill/>
            <a:ln>
              <a:noFill/>
            </a:ln>
          </p:spPr>
        </p:pic>
        <p:pic>
          <p:nvPicPr>
            <p:cNvPr id="2010" name="Shape 2010"/>
            <p:cNvPicPr preferRelativeResize="0"/>
            <p:nvPr/>
          </p:nvPicPr>
          <p:blipFill>
            <a:blip r:embed="rId14">
              <a:alphaModFix/>
            </a:blip>
            <a:stretch>
              <a:fillRect/>
            </a:stretch>
          </p:blipFill>
          <p:spPr>
            <a:xfrm>
              <a:off x="4059578" y="4181790"/>
              <a:ext cx="318698" cy="151495"/>
            </a:xfrm>
            <a:prstGeom prst="rect">
              <a:avLst/>
            </a:prstGeom>
            <a:noFill/>
            <a:ln>
              <a:noFill/>
            </a:ln>
          </p:spPr>
        </p:pic>
        <p:sp>
          <p:nvSpPr>
            <p:cNvPr id="2011" name="Shape 2011"/>
            <p:cNvSpPr txBox="1"/>
            <p:nvPr/>
          </p:nvSpPr>
          <p:spPr>
            <a:xfrm>
              <a:off x="3161427"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2012" name="Shape 2012"/>
            <p:cNvSpPr txBox="1"/>
            <p:nvPr/>
          </p:nvSpPr>
          <p:spPr>
            <a:xfrm>
              <a:off x="38004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2013" name="Shape 2013"/>
            <p:cNvSpPr txBox="1"/>
            <p:nvPr/>
          </p:nvSpPr>
          <p:spPr>
            <a:xfrm>
              <a:off x="44473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2014" name="Shape 2014"/>
            <p:cNvSpPr txBox="1"/>
            <p:nvPr/>
          </p:nvSpPr>
          <p:spPr>
            <a:xfrm>
              <a:off x="50958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2015" name="Shape 2015"/>
            <p:cNvSpPr txBox="1"/>
            <p:nvPr/>
          </p:nvSpPr>
          <p:spPr>
            <a:xfrm>
              <a:off x="57427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2016" name="Shape 2016"/>
            <p:cNvCxnSpPr/>
            <p:nvPr/>
          </p:nvCxnSpPr>
          <p:spPr>
            <a:xfrm rot="10800000">
              <a:off x="5738593"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017" name="Shape 2017"/>
            <p:cNvCxnSpPr/>
            <p:nvPr/>
          </p:nvCxnSpPr>
          <p:spPr>
            <a:xfrm rot="10800000">
              <a:off x="5105614"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018" name="Shape 2018"/>
            <p:cNvCxnSpPr/>
            <p:nvPr/>
          </p:nvCxnSpPr>
          <p:spPr>
            <a:xfrm rot="10800000">
              <a:off x="4449255"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019" name="Shape 2019"/>
            <p:cNvCxnSpPr/>
            <p:nvPr/>
          </p:nvCxnSpPr>
          <p:spPr>
            <a:xfrm rot="10800000">
              <a:off x="3792895" y="4262868"/>
              <a:ext cx="199800" cy="0"/>
            </a:xfrm>
            <a:prstGeom prst="straightConnector1">
              <a:avLst/>
            </a:prstGeom>
            <a:noFill/>
            <a:ln w="9525" cap="flat" cmpd="sng">
              <a:solidFill>
                <a:srgbClr val="FFFFFF"/>
              </a:solidFill>
              <a:prstDash val="dot"/>
              <a:round/>
              <a:headEnd type="none" w="med" len="med"/>
              <a:tailEnd type="none" w="med" len="med"/>
            </a:ln>
          </p:spPr>
        </p:cxn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Shape 2024"/>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41</a:t>
            </a:fld>
            <a:endParaRPr/>
          </a:p>
        </p:txBody>
      </p:sp>
      <p:sp>
        <p:nvSpPr>
          <p:cNvPr id="2025" name="Shape 2025"/>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PERSISTENT DATA IN CONTAINERS</a:t>
            </a:r>
            <a:endParaRPr/>
          </a:p>
        </p:txBody>
      </p:sp>
      <p:sp>
        <p:nvSpPr>
          <p:cNvPr id="2026" name="Shape 2026"/>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2027" name="Shape 2027"/>
          <p:cNvSpPr/>
          <p:nvPr/>
        </p:nvSpPr>
        <p:spPr>
          <a:xfrm>
            <a:off x="2223000" y="1482351"/>
            <a:ext cx="4668000" cy="320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SERVICE LAYER</a:t>
            </a:r>
            <a:endParaRPr sz="700" b="1">
              <a:solidFill>
                <a:srgbClr val="FFFFFF"/>
              </a:solidFill>
              <a:latin typeface="Proxima Nova"/>
              <a:ea typeface="Proxima Nova"/>
              <a:cs typeface="Proxima Nova"/>
              <a:sym typeface="Proxima Nova"/>
            </a:endParaRPr>
          </a:p>
        </p:txBody>
      </p:sp>
      <p:grpSp>
        <p:nvGrpSpPr>
          <p:cNvPr id="2028" name="Shape 2028"/>
          <p:cNvGrpSpPr/>
          <p:nvPr/>
        </p:nvGrpSpPr>
        <p:grpSpPr>
          <a:xfrm>
            <a:off x="6201912" y="1838875"/>
            <a:ext cx="719100" cy="1083694"/>
            <a:chOff x="6524617" y="1838800"/>
            <a:chExt cx="719100" cy="1075200"/>
          </a:xfrm>
        </p:grpSpPr>
        <p:sp>
          <p:nvSpPr>
            <p:cNvPr id="2029" name="Shape 2029"/>
            <p:cNvSpPr/>
            <p:nvPr/>
          </p:nvSpPr>
          <p:spPr>
            <a:xfrm>
              <a:off x="6557675" y="1838800"/>
              <a:ext cx="657600" cy="10752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2030" name="Shape 2030"/>
            <p:cNvSpPr txBox="1"/>
            <p:nvPr/>
          </p:nvSpPr>
          <p:spPr>
            <a:xfrm>
              <a:off x="6524617" y="1854245"/>
              <a:ext cx="719100" cy="5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PERSISTENT</a:t>
              </a:r>
              <a:endParaRPr sz="7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STORAGE</a:t>
              </a:r>
              <a:endParaRPr sz="700" b="1">
                <a:solidFill>
                  <a:srgbClr val="FFFFFF"/>
                </a:solidFill>
                <a:latin typeface="Proxima Nova"/>
                <a:ea typeface="Proxima Nova"/>
                <a:cs typeface="Proxima Nova"/>
                <a:sym typeface="Proxima Nova"/>
              </a:endParaRPr>
            </a:p>
          </p:txBody>
        </p:sp>
        <p:pic>
          <p:nvPicPr>
            <p:cNvPr id="2031" name="Shape 2031"/>
            <p:cNvPicPr preferRelativeResize="0"/>
            <p:nvPr/>
          </p:nvPicPr>
          <p:blipFill>
            <a:blip r:embed="rId3">
              <a:alphaModFix/>
            </a:blip>
            <a:stretch>
              <a:fillRect/>
            </a:stretch>
          </p:blipFill>
          <p:spPr>
            <a:xfrm>
              <a:off x="6731860" y="2329500"/>
              <a:ext cx="288900" cy="381378"/>
            </a:xfrm>
            <a:prstGeom prst="rect">
              <a:avLst/>
            </a:prstGeom>
            <a:noFill/>
            <a:ln>
              <a:noFill/>
            </a:ln>
          </p:spPr>
        </p:pic>
      </p:grpSp>
      <p:grpSp>
        <p:nvGrpSpPr>
          <p:cNvPr id="2032" name="Shape 2032"/>
          <p:cNvGrpSpPr/>
          <p:nvPr/>
        </p:nvGrpSpPr>
        <p:grpSpPr>
          <a:xfrm>
            <a:off x="6232713" y="2956375"/>
            <a:ext cx="657600" cy="1075200"/>
            <a:chOff x="6555425" y="2956375"/>
            <a:chExt cx="657600" cy="1075200"/>
          </a:xfrm>
        </p:grpSpPr>
        <p:sp>
          <p:nvSpPr>
            <p:cNvPr id="2033" name="Shape 2033"/>
            <p:cNvSpPr/>
            <p:nvPr/>
          </p:nvSpPr>
          <p:spPr>
            <a:xfrm>
              <a:off x="6555425" y="2956375"/>
              <a:ext cx="657600" cy="1075200"/>
            </a:xfrm>
            <a:prstGeom prst="rect">
              <a:avLst/>
            </a:prstGeom>
            <a:solidFill>
              <a:srgbClr val="6E6F7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REGISTRY</a:t>
              </a:r>
              <a:endParaRPr sz="700" b="1">
                <a:solidFill>
                  <a:srgbClr val="FFFFFF"/>
                </a:solidFill>
                <a:latin typeface="Proxima Nova"/>
                <a:ea typeface="Proxima Nova"/>
                <a:cs typeface="Proxima Nova"/>
                <a:sym typeface="Proxima Nova"/>
              </a:endParaRPr>
            </a:p>
          </p:txBody>
        </p:sp>
        <p:pic>
          <p:nvPicPr>
            <p:cNvPr id="2034" name="Shape 2034"/>
            <p:cNvPicPr preferRelativeResize="0"/>
            <p:nvPr/>
          </p:nvPicPr>
          <p:blipFill>
            <a:blip r:embed="rId4">
              <a:alphaModFix/>
            </a:blip>
            <a:stretch>
              <a:fillRect/>
            </a:stretch>
          </p:blipFill>
          <p:spPr>
            <a:xfrm>
              <a:off x="6704648" y="3365971"/>
              <a:ext cx="343325" cy="410380"/>
            </a:xfrm>
            <a:prstGeom prst="rect">
              <a:avLst/>
            </a:prstGeom>
            <a:noFill/>
            <a:ln>
              <a:noFill/>
            </a:ln>
          </p:spPr>
        </p:pic>
      </p:grpSp>
      <p:grpSp>
        <p:nvGrpSpPr>
          <p:cNvPr id="2035" name="Shape 2035"/>
          <p:cNvGrpSpPr/>
          <p:nvPr/>
        </p:nvGrpSpPr>
        <p:grpSpPr>
          <a:xfrm>
            <a:off x="3656190" y="1864953"/>
            <a:ext cx="788020" cy="1048694"/>
            <a:chOff x="3656190" y="1864953"/>
            <a:chExt cx="788020" cy="1048694"/>
          </a:xfrm>
        </p:grpSpPr>
        <p:grpSp>
          <p:nvGrpSpPr>
            <p:cNvPr id="2036" name="Shape 2036"/>
            <p:cNvGrpSpPr/>
            <p:nvPr/>
          </p:nvGrpSpPr>
          <p:grpSpPr>
            <a:xfrm>
              <a:off x="3656190" y="1864953"/>
              <a:ext cx="788020" cy="1048694"/>
              <a:chOff x="5592955" y="2047406"/>
              <a:chExt cx="788020" cy="1048694"/>
            </a:xfrm>
          </p:grpSpPr>
          <p:sp>
            <p:nvSpPr>
              <p:cNvPr id="2037" name="Shape 2037"/>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038" name="Shape 2038"/>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039" name="Shape 2039"/>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40" name="Shape 2040"/>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41" name="Shape 2041"/>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42" name="Shape 2042"/>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43" name="Shape 2043"/>
              <p:cNvSpPr txBox="1"/>
              <p:nvPr/>
            </p:nvSpPr>
            <p:spPr>
              <a:xfrm>
                <a:off x="5608475" y="2883722"/>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044" name="Shape 2044"/>
              <p:cNvGrpSpPr/>
              <p:nvPr/>
            </p:nvGrpSpPr>
            <p:grpSpPr>
              <a:xfrm>
                <a:off x="5592955" y="2047406"/>
                <a:ext cx="712986" cy="218400"/>
                <a:chOff x="4577530" y="2938752"/>
                <a:chExt cx="712986" cy="218400"/>
              </a:xfrm>
            </p:grpSpPr>
            <p:sp>
              <p:nvSpPr>
                <p:cNvPr id="2045" name="Shape 2045"/>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6" name="Shape 2046"/>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7" name="Shape 2047"/>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048" name="Shape 2048"/>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049" name="Shape 2049"/>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050" name="Shape 2050"/>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051" name="Shape 2051"/>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52" name="Shape 2052"/>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053" name="Shape 2053"/>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54" name="Shape 2054"/>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055" name="Shape 2055"/>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56" name="Shape 2056"/>
            <p:cNvSpPr txBox="1"/>
            <p:nvPr/>
          </p:nvSpPr>
          <p:spPr>
            <a:xfrm>
              <a:off x="37615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057" name="Shape 2057"/>
            <p:cNvSpPr txBox="1"/>
            <p:nvPr/>
          </p:nvSpPr>
          <p:spPr>
            <a:xfrm>
              <a:off x="4113128"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058" name="Shape 2058"/>
            <p:cNvPicPr preferRelativeResize="0"/>
            <p:nvPr/>
          </p:nvPicPr>
          <p:blipFill>
            <a:blip r:embed="rId6">
              <a:alphaModFix/>
            </a:blip>
            <a:stretch>
              <a:fillRect/>
            </a:stretch>
          </p:blipFill>
          <p:spPr>
            <a:xfrm>
              <a:off x="3816262" y="2221055"/>
              <a:ext cx="147500" cy="98225"/>
            </a:xfrm>
            <a:prstGeom prst="rect">
              <a:avLst/>
            </a:prstGeom>
            <a:noFill/>
            <a:ln>
              <a:noFill/>
            </a:ln>
          </p:spPr>
        </p:pic>
        <p:pic>
          <p:nvPicPr>
            <p:cNvPr id="2059" name="Shape 2059"/>
            <p:cNvPicPr preferRelativeResize="0"/>
            <p:nvPr/>
          </p:nvPicPr>
          <p:blipFill>
            <a:blip r:embed="rId7">
              <a:alphaModFix/>
            </a:blip>
            <a:stretch>
              <a:fillRect/>
            </a:stretch>
          </p:blipFill>
          <p:spPr>
            <a:xfrm>
              <a:off x="4172852" y="2547375"/>
              <a:ext cx="128250" cy="128250"/>
            </a:xfrm>
            <a:prstGeom prst="rect">
              <a:avLst/>
            </a:prstGeom>
            <a:noFill/>
            <a:ln>
              <a:noFill/>
            </a:ln>
          </p:spPr>
        </p:pic>
      </p:grpSp>
      <p:grpSp>
        <p:nvGrpSpPr>
          <p:cNvPr id="2060" name="Shape 2060"/>
          <p:cNvGrpSpPr/>
          <p:nvPr/>
        </p:nvGrpSpPr>
        <p:grpSpPr>
          <a:xfrm>
            <a:off x="4494390" y="2926337"/>
            <a:ext cx="788020" cy="1048694"/>
            <a:chOff x="4494390" y="2926337"/>
            <a:chExt cx="788020" cy="1048694"/>
          </a:xfrm>
        </p:grpSpPr>
        <p:grpSp>
          <p:nvGrpSpPr>
            <p:cNvPr id="2061" name="Shape 2061"/>
            <p:cNvGrpSpPr/>
            <p:nvPr/>
          </p:nvGrpSpPr>
          <p:grpSpPr>
            <a:xfrm>
              <a:off x="4494390" y="2926337"/>
              <a:ext cx="788020" cy="1048694"/>
              <a:chOff x="5592955" y="2047406"/>
              <a:chExt cx="788020" cy="1048694"/>
            </a:xfrm>
          </p:grpSpPr>
          <p:sp>
            <p:nvSpPr>
              <p:cNvPr id="2062" name="Shape 2062"/>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063" name="Shape 2063"/>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064" name="Shape 2064"/>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65" name="Shape 2065"/>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66" name="Shape 2066"/>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67" name="Shape 2067"/>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68" name="Shape 2068"/>
              <p:cNvSpPr txBox="1"/>
              <p:nvPr/>
            </p:nvSpPr>
            <p:spPr>
              <a:xfrm>
                <a:off x="5608475" y="2883722"/>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069" name="Shape 2069"/>
              <p:cNvGrpSpPr/>
              <p:nvPr/>
            </p:nvGrpSpPr>
            <p:grpSpPr>
              <a:xfrm>
                <a:off x="5592955" y="2047406"/>
                <a:ext cx="712986" cy="218400"/>
                <a:chOff x="4577530" y="2938752"/>
                <a:chExt cx="712986" cy="218400"/>
              </a:xfrm>
            </p:grpSpPr>
            <p:sp>
              <p:nvSpPr>
                <p:cNvPr id="2070" name="Shape 2070"/>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1" name="Shape 2071"/>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2" name="Shape 2072"/>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073" name="Shape 2073"/>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074" name="Shape 2074"/>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075" name="Shape 2075"/>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076" name="Shape 2076"/>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077" name="Shape 2077"/>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078" name="Shape 2078"/>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079" name="Shape 2079"/>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080" name="Shape 2080"/>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081" name="Shape 2081"/>
            <p:cNvSpPr txBox="1"/>
            <p:nvPr/>
          </p:nvSpPr>
          <p:spPr>
            <a:xfrm>
              <a:off x="4599769"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082" name="Shape 2082"/>
            <p:cNvSpPr txBox="1"/>
            <p:nvPr/>
          </p:nvSpPr>
          <p:spPr>
            <a:xfrm>
              <a:off x="4951328"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083" name="Shape 2083"/>
            <p:cNvPicPr preferRelativeResize="0"/>
            <p:nvPr/>
          </p:nvPicPr>
          <p:blipFill>
            <a:blip r:embed="rId6">
              <a:alphaModFix/>
            </a:blip>
            <a:stretch>
              <a:fillRect/>
            </a:stretch>
          </p:blipFill>
          <p:spPr>
            <a:xfrm>
              <a:off x="4647732" y="3621745"/>
              <a:ext cx="147500" cy="98225"/>
            </a:xfrm>
            <a:prstGeom prst="rect">
              <a:avLst/>
            </a:prstGeom>
            <a:noFill/>
            <a:ln>
              <a:noFill/>
            </a:ln>
          </p:spPr>
        </p:pic>
        <p:pic>
          <p:nvPicPr>
            <p:cNvPr id="2084" name="Shape 2084"/>
            <p:cNvPicPr preferRelativeResize="0"/>
            <p:nvPr/>
          </p:nvPicPr>
          <p:blipFill>
            <a:blip r:embed="rId7">
              <a:alphaModFix/>
            </a:blip>
            <a:stretch>
              <a:fillRect/>
            </a:stretch>
          </p:blipFill>
          <p:spPr>
            <a:xfrm>
              <a:off x="5008883" y="3608641"/>
              <a:ext cx="128250" cy="128250"/>
            </a:xfrm>
            <a:prstGeom prst="rect">
              <a:avLst/>
            </a:prstGeom>
            <a:noFill/>
            <a:ln>
              <a:noFill/>
            </a:ln>
          </p:spPr>
        </p:pic>
      </p:grpSp>
      <p:grpSp>
        <p:nvGrpSpPr>
          <p:cNvPr id="2085" name="Shape 2085"/>
          <p:cNvGrpSpPr/>
          <p:nvPr/>
        </p:nvGrpSpPr>
        <p:grpSpPr>
          <a:xfrm>
            <a:off x="5332590" y="1864953"/>
            <a:ext cx="788020" cy="1048694"/>
            <a:chOff x="5332590" y="1864953"/>
            <a:chExt cx="788020" cy="1048694"/>
          </a:xfrm>
        </p:grpSpPr>
        <p:grpSp>
          <p:nvGrpSpPr>
            <p:cNvPr id="2086" name="Shape 2086"/>
            <p:cNvGrpSpPr/>
            <p:nvPr/>
          </p:nvGrpSpPr>
          <p:grpSpPr>
            <a:xfrm>
              <a:off x="5332590" y="1864953"/>
              <a:ext cx="788020" cy="1048694"/>
              <a:chOff x="5592955" y="2047406"/>
              <a:chExt cx="788020" cy="1048694"/>
            </a:xfrm>
          </p:grpSpPr>
          <p:sp>
            <p:nvSpPr>
              <p:cNvPr id="2087" name="Shape 2087"/>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088" name="Shape 2088"/>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089" name="Shape 2089"/>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90" name="Shape 2090"/>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91" name="Shape 2091"/>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92" name="Shape 2092"/>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093" name="Shape 2093"/>
              <p:cNvSpPr txBox="1"/>
              <p:nvPr/>
            </p:nvSpPr>
            <p:spPr>
              <a:xfrm>
                <a:off x="5608475" y="2883722"/>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094" name="Shape 2094"/>
              <p:cNvGrpSpPr/>
              <p:nvPr/>
            </p:nvGrpSpPr>
            <p:grpSpPr>
              <a:xfrm>
                <a:off x="5592955" y="2047406"/>
                <a:ext cx="712986" cy="218400"/>
                <a:chOff x="4577530" y="2938752"/>
                <a:chExt cx="712986" cy="218400"/>
              </a:xfrm>
            </p:grpSpPr>
            <p:sp>
              <p:nvSpPr>
                <p:cNvPr id="2095" name="Shape 2095"/>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6" name="Shape 2096"/>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7" name="Shape 2097"/>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098" name="Shape 2098"/>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099" name="Shape 2099"/>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100" name="Shape 2100"/>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600">
                    <a:solidFill>
                      <a:srgbClr val="FFFFFF"/>
                    </a:solidFill>
                  </a:rPr>
                  <a:t>c</a:t>
                </a:r>
                <a:endParaRPr sz="600">
                  <a:solidFill>
                    <a:srgbClr val="FFFFFF"/>
                  </a:solidFill>
                </a:endParaRPr>
              </a:p>
            </p:txBody>
          </p:sp>
          <p:pic>
            <p:nvPicPr>
              <p:cNvPr id="2101" name="Shape 2101"/>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102" name="Shape 2102"/>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03" name="Shape 2103"/>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104" name="Shape 2104"/>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05" name="Shape 2105"/>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106" name="Shape 2106"/>
            <p:cNvSpPr txBox="1"/>
            <p:nvPr/>
          </p:nvSpPr>
          <p:spPr>
            <a:xfrm>
              <a:off x="54379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107" name="Shape 2107"/>
            <p:cNvSpPr txBox="1"/>
            <p:nvPr/>
          </p:nvSpPr>
          <p:spPr>
            <a:xfrm>
              <a:off x="5781735"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108" name="Shape 2108"/>
            <p:cNvPicPr preferRelativeResize="0"/>
            <p:nvPr/>
          </p:nvPicPr>
          <p:blipFill>
            <a:blip r:embed="rId8">
              <a:alphaModFix/>
            </a:blip>
            <a:stretch>
              <a:fillRect/>
            </a:stretch>
          </p:blipFill>
          <p:spPr>
            <a:xfrm>
              <a:off x="5520286" y="2223902"/>
              <a:ext cx="89205" cy="98225"/>
            </a:xfrm>
            <a:prstGeom prst="rect">
              <a:avLst/>
            </a:prstGeom>
            <a:noFill/>
            <a:ln>
              <a:noFill/>
            </a:ln>
          </p:spPr>
        </p:pic>
        <p:pic>
          <p:nvPicPr>
            <p:cNvPr id="2109" name="Shape 2109"/>
            <p:cNvPicPr preferRelativeResize="0"/>
            <p:nvPr/>
          </p:nvPicPr>
          <p:blipFill>
            <a:blip r:embed="rId9">
              <a:alphaModFix/>
            </a:blip>
            <a:stretch>
              <a:fillRect/>
            </a:stretch>
          </p:blipFill>
          <p:spPr>
            <a:xfrm>
              <a:off x="5830428" y="2570588"/>
              <a:ext cx="158026" cy="81825"/>
            </a:xfrm>
            <a:prstGeom prst="rect">
              <a:avLst/>
            </a:prstGeom>
            <a:noFill/>
            <a:ln>
              <a:noFill/>
            </a:ln>
          </p:spPr>
        </p:pic>
      </p:grpSp>
      <p:grpSp>
        <p:nvGrpSpPr>
          <p:cNvPr id="2110" name="Shape 2110"/>
          <p:cNvGrpSpPr/>
          <p:nvPr/>
        </p:nvGrpSpPr>
        <p:grpSpPr>
          <a:xfrm>
            <a:off x="5332590" y="2926337"/>
            <a:ext cx="788020" cy="1048694"/>
            <a:chOff x="5332590" y="2926337"/>
            <a:chExt cx="788020" cy="1048694"/>
          </a:xfrm>
        </p:grpSpPr>
        <p:grpSp>
          <p:nvGrpSpPr>
            <p:cNvPr id="2111" name="Shape 2111"/>
            <p:cNvGrpSpPr/>
            <p:nvPr/>
          </p:nvGrpSpPr>
          <p:grpSpPr>
            <a:xfrm>
              <a:off x="5332590" y="2926337"/>
              <a:ext cx="788020" cy="1048694"/>
              <a:chOff x="5592955" y="2047406"/>
              <a:chExt cx="788020" cy="1048694"/>
            </a:xfrm>
          </p:grpSpPr>
          <p:sp>
            <p:nvSpPr>
              <p:cNvPr id="2112" name="Shape 2112"/>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113" name="Shape 2113"/>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114" name="Shape 2114"/>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15" name="Shape 2115"/>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16" name="Shape 2116"/>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17" name="Shape 2117"/>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18" name="Shape 2118"/>
              <p:cNvSpPr txBox="1"/>
              <p:nvPr/>
            </p:nvSpPr>
            <p:spPr>
              <a:xfrm>
                <a:off x="5608475" y="2883722"/>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119" name="Shape 2119"/>
              <p:cNvGrpSpPr/>
              <p:nvPr/>
            </p:nvGrpSpPr>
            <p:grpSpPr>
              <a:xfrm>
                <a:off x="5592955" y="2047406"/>
                <a:ext cx="712986" cy="218400"/>
                <a:chOff x="4577530" y="2938752"/>
                <a:chExt cx="712986" cy="218400"/>
              </a:xfrm>
            </p:grpSpPr>
            <p:sp>
              <p:nvSpPr>
                <p:cNvPr id="2120" name="Shape 2120"/>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1" name="Shape 2121"/>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2" name="Shape 2122"/>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123" name="Shape 2123"/>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24" name="Shape 2124"/>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125" name="Shape 2125"/>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26" name="Shape 2126"/>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127" name="Shape 2127"/>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28" name="Shape 2128"/>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129" name="Shape 2129"/>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30" name="Shape 2130"/>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131" name="Shape 2131"/>
            <p:cNvSpPr txBox="1"/>
            <p:nvPr/>
          </p:nvSpPr>
          <p:spPr>
            <a:xfrm>
              <a:off x="5437969"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132" name="Shape 2132"/>
            <p:cNvSpPr txBox="1"/>
            <p:nvPr/>
          </p:nvSpPr>
          <p:spPr>
            <a:xfrm>
              <a:off x="5789528"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133" name="Shape 2133"/>
            <p:cNvPicPr preferRelativeResize="0"/>
            <p:nvPr/>
          </p:nvPicPr>
          <p:blipFill>
            <a:blip r:embed="rId8">
              <a:alphaModFix/>
            </a:blip>
            <a:stretch>
              <a:fillRect/>
            </a:stretch>
          </p:blipFill>
          <p:spPr>
            <a:xfrm>
              <a:off x="5520286" y="3624591"/>
              <a:ext cx="89205" cy="98225"/>
            </a:xfrm>
            <a:prstGeom prst="rect">
              <a:avLst/>
            </a:prstGeom>
            <a:noFill/>
            <a:ln>
              <a:noFill/>
            </a:ln>
          </p:spPr>
        </p:pic>
        <p:pic>
          <p:nvPicPr>
            <p:cNvPr id="2134" name="Shape 2134"/>
            <p:cNvPicPr preferRelativeResize="0"/>
            <p:nvPr/>
          </p:nvPicPr>
          <p:blipFill>
            <a:blip r:embed="rId9">
              <a:alphaModFix/>
            </a:blip>
            <a:stretch>
              <a:fillRect/>
            </a:stretch>
          </p:blipFill>
          <p:spPr>
            <a:xfrm>
              <a:off x="5830428" y="3623927"/>
              <a:ext cx="158026" cy="81825"/>
            </a:xfrm>
            <a:prstGeom prst="rect">
              <a:avLst/>
            </a:prstGeom>
            <a:noFill/>
            <a:ln>
              <a:noFill/>
            </a:ln>
          </p:spPr>
        </p:pic>
      </p:grpSp>
      <p:grpSp>
        <p:nvGrpSpPr>
          <p:cNvPr id="2135" name="Shape 2135"/>
          <p:cNvGrpSpPr/>
          <p:nvPr/>
        </p:nvGrpSpPr>
        <p:grpSpPr>
          <a:xfrm>
            <a:off x="4494390" y="1864953"/>
            <a:ext cx="788020" cy="1048694"/>
            <a:chOff x="4494390" y="1864953"/>
            <a:chExt cx="788020" cy="1048694"/>
          </a:xfrm>
        </p:grpSpPr>
        <p:grpSp>
          <p:nvGrpSpPr>
            <p:cNvPr id="2136" name="Shape 2136"/>
            <p:cNvGrpSpPr/>
            <p:nvPr/>
          </p:nvGrpSpPr>
          <p:grpSpPr>
            <a:xfrm>
              <a:off x="4494390" y="1864953"/>
              <a:ext cx="788020" cy="1048694"/>
              <a:chOff x="5592955" y="2047406"/>
              <a:chExt cx="788020" cy="1048694"/>
            </a:xfrm>
          </p:grpSpPr>
          <p:sp>
            <p:nvSpPr>
              <p:cNvPr id="2137" name="Shape 2137"/>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138" name="Shape 2138"/>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139" name="Shape 2139"/>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40" name="Shape 2140"/>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41" name="Shape 2141"/>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42" name="Shape 2142"/>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43" name="Shape 2143"/>
              <p:cNvSpPr txBox="1"/>
              <p:nvPr/>
            </p:nvSpPr>
            <p:spPr>
              <a:xfrm>
                <a:off x="5608475" y="2883722"/>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144" name="Shape 2144"/>
              <p:cNvGrpSpPr/>
              <p:nvPr/>
            </p:nvGrpSpPr>
            <p:grpSpPr>
              <a:xfrm>
                <a:off x="5592955" y="2047406"/>
                <a:ext cx="712986" cy="218400"/>
                <a:chOff x="4577530" y="2938752"/>
                <a:chExt cx="712986" cy="218400"/>
              </a:xfrm>
            </p:grpSpPr>
            <p:sp>
              <p:nvSpPr>
                <p:cNvPr id="2145" name="Shape 2145"/>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6" name="Shape 2146"/>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7" name="Shape 2147"/>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148" name="Shape 2148"/>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49" name="Shape 2149"/>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150" name="Shape 2150"/>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51" name="Shape 2151"/>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152" name="Shape 2152"/>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53" name="Shape 2153"/>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154" name="Shape 2154"/>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55" name="Shape 2155"/>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156" name="Shape 2156"/>
            <p:cNvSpPr txBox="1"/>
            <p:nvPr/>
          </p:nvSpPr>
          <p:spPr>
            <a:xfrm>
              <a:off x="4951522"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157" name="Shape 2157"/>
            <p:cNvPicPr preferRelativeResize="0"/>
            <p:nvPr/>
          </p:nvPicPr>
          <p:blipFill>
            <a:blip r:embed="rId6">
              <a:alphaModFix/>
            </a:blip>
            <a:stretch>
              <a:fillRect/>
            </a:stretch>
          </p:blipFill>
          <p:spPr>
            <a:xfrm>
              <a:off x="4654462" y="2221055"/>
              <a:ext cx="147500" cy="98225"/>
            </a:xfrm>
            <a:prstGeom prst="rect">
              <a:avLst/>
            </a:prstGeom>
            <a:noFill/>
            <a:ln>
              <a:noFill/>
            </a:ln>
          </p:spPr>
        </p:pic>
        <p:pic>
          <p:nvPicPr>
            <p:cNvPr id="2158" name="Shape 2158"/>
            <p:cNvPicPr preferRelativeResize="0"/>
            <p:nvPr/>
          </p:nvPicPr>
          <p:blipFill>
            <a:blip r:embed="rId7">
              <a:alphaModFix/>
            </a:blip>
            <a:stretch>
              <a:fillRect/>
            </a:stretch>
          </p:blipFill>
          <p:spPr>
            <a:xfrm>
              <a:off x="4656973" y="2547375"/>
              <a:ext cx="128250" cy="128250"/>
            </a:xfrm>
            <a:prstGeom prst="rect">
              <a:avLst/>
            </a:prstGeom>
            <a:noFill/>
            <a:ln>
              <a:noFill/>
            </a:ln>
          </p:spPr>
        </p:pic>
        <p:pic>
          <p:nvPicPr>
            <p:cNvPr id="2159" name="Shape 2159"/>
            <p:cNvPicPr preferRelativeResize="0"/>
            <p:nvPr/>
          </p:nvPicPr>
          <p:blipFill>
            <a:blip r:embed="rId10">
              <a:alphaModFix/>
            </a:blip>
            <a:stretch>
              <a:fillRect/>
            </a:stretch>
          </p:blipFill>
          <p:spPr>
            <a:xfrm>
              <a:off x="5027731" y="2230103"/>
              <a:ext cx="92550" cy="92550"/>
            </a:xfrm>
            <a:prstGeom prst="rect">
              <a:avLst/>
            </a:prstGeom>
            <a:noFill/>
            <a:ln>
              <a:noFill/>
            </a:ln>
          </p:spPr>
        </p:pic>
      </p:grpSp>
      <p:grpSp>
        <p:nvGrpSpPr>
          <p:cNvPr id="2160" name="Shape 2160"/>
          <p:cNvGrpSpPr/>
          <p:nvPr/>
        </p:nvGrpSpPr>
        <p:grpSpPr>
          <a:xfrm>
            <a:off x="3656190" y="2926337"/>
            <a:ext cx="788020" cy="1048694"/>
            <a:chOff x="3656190" y="2926337"/>
            <a:chExt cx="788020" cy="1048694"/>
          </a:xfrm>
        </p:grpSpPr>
        <p:grpSp>
          <p:nvGrpSpPr>
            <p:cNvPr id="2161" name="Shape 2161"/>
            <p:cNvGrpSpPr/>
            <p:nvPr/>
          </p:nvGrpSpPr>
          <p:grpSpPr>
            <a:xfrm>
              <a:off x="3656190" y="2926337"/>
              <a:ext cx="788020" cy="1048694"/>
              <a:chOff x="5592955" y="2047406"/>
              <a:chExt cx="788020" cy="1048694"/>
            </a:xfrm>
          </p:grpSpPr>
          <p:sp>
            <p:nvSpPr>
              <p:cNvPr id="2162" name="Shape 2162"/>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163" name="Shape 2163"/>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164" name="Shape 2164"/>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65" name="Shape 2165"/>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66" name="Shape 2166"/>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67" name="Shape 2167"/>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168" name="Shape 2168"/>
              <p:cNvSpPr txBox="1"/>
              <p:nvPr/>
            </p:nvSpPr>
            <p:spPr>
              <a:xfrm>
                <a:off x="5608475" y="2883722"/>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169" name="Shape 2169"/>
              <p:cNvGrpSpPr/>
              <p:nvPr/>
            </p:nvGrpSpPr>
            <p:grpSpPr>
              <a:xfrm>
                <a:off x="5592955" y="2047406"/>
                <a:ext cx="712986" cy="218400"/>
                <a:chOff x="4577530" y="2938752"/>
                <a:chExt cx="712986" cy="218400"/>
              </a:xfrm>
            </p:grpSpPr>
            <p:sp>
              <p:nvSpPr>
                <p:cNvPr id="2170" name="Shape 2170"/>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1" name="Shape 2171"/>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2" name="Shape 2172"/>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173" name="Shape 2173"/>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74" name="Shape 2174"/>
              <p:cNvPicPr preferRelativeResize="0"/>
              <p:nvPr/>
            </p:nvPicPr>
            <p:blipFill>
              <a:blip r:embed="rId5">
                <a:alphaModFix/>
              </a:blip>
              <a:stretch>
                <a:fillRect/>
              </a:stretch>
            </p:blipFill>
            <p:spPr>
              <a:xfrm>
                <a:off x="5753436" y="2273917"/>
                <a:ext cx="144291" cy="77700"/>
              </a:xfrm>
              <a:prstGeom prst="rect">
                <a:avLst/>
              </a:prstGeom>
              <a:noFill/>
              <a:ln>
                <a:noFill/>
              </a:ln>
            </p:spPr>
          </p:pic>
          <p:sp>
            <p:nvSpPr>
              <p:cNvPr id="2175" name="Shape 2175"/>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76" name="Shape 2176"/>
              <p:cNvPicPr preferRelativeResize="0"/>
              <p:nvPr/>
            </p:nvPicPr>
            <p:blipFill>
              <a:blip r:embed="rId5">
                <a:alphaModFix/>
              </a:blip>
              <a:stretch>
                <a:fillRect/>
              </a:stretch>
            </p:blipFill>
            <p:spPr>
              <a:xfrm>
                <a:off x="6100233" y="2273917"/>
                <a:ext cx="144291" cy="77700"/>
              </a:xfrm>
              <a:prstGeom prst="rect">
                <a:avLst/>
              </a:prstGeom>
              <a:noFill/>
              <a:ln>
                <a:noFill/>
              </a:ln>
            </p:spPr>
          </p:pic>
          <p:sp>
            <p:nvSpPr>
              <p:cNvPr id="2177" name="Shape 2177"/>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78" name="Shape 2178"/>
              <p:cNvPicPr preferRelativeResize="0"/>
              <p:nvPr/>
            </p:nvPicPr>
            <p:blipFill>
              <a:blip r:embed="rId5">
                <a:alphaModFix/>
              </a:blip>
              <a:stretch>
                <a:fillRect/>
              </a:stretch>
            </p:blipFill>
            <p:spPr>
              <a:xfrm>
                <a:off x="6100233" y="2611838"/>
                <a:ext cx="144291" cy="77700"/>
              </a:xfrm>
              <a:prstGeom prst="rect">
                <a:avLst/>
              </a:prstGeom>
              <a:noFill/>
              <a:ln>
                <a:noFill/>
              </a:ln>
            </p:spPr>
          </p:pic>
          <p:sp>
            <p:nvSpPr>
              <p:cNvPr id="2179" name="Shape 2179"/>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180" name="Shape 2180"/>
              <p:cNvPicPr preferRelativeResize="0"/>
              <p:nvPr/>
            </p:nvPicPr>
            <p:blipFill>
              <a:blip r:embed="rId5">
                <a:alphaModFix/>
              </a:blip>
              <a:stretch>
                <a:fillRect/>
              </a:stretch>
            </p:blipFill>
            <p:spPr>
              <a:xfrm>
                <a:off x="5753436" y="2611838"/>
                <a:ext cx="144291" cy="77700"/>
              </a:xfrm>
              <a:prstGeom prst="rect">
                <a:avLst/>
              </a:prstGeom>
              <a:noFill/>
              <a:ln>
                <a:noFill/>
              </a:ln>
            </p:spPr>
          </p:pic>
        </p:grpSp>
        <p:sp>
          <p:nvSpPr>
            <p:cNvPr id="2181" name="Shape 2181"/>
            <p:cNvSpPr txBox="1"/>
            <p:nvPr/>
          </p:nvSpPr>
          <p:spPr>
            <a:xfrm>
              <a:off x="3761569" y="352031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182" name="Shape 2182"/>
            <p:cNvPicPr preferRelativeResize="0"/>
            <p:nvPr/>
          </p:nvPicPr>
          <p:blipFill>
            <a:blip r:embed="rId6">
              <a:alphaModFix/>
            </a:blip>
            <a:stretch>
              <a:fillRect/>
            </a:stretch>
          </p:blipFill>
          <p:spPr>
            <a:xfrm>
              <a:off x="4161443" y="3621745"/>
              <a:ext cx="147500" cy="98225"/>
            </a:xfrm>
            <a:prstGeom prst="rect">
              <a:avLst/>
            </a:prstGeom>
            <a:noFill/>
            <a:ln>
              <a:noFill/>
            </a:ln>
          </p:spPr>
        </p:pic>
        <p:pic>
          <p:nvPicPr>
            <p:cNvPr id="2183" name="Shape 2183"/>
            <p:cNvPicPr preferRelativeResize="0"/>
            <p:nvPr/>
          </p:nvPicPr>
          <p:blipFill>
            <a:blip r:embed="rId7">
              <a:alphaModFix/>
            </a:blip>
            <a:stretch>
              <a:fillRect/>
            </a:stretch>
          </p:blipFill>
          <p:spPr>
            <a:xfrm>
              <a:off x="3822138" y="3273555"/>
              <a:ext cx="128250" cy="128250"/>
            </a:xfrm>
            <a:prstGeom prst="rect">
              <a:avLst/>
            </a:prstGeom>
            <a:noFill/>
            <a:ln>
              <a:noFill/>
            </a:ln>
          </p:spPr>
        </p:pic>
        <p:pic>
          <p:nvPicPr>
            <p:cNvPr id="2184" name="Shape 2184"/>
            <p:cNvPicPr preferRelativeResize="0"/>
            <p:nvPr/>
          </p:nvPicPr>
          <p:blipFill>
            <a:blip r:embed="rId10">
              <a:alphaModFix/>
            </a:blip>
            <a:stretch>
              <a:fillRect/>
            </a:stretch>
          </p:blipFill>
          <p:spPr>
            <a:xfrm>
              <a:off x="4182837" y="3291403"/>
              <a:ext cx="92550" cy="92550"/>
            </a:xfrm>
            <a:prstGeom prst="rect">
              <a:avLst/>
            </a:prstGeom>
            <a:noFill/>
            <a:ln>
              <a:noFill/>
            </a:ln>
          </p:spPr>
        </p:pic>
      </p:grpSp>
      <p:grpSp>
        <p:nvGrpSpPr>
          <p:cNvPr id="2185" name="Shape 2185"/>
          <p:cNvGrpSpPr/>
          <p:nvPr/>
        </p:nvGrpSpPr>
        <p:grpSpPr>
          <a:xfrm>
            <a:off x="2284400" y="1913225"/>
            <a:ext cx="1326900" cy="2061900"/>
            <a:chOff x="2607113" y="1913225"/>
            <a:chExt cx="1326900" cy="2061900"/>
          </a:xfrm>
        </p:grpSpPr>
        <p:sp>
          <p:nvSpPr>
            <p:cNvPr id="2186" name="Shape 2186"/>
            <p:cNvSpPr/>
            <p:nvPr/>
          </p:nvSpPr>
          <p:spPr>
            <a:xfrm>
              <a:off x="2607113" y="1913225"/>
              <a:ext cx="1326900" cy="2061900"/>
            </a:xfrm>
            <a:prstGeom prst="rect">
              <a:avLst/>
            </a:prstGeom>
            <a:solidFill>
              <a:srgbClr val="CC0000"/>
            </a:solid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RED HAT</a:t>
              </a:r>
              <a:endParaRPr sz="800" b="1">
                <a:solidFill>
                  <a:srgbClr val="FFFFFF"/>
                </a:solidFill>
                <a:latin typeface="Proxima Nova"/>
                <a:ea typeface="Proxima Nova"/>
                <a:cs typeface="Proxima Nova"/>
                <a:sym typeface="Proxima Nova"/>
              </a:endParaRPr>
            </a:p>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ENTERPRISE LINUX</a:t>
              </a:r>
              <a:endParaRPr sz="800" b="1">
                <a:solidFill>
                  <a:srgbClr val="FFFFFF"/>
                </a:solidFill>
                <a:latin typeface="Proxima Nova"/>
                <a:ea typeface="Proxima Nova"/>
                <a:cs typeface="Proxima Nova"/>
                <a:sym typeface="Proxima Nova"/>
              </a:endParaRPr>
            </a:p>
          </p:txBody>
        </p:sp>
        <p:sp>
          <p:nvSpPr>
            <p:cNvPr id="2187" name="Shape 2187"/>
            <p:cNvSpPr/>
            <p:nvPr/>
          </p:nvSpPr>
          <p:spPr>
            <a:xfrm>
              <a:off x="2629698" y="1933600"/>
              <a:ext cx="1280100" cy="1626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a:latin typeface="Proxima Nova"/>
                  <a:ea typeface="Proxima Nova"/>
                  <a:cs typeface="Proxima Nova"/>
                  <a:sym typeface="Proxima Nova"/>
                </a:rPr>
                <a:t>MASTER</a:t>
              </a:r>
              <a:endParaRPr sz="800" b="1">
                <a:latin typeface="Proxima Nova"/>
                <a:ea typeface="Proxima Nova"/>
                <a:cs typeface="Proxima Nova"/>
                <a:sym typeface="Proxima Nova"/>
              </a:endParaRPr>
            </a:p>
          </p:txBody>
        </p:sp>
        <p:sp>
          <p:nvSpPr>
            <p:cNvPr id="2188" name="Shape 2188"/>
            <p:cNvSpPr/>
            <p:nvPr/>
          </p:nvSpPr>
          <p:spPr>
            <a:xfrm>
              <a:off x="2669900" y="2248764"/>
              <a:ext cx="1195500" cy="2727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API/AUTHENTICATION</a:t>
              </a:r>
              <a:endParaRPr sz="700" b="1">
                <a:solidFill>
                  <a:srgbClr val="FFFFFF"/>
                </a:solidFill>
                <a:latin typeface="Proxima Nova"/>
                <a:ea typeface="Proxima Nova"/>
                <a:cs typeface="Proxima Nova"/>
                <a:sym typeface="Proxima Nova"/>
              </a:endParaRPr>
            </a:p>
          </p:txBody>
        </p:sp>
        <p:sp>
          <p:nvSpPr>
            <p:cNvPr id="2189" name="Shape 2189"/>
            <p:cNvSpPr/>
            <p:nvPr/>
          </p:nvSpPr>
          <p:spPr>
            <a:xfrm>
              <a:off x="2669900" y="2569150"/>
              <a:ext cx="1195500" cy="272700"/>
            </a:xfrm>
            <a:prstGeom prst="rect">
              <a:avLst/>
            </a:prstGeom>
            <a:solidFill>
              <a:srgbClr val="F0AB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DATA STORE</a:t>
              </a:r>
              <a:endParaRPr sz="700" b="1">
                <a:solidFill>
                  <a:srgbClr val="FFFFFF"/>
                </a:solidFill>
                <a:latin typeface="Proxima Nova"/>
                <a:ea typeface="Proxima Nova"/>
                <a:cs typeface="Proxima Nova"/>
                <a:sym typeface="Proxima Nova"/>
              </a:endParaRPr>
            </a:p>
          </p:txBody>
        </p:sp>
        <p:sp>
          <p:nvSpPr>
            <p:cNvPr id="2190" name="Shape 2190"/>
            <p:cNvSpPr/>
            <p:nvPr/>
          </p:nvSpPr>
          <p:spPr>
            <a:xfrm>
              <a:off x="2669900" y="2889536"/>
              <a:ext cx="1195500" cy="2727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SCHEDULER</a:t>
              </a:r>
              <a:endParaRPr sz="700" b="1">
                <a:solidFill>
                  <a:srgbClr val="FFFFFF"/>
                </a:solidFill>
                <a:latin typeface="Proxima Nova"/>
                <a:ea typeface="Proxima Nova"/>
                <a:cs typeface="Proxima Nova"/>
                <a:sym typeface="Proxima Nova"/>
              </a:endParaRPr>
            </a:p>
          </p:txBody>
        </p:sp>
        <p:sp>
          <p:nvSpPr>
            <p:cNvPr id="2191" name="Shape 2191"/>
            <p:cNvSpPr/>
            <p:nvPr/>
          </p:nvSpPr>
          <p:spPr>
            <a:xfrm>
              <a:off x="2669900" y="3209923"/>
              <a:ext cx="1195500" cy="272700"/>
            </a:xfrm>
            <a:prstGeom prst="rect">
              <a:avLst/>
            </a:prstGeom>
            <a:solidFill>
              <a:srgbClr val="00B9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HEALTH/SCALING</a:t>
              </a:r>
              <a:endParaRPr sz="700" b="1">
                <a:solidFill>
                  <a:srgbClr val="FFFFFF"/>
                </a:solidFill>
                <a:latin typeface="Proxima Nova"/>
                <a:ea typeface="Proxima Nova"/>
                <a:cs typeface="Proxima Nova"/>
                <a:sym typeface="Proxima Nova"/>
              </a:endParaRPr>
            </a:p>
          </p:txBody>
        </p:sp>
      </p:grpSp>
      <p:grpSp>
        <p:nvGrpSpPr>
          <p:cNvPr id="2192" name="Shape 2192"/>
          <p:cNvGrpSpPr/>
          <p:nvPr/>
        </p:nvGrpSpPr>
        <p:grpSpPr>
          <a:xfrm>
            <a:off x="2222988" y="4065375"/>
            <a:ext cx="4668000" cy="509100"/>
            <a:chOff x="2545700" y="4065375"/>
            <a:chExt cx="4668000" cy="509100"/>
          </a:xfrm>
        </p:grpSpPr>
        <p:sp>
          <p:nvSpPr>
            <p:cNvPr id="2193" name="Shape 2193"/>
            <p:cNvSpPr/>
            <p:nvPr/>
          </p:nvSpPr>
          <p:spPr>
            <a:xfrm>
              <a:off x="2545700" y="4065375"/>
              <a:ext cx="46680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pic>
          <p:nvPicPr>
            <p:cNvPr id="2194" name="Shape 2194"/>
            <p:cNvPicPr preferRelativeResize="0"/>
            <p:nvPr/>
          </p:nvPicPr>
          <p:blipFill>
            <a:blip r:embed="rId11">
              <a:alphaModFix/>
            </a:blip>
            <a:stretch>
              <a:fillRect/>
            </a:stretch>
          </p:blipFill>
          <p:spPr>
            <a:xfrm>
              <a:off x="3438750" y="4201990"/>
              <a:ext cx="278300" cy="111096"/>
            </a:xfrm>
            <a:prstGeom prst="rect">
              <a:avLst/>
            </a:prstGeom>
            <a:noFill/>
            <a:ln>
              <a:noFill/>
            </a:ln>
          </p:spPr>
        </p:pic>
        <p:pic>
          <p:nvPicPr>
            <p:cNvPr id="2195" name="Shape 2195"/>
            <p:cNvPicPr preferRelativeResize="0"/>
            <p:nvPr/>
          </p:nvPicPr>
          <p:blipFill>
            <a:blip r:embed="rId12">
              <a:alphaModFix/>
            </a:blip>
            <a:stretch>
              <a:fillRect/>
            </a:stretch>
          </p:blipFill>
          <p:spPr>
            <a:xfrm>
              <a:off x="4720805" y="4153188"/>
              <a:ext cx="301271" cy="208700"/>
            </a:xfrm>
            <a:prstGeom prst="rect">
              <a:avLst/>
            </a:prstGeom>
            <a:noFill/>
            <a:ln>
              <a:noFill/>
            </a:ln>
          </p:spPr>
        </p:pic>
        <p:pic>
          <p:nvPicPr>
            <p:cNvPr id="2196" name="Shape 2196"/>
            <p:cNvPicPr preferRelativeResize="0"/>
            <p:nvPr/>
          </p:nvPicPr>
          <p:blipFill>
            <a:blip r:embed="rId13">
              <a:alphaModFix/>
            </a:blip>
            <a:stretch>
              <a:fillRect/>
            </a:stretch>
          </p:blipFill>
          <p:spPr>
            <a:xfrm>
              <a:off x="5364605" y="4153188"/>
              <a:ext cx="301271" cy="208700"/>
            </a:xfrm>
            <a:prstGeom prst="rect">
              <a:avLst/>
            </a:prstGeom>
            <a:noFill/>
            <a:ln>
              <a:noFill/>
            </a:ln>
          </p:spPr>
        </p:pic>
        <p:pic>
          <p:nvPicPr>
            <p:cNvPr id="2197" name="Shape 2197"/>
            <p:cNvPicPr preferRelativeResize="0"/>
            <p:nvPr/>
          </p:nvPicPr>
          <p:blipFill>
            <a:blip r:embed="rId14">
              <a:alphaModFix/>
            </a:blip>
            <a:stretch>
              <a:fillRect/>
            </a:stretch>
          </p:blipFill>
          <p:spPr>
            <a:xfrm>
              <a:off x="6008404" y="4153188"/>
              <a:ext cx="301271" cy="208700"/>
            </a:xfrm>
            <a:prstGeom prst="rect">
              <a:avLst/>
            </a:prstGeom>
            <a:noFill/>
            <a:ln>
              <a:noFill/>
            </a:ln>
          </p:spPr>
        </p:pic>
        <p:pic>
          <p:nvPicPr>
            <p:cNvPr id="2198" name="Shape 2198"/>
            <p:cNvPicPr preferRelativeResize="0"/>
            <p:nvPr/>
          </p:nvPicPr>
          <p:blipFill>
            <a:blip r:embed="rId15">
              <a:alphaModFix/>
            </a:blip>
            <a:stretch>
              <a:fillRect/>
            </a:stretch>
          </p:blipFill>
          <p:spPr>
            <a:xfrm>
              <a:off x="4059578" y="4181790"/>
              <a:ext cx="318698" cy="151495"/>
            </a:xfrm>
            <a:prstGeom prst="rect">
              <a:avLst/>
            </a:prstGeom>
            <a:noFill/>
            <a:ln>
              <a:noFill/>
            </a:ln>
          </p:spPr>
        </p:pic>
        <p:sp>
          <p:nvSpPr>
            <p:cNvPr id="2199" name="Shape 2199"/>
            <p:cNvSpPr txBox="1"/>
            <p:nvPr/>
          </p:nvSpPr>
          <p:spPr>
            <a:xfrm>
              <a:off x="3161427"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2200" name="Shape 2200"/>
            <p:cNvSpPr txBox="1"/>
            <p:nvPr/>
          </p:nvSpPr>
          <p:spPr>
            <a:xfrm>
              <a:off x="38004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2201" name="Shape 2201"/>
            <p:cNvSpPr txBox="1"/>
            <p:nvPr/>
          </p:nvSpPr>
          <p:spPr>
            <a:xfrm>
              <a:off x="44473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2202" name="Shape 2202"/>
            <p:cNvSpPr txBox="1"/>
            <p:nvPr/>
          </p:nvSpPr>
          <p:spPr>
            <a:xfrm>
              <a:off x="50958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2203" name="Shape 2203"/>
            <p:cNvSpPr txBox="1"/>
            <p:nvPr/>
          </p:nvSpPr>
          <p:spPr>
            <a:xfrm>
              <a:off x="57427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2204" name="Shape 2204"/>
            <p:cNvCxnSpPr/>
            <p:nvPr/>
          </p:nvCxnSpPr>
          <p:spPr>
            <a:xfrm rot="10800000">
              <a:off x="5738593"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205" name="Shape 2205"/>
            <p:cNvCxnSpPr/>
            <p:nvPr/>
          </p:nvCxnSpPr>
          <p:spPr>
            <a:xfrm rot="10800000">
              <a:off x="5105614"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206" name="Shape 2206"/>
            <p:cNvCxnSpPr/>
            <p:nvPr/>
          </p:nvCxnSpPr>
          <p:spPr>
            <a:xfrm rot="10800000">
              <a:off x="4449255"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207" name="Shape 2207"/>
            <p:cNvCxnSpPr/>
            <p:nvPr/>
          </p:nvCxnSpPr>
          <p:spPr>
            <a:xfrm rot="10800000">
              <a:off x="3792895" y="4262868"/>
              <a:ext cx="199800" cy="0"/>
            </a:xfrm>
            <a:prstGeom prst="straightConnector1">
              <a:avLst/>
            </a:prstGeom>
            <a:noFill/>
            <a:ln w="9525" cap="flat" cmpd="sng">
              <a:solidFill>
                <a:srgbClr val="FFFFFF"/>
              </a:solidFill>
              <a:prstDash val="dot"/>
              <a:round/>
              <a:headEnd type="none" w="med" len="med"/>
              <a:tailEnd type="none" w="med" len="med"/>
            </a:ln>
          </p:spPr>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Shape 221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42</a:t>
            </a:fld>
            <a:endParaRPr/>
          </a:p>
        </p:txBody>
      </p:sp>
      <p:sp>
        <p:nvSpPr>
          <p:cNvPr id="2213" name="Shape 2213"/>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ROUTING AND LOAD-BALANCING</a:t>
            </a:r>
            <a:endParaRPr/>
          </a:p>
        </p:txBody>
      </p:sp>
      <p:sp>
        <p:nvSpPr>
          <p:cNvPr id="2214" name="Shape 2214"/>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2215" name="Shape 2215"/>
          <p:cNvSpPr/>
          <p:nvPr/>
        </p:nvSpPr>
        <p:spPr>
          <a:xfrm>
            <a:off x="2223000" y="1482351"/>
            <a:ext cx="4668000" cy="320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SERVICE LAYER</a:t>
            </a:r>
            <a:endParaRPr sz="700" b="1">
              <a:solidFill>
                <a:srgbClr val="FFFFFF"/>
              </a:solidFill>
              <a:latin typeface="Proxima Nova"/>
              <a:ea typeface="Proxima Nova"/>
              <a:cs typeface="Proxima Nova"/>
              <a:sym typeface="Proxima Nova"/>
            </a:endParaRPr>
          </a:p>
        </p:txBody>
      </p:sp>
      <p:grpSp>
        <p:nvGrpSpPr>
          <p:cNvPr id="2216" name="Shape 2216"/>
          <p:cNvGrpSpPr/>
          <p:nvPr/>
        </p:nvGrpSpPr>
        <p:grpSpPr>
          <a:xfrm>
            <a:off x="2224573" y="1050261"/>
            <a:ext cx="4668000" cy="400200"/>
            <a:chOff x="2547285" y="905655"/>
            <a:chExt cx="4668000" cy="400200"/>
          </a:xfrm>
        </p:grpSpPr>
        <p:sp>
          <p:nvSpPr>
            <p:cNvPr id="2217" name="Shape 2217"/>
            <p:cNvSpPr/>
            <p:nvPr/>
          </p:nvSpPr>
          <p:spPr>
            <a:xfrm>
              <a:off x="2547285" y="905655"/>
              <a:ext cx="4668000" cy="4002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ROUTING LAYER</a:t>
              </a:r>
              <a:endParaRPr sz="700" b="1">
                <a:solidFill>
                  <a:srgbClr val="FFFFFF"/>
                </a:solidFill>
                <a:latin typeface="Proxima Nova"/>
                <a:ea typeface="Proxima Nova"/>
                <a:cs typeface="Proxima Nova"/>
                <a:sym typeface="Proxima Nova"/>
              </a:endParaRPr>
            </a:p>
          </p:txBody>
        </p:sp>
        <p:pic>
          <p:nvPicPr>
            <p:cNvPr id="2218" name="Shape 2218"/>
            <p:cNvPicPr preferRelativeResize="0"/>
            <p:nvPr/>
          </p:nvPicPr>
          <p:blipFill>
            <a:blip r:embed="rId3">
              <a:alphaModFix/>
            </a:blip>
            <a:stretch>
              <a:fillRect/>
            </a:stretch>
          </p:blipFill>
          <p:spPr>
            <a:xfrm>
              <a:off x="3305545" y="1003648"/>
              <a:ext cx="313014" cy="229803"/>
            </a:xfrm>
            <a:prstGeom prst="rect">
              <a:avLst/>
            </a:prstGeom>
            <a:noFill/>
            <a:ln>
              <a:noFill/>
            </a:ln>
          </p:spPr>
        </p:pic>
        <p:pic>
          <p:nvPicPr>
            <p:cNvPr id="2219" name="Shape 2219"/>
            <p:cNvPicPr preferRelativeResize="0"/>
            <p:nvPr/>
          </p:nvPicPr>
          <p:blipFill>
            <a:blip r:embed="rId4">
              <a:alphaModFix/>
            </a:blip>
            <a:stretch>
              <a:fillRect/>
            </a:stretch>
          </p:blipFill>
          <p:spPr>
            <a:xfrm>
              <a:off x="2823382" y="1005502"/>
              <a:ext cx="298020" cy="226094"/>
            </a:xfrm>
            <a:prstGeom prst="rect">
              <a:avLst/>
            </a:prstGeom>
            <a:noFill/>
            <a:ln>
              <a:noFill/>
            </a:ln>
          </p:spPr>
        </p:pic>
        <p:pic>
          <p:nvPicPr>
            <p:cNvPr id="2220" name="Shape 2220"/>
            <p:cNvPicPr preferRelativeResize="0"/>
            <p:nvPr/>
          </p:nvPicPr>
          <p:blipFill>
            <a:blip r:embed="rId5">
              <a:alphaModFix/>
            </a:blip>
            <a:stretch>
              <a:fillRect/>
            </a:stretch>
          </p:blipFill>
          <p:spPr>
            <a:xfrm>
              <a:off x="4190054" y="1000213"/>
              <a:ext cx="134816" cy="236672"/>
            </a:xfrm>
            <a:prstGeom prst="rect">
              <a:avLst/>
            </a:prstGeom>
            <a:noFill/>
            <a:ln>
              <a:noFill/>
            </a:ln>
          </p:spPr>
        </p:pic>
        <p:pic>
          <p:nvPicPr>
            <p:cNvPr id="2221" name="Shape 2221"/>
            <p:cNvPicPr preferRelativeResize="0"/>
            <p:nvPr/>
          </p:nvPicPr>
          <p:blipFill>
            <a:blip r:embed="rId6">
              <a:alphaModFix/>
            </a:blip>
            <a:stretch>
              <a:fillRect/>
            </a:stretch>
          </p:blipFill>
          <p:spPr>
            <a:xfrm>
              <a:off x="3802703" y="982224"/>
              <a:ext cx="203208" cy="272650"/>
            </a:xfrm>
            <a:prstGeom prst="rect">
              <a:avLst/>
            </a:prstGeom>
            <a:noFill/>
            <a:ln>
              <a:noFill/>
            </a:ln>
          </p:spPr>
        </p:pic>
        <p:pic>
          <p:nvPicPr>
            <p:cNvPr id="2222" name="Shape 2222"/>
            <p:cNvPicPr preferRelativeResize="0"/>
            <p:nvPr/>
          </p:nvPicPr>
          <p:blipFill>
            <a:blip r:embed="rId3">
              <a:alphaModFix/>
            </a:blip>
            <a:stretch>
              <a:fillRect/>
            </a:stretch>
          </p:blipFill>
          <p:spPr>
            <a:xfrm>
              <a:off x="6173870" y="1003648"/>
              <a:ext cx="313014" cy="229803"/>
            </a:xfrm>
            <a:prstGeom prst="rect">
              <a:avLst/>
            </a:prstGeom>
            <a:noFill/>
            <a:ln>
              <a:noFill/>
            </a:ln>
          </p:spPr>
        </p:pic>
        <p:pic>
          <p:nvPicPr>
            <p:cNvPr id="2223" name="Shape 2223"/>
            <p:cNvPicPr preferRelativeResize="0"/>
            <p:nvPr/>
          </p:nvPicPr>
          <p:blipFill>
            <a:blip r:embed="rId4">
              <a:alphaModFix/>
            </a:blip>
            <a:stretch>
              <a:fillRect/>
            </a:stretch>
          </p:blipFill>
          <p:spPr>
            <a:xfrm>
              <a:off x="6654219" y="1005502"/>
              <a:ext cx="298020" cy="226094"/>
            </a:xfrm>
            <a:prstGeom prst="rect">
              <a:avLst/>
            </a:prstGeom>
            <a:noFill/>
            <a:ln>
              <a:noFill/>
            </a:ln>
          </p:spPr>
        </p:pic>
        <p:pic>
          <p:nvPicPr>
            <p:cNvPr id="2224" name="Shape 2224"/>
            <p:cNvPicPr preferRelativeResize="0"/>
            <p:nvPr/>
          </p:nvPicPr>
          <p:blipFill>
            <a:blip r:embed="rId5">
              <a:alphaModFix/>
            </a:blip>
            <a:stretch>
              <a:fillRect/>
            </a:stretch>
          </p:blipFill>
          <p:spPr>
            <a:xfrm>
              <a:off x="5501177" y="1000213"/>
              <a:ext cx="134816" cy="236672"/>
            </a:xfrm>
            <a:prstGeom prst="rect">
              <a:avLst/>
            </a:prstGeom>
            <a:noFill/>
            <a:ln>
              <a:noFill/>
            </a:ln>
          </p:spPr>
        </p:pic>
        <p:pic>
          <p:nvPicPr>
            <p:cNvPr id="2225" name="Shape 2225"/>
            <p:cNvPicPr preferRelativeResize="0"/>
            <p:nvPr/>
          </p:nvPicPr>
          <p:blipFill>
            <a:blip r:embed="rId6">
              <a:alphaModFix/>
            </a:blip>
            <a:stretch>
              <a:fillRect/>
            </a:stretch>
          </p:blipFill>
          <p:spPr>
            <a:xfrm>
              <a:off x="5803328" y="982224"/>
              <a:ext cx="203208" cy="272650"/>
            </a:xfrm>
            <a:prstGeom prst="rect">
              <a:avLst/>
            </a:prstGeom>
            <a:noFill/>
            <a:ln>
              <a:noFill/>
            </a:ln>
          </p:spPr>
        </p:pic>
      </p:grpSp>
      <p:grpSp>
        <p:nvGrpSpPr>
          <p:cNvPr id="2226" name="Shape 2226"/>
          <p:cNvGrpSpPr/>
          <p:nvPr/>
        </p:nvGrpSpPr>
        <p:grpSpPr>
          <a:xfrm>
            <a:off x="6201912" y="1838875"/>
            <a:ext cx="719100" cy="1083694"/>
            <a:chOff x="6524617" y="1838800"/>
            <a:chExt cx="719100" cy="1075200"/>
          </a:xfrm>
        </p:grpSpPr>
        <p:sp>
          <p:nvSpPr>
            <p:cNvPr id="2227" name="Shape 2227"/>
            <p:cNvSpPr/>
            <p:nvPr/>
          </p:nvSpPr>
          <p:spPr>
            <a:xfrm>
              <a:off x="6557675" y="1838800"/>
              <a:ext cx="657600" cy="10752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2228" name="Shape 2228"/>
            <p:cNvSpPr txBox="1"/>
            <p:nvPr/>
          </p:nvSpPr>
          <p:spPr>
            <a:xfrm>
              <a:off x="6524617" y="1854245"/>
              <a:ext cx="719100" cy="5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PERSISTENT</a:t>
              </a:r>
              <a:endParaRPr sz="7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STORAGE</a:t>
              </a:r>
              <a:endParaRPr sz="700" b="1">
                <a:solidFill>
                  <a:srgbClr val="FFFFFF"/>
                </a:solidFill>
                <a:latin typeface="Proxima Nova"/>
                <a:ea typeface="Proxima Nova"/>
                <a:cs typeface="Proxima Nova"/>
                <a:sym typeface="Proxima Nova"/>
              </a:endParaRPr>
            </a:p>
          </p:txBody>
        </p:sp>
        <p:pic>
          <p:nvPicPr>
            <p:cNvPr id="2229" name="Shape 2229"/>
            <p:cNvPicPr preferRelativeResize="0"/>
            <p:nvPr/>
          </p:nvPicPr>
          <p:blipFill>
            <a:blip r:embed="rId7">
              <a:alphaModFix/>
            </a:blip>
            <a:stretch>
              <a:fillRect/>
            </a:stretch>
          </p:blipFill>
          <p:spPr>
            <a:xfrm>
              <a:off x="6731860" y="2329500"/>
              <a:ext cx="288900" cy="381378"/>
            </a:xfrm>
            <a:prstGeom prst="rect">
              <a:avLst/>
            </a:prstGeom>
            <a:noFill/>
            <a:ln>
              <a:noFill/>
            </a:ln>
          </p:spPr>
        </p:pic>
      </p:grpSp>
      <p:grpSp>
        <p:nvGrpSpPr>
          <p:cNvPr id="2230" name="Shape 2230"/>
          <p:cNvGrpSpPr/>
          <p:nvPr/>
        </p:nvGrpSpPr>
        <p:grpSpPr>
          <a:xfrm>
            <a:off x="6232713" y="2956375"/>
            <a:ext cx="657600" cy="1075200"/>
            <a:chOff x="6555425" y="2956375"/>
            <a:chExt cx="657600" cy="1075200"/>
          </a:xfrm>
        </p:grpSpPr>
        <p:sp>
          <p:nvSpPr>
            <p:cNvPr id="2231" name="Shape 2231"/>
            <p:cNvSpPr/>
            <p:nvPr/>
          </p:nvSpPr>
          <p:spPr>
            <a:xfrm>
              <a:off x="6555425" y="2956375"/>
              <a:ext cx="657600" cy="1075200"/>
            </a:xfrm>
            <a:prstGeom prst="rect">
              <a:avLst/>
            </a:prstGeom>
            <a:solidFill>
              <a:srgbClr val="6E6F7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REGISTRY</a:t>
              </a:r>
              <a:endParaRPr sz="700" b="1">
                <a:solidFill>
                  <a:srgbClr val="FFFFFF"/>
                </a:solidFill>
                <a:latin typeface="Proxima Nova"/>
                <a:ea typeface="Proxima Nova"/>
                <a:cs typeface="Proxima Nova"/>
                <a:sym typeface="Proxima Nova"/>
              </a:endParaRPr>
            </a:p>
          </p:txBody>
        </p:sp>
        <p:pic>
          <p:nvPicPr>
            <p:cNvPr id="2232" name="Shape 2232"/>
            <p:cNvPicPr preferRelativeResize="0"/>
            <p:nvPr/>
          </p:nvPicPr>
          <p:blipFill>
            <a:blip r:embed="rId8">
              <a:alphaModFix/>
            </a:blip>
            <a:stretch>
              <a:fillRect/>
            </a:stretch>
          </p:blipFill>
          <p:spPr>
            <a:xfrm>
              <a:off x="6704648" y="3365971"/>
              <a:ext cx="343325" cy="410380"/>
            </a:xfrm>
            <a:prstGeom prst="rect">
              <a:avLst/>
            </a:prstGeom>
            <a:noFill/>
            <a:ln>
              <a:noFill/>
            </a:ln>
          </p:spPr>
        </p:pic>
      </p:grpSp>
      <p:grpSp>
        <p:nvGrpSpPr>
          <p:cNvPr id="2233" name="Shape 2233"/>
          <p:cNvGrpSpPr/>
          <p:nvPr/>
        </p:nvGrpSpPr>
        <p:grpSpPr>
          <a:xfrm>
            <a:off x="3656190" y="1864953"/>
            <a:ext cx="788020" cy="1048694"/>
            <a:chOff x="3656190" y="1864953"/>
            <a:chExt cx="788020" cy="1048694"/>
          </a:xfrm>
        </p:grpSpPr>
        <p:grpSp>
          <p:nvGrpSpPr>
            <p:cNvPr id="2234" name="Shape 2234"/>
            <p:cNvGrpSpPr/>
            <p:nvPr/>
          </p:nvGrpSpPr>
          <p:grpSpPr>
            <a:xfrm>
              <a:off x="3656190" y="1864953"/>
              <a:ext cx="788020" cy="1048694"/>
              <a:chOff x="5592955" y="2047406"/>
              <a:chExt cx="788020" cy="1048694"/>
            </a:xfrm>
          </p:grpSpPr>
          <p:sp>
            <p:nvSpPr>
              <p:cNvPr id="2235" name="Shape 2235"/>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236" name="Shape 2236"/>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237" name="Shape 2237"/>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38" name="Shape 2238"/>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39" name="Shape 2239"/>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40" name="Shape 2240"/>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41" name="Shape 2241"/>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242" name="Shape 2242"/>
              <p:cNvGrpSpPr/>
              <p:nvPr/>
            </p:nvGrpSpPr>
            <p:grpSpPr>
              <a:xfrm>
                <a:off x="5592955" y="2047406"/>
                <a:ext cx="712986" cy="218400"/>
                <a:chOff x="4577530" y="2938752"/>
                <a:chExt cx="712986" cy="218400"/>
              </a:xfrm>
            </p:grpSpPr>
            <p:sp>
              <p:nvSpPr>
                <p:cNvPr id="2243" name="Shape 224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4" name="Shape 224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45" name="Shape 224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246" name="Shape 2246"/>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247" name="Shape 2247"/>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48" name="Shape 2248"/>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249" name="Shape 2249"/>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250" name="Shape 2250"/>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251" name="Shape 2251"/>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52" name="Shape 2252"/>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253" name="Shape 2253"/>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54" name="Shape 2254"/>
            <p:cNvSpPr txBox="1"/>
            <p:nvPr/>
          </p:nvSpPr>
          <p:spPr>
            <a:xfrm>
              <a:off x="37615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255" name="Shape 2255"/>
            <p:cNvSpPr txBox="1"/>
            <p:nvPr/>
          </p:nvSpPr>
          <p:spPr>
            <a:xfrm>
              <a:off x="4113128"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256" name="Shape 2256"/>
            <p:cNvPicPr preferRelativeResize="0"/>
            <p:nvPr/>
          </p:nvPicPr>
          <p:blipFill>
            <a:blip r:embed="rId10">
              <a:alphaModFix/>
            </a:blip>
            <a:stretch>
              <a:fillRect/>
            </a:stretch>
          </p:blipFill>
          <p:spPr>
            <a:xfrm>
              <a:off x="3816262" y="2221055"/>
              <a:ext cx="147500" cy="98225"/>
            </a:xfrm>
            <a:prstGeom prst="rect">
              <a:avLst/>
            </a:prstGeom>
            <a:noFill/>
            <a:ln>
              <a:noFill/>
            </a:ln>
          </p:spPr>
        </p:pic>
        <p:pic>
          <p:nvPicPr>
            <p:cNvPr id="2257" name="Shape 2257"/>
            <p:cNvPicPr preferRelativeResize="0"/>
            <p:nvPr/>
          </p:nvPicPr>
          <p:blipFill>
            <a:blip r:embed="rId11">
              <a:alphaModFix/>
            </a:blip>
            <a:stretch>
              <a:fillRect/>
            </a:stretch>
          </p:blipFill>
          <p:spPr>
            <a:xfrm>
              <a:off x="4172852" y="2547375"/>
              <a:ext cx="128250" cy="128250"/>
            </a:xfrm>
            <a:prstGeom prst="rect">
              <a:avLst/>
            </a:prstGeom>
            <a:noFill/>
            <a:ln>
              <a:noFill/>
            </a:ln>
          </p:spPr>
        </p:pic>
      </p:grpSp>
      <p:grpSp>
        <p:nvGrpSpPr>
          <p:cNvPr id="2258" name="Shape 2258"/>
          <p:cNvGrpSpPr/>
          <p:nvPr/>
        </p:nvGrpSpPr>
        <p:grpSpPr>
          <a:xfrm>
            <a:off x="4494390" y="2926337"/>
            <a:ext cx="788020" cy="1048694"/>
            <a:chOff x="4494390" y="2926337"/>
            <a:chExt cx="788020" cy="1048694"/>
          </a:xfrm>
        </p:grpSpPr>
        <p:grpSp>
          <p:nvGrpSpPr>
            <p:cNvPr id="2259" name="Shape 2259"/>
            <p:cNvGrpSpPr/>
            <p:nvPr/>
          </p:nvGrpSpPr>
          <p:grpSpPr>
            <a:xfrm>
              <a:off x="4494390" y="2926337"/>
              <a:ext cx="788020" cy="1048694"/>
              <a:chOff x="5592955" y="2047406"/>
              <a:chExt cx="788020" cy="1048694"/>
            </a:xfrm>
          </p:grpSpPr>
          <p:sp>
            <p:nvSpPr>
              <p:cNvPr id="2260" name="Shape 2260"/>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261" name="Shape 2261"/>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262" name="Shape 2262"/>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63" name="Shape 2263"/>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64" name="Shape 2264"/>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65" name="Shape 2265"/>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66" name="Shape 2266"/>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267" name="Shape 2267"/>
              <p:cNvGrpSpPr/>
              <p:nvPr/>
            </p:nvGrpSpPr>
            <p:grpSpPr>
              <a:xfrm>
                <a:off x="5592955" y="2047406"/>
                <a:ext cx="712986" cy="218400"/>
                <a:chOff x="4577530" y="2938752"/>
                <a:chExt cx="712986" cy="218400"/>
              </a:xfrm>
            </p:grpSpPr>
            <p:sp>
              <p:nvSpPr>
                <p:cNvPr id="2268" name="Shape 2268"/>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9" name="Shape 2269"/>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0" name="Shape 2270"/>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271" name="Shape 2271"/>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272" name="Shape 2272"/>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73" name="Shape 2273"/>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274" name="Shape 2274"/>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275" name="Shape 2275"/>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276" name="Shape 2276"/>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277" name="Shape 2277"/>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278" name="Shape 2278"/>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279" name="Shape 2279"/>
            <p:cNvSpPr txBox="1"/>
            <p:nvPr/>
          </p:nvSpPr>
          <p:spPr>
            <a:xfrm>
              <a:off x="4599769"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280" name="Shape 2280"/>
            <p:cNvSpPr txBox="1"/>
            <p:nvPr/>
          </p:nvSpPr>
          <p:spPr>
            <a:xfrm>
              <a:off x="4951328"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281" name="Shape 2281"/>
            <p:cNvPicPr preferRelativeResize="0"/>
            <p:nvPr/>
          </p:nvPicPr>
          <p:blipFill>
            <a:blip r:embed="rId10">
              <a:alphaModFix/>
            </a:blip>
            <a:stretch>
              <a:fillRect/>
            </a:stretch>
          </p:blipFill>
          <p:spPr>
            <a:xfrm>
              <a:off x="4647732" y="3621745"/>
              <a:ext cx="147500" cy="98225"/>
            </a:xfrm>
            <a:prstGeom prst="rect">
              <a:avLst/>
            </a:prstGeom>
            <a:noFill/>
            <a:ln>
              <a:noFill/>
            </a:ln>
          </p:spPr>
        </p:pic>
        <p:pic>
          <p:nvPicPr>
            <p:cNvPr id="2282" name="Shape 2282"/>
            <p:cNvPicPr preferRelativeResize="0"/>
            <p:nvPr/>
          </p:nvPicPr>
          <p:blipFill>
            <a:blip r:embed="rId11">
              <a:alphaModFix/>
            </a:blip>
            <a:stretch>
              <a:fillRect/>
            </a:stretch>
          </p:blipFill>
          <p:spPr>
            <a:xfrm>
              <a:off x="5008883" y="3608641"/>
              <a:ext cx="128250" cy="128250"/>
            </a:xfrm>
            <a:prstGeom prst="rect">
              <a:avLst/>
            </a:prstGeom>
            <a:noFill/>
            <a:ln>
              <a:noFill/>
            </a:ln>
          </p:spPr>
        </p:pic>
      </p:grpSp>
      <p:grpSp>
        <p:nvGrpSpPr>
          <p:cNvPr id="2283" name="Shape 2283"/>
          <p:cNvGrpSpPr/>
          <p:nvPr/>
        </p:nvGrpSpPr>
        <p:grpSpPr>
          <a:xfrm>
            <a:off x="5332590" y="1864953"/>
            <a:ext cx="788020" cy="1048694"/>
            <a:chOff x="5332590" y="1864953"/>
            <a:chExt cx="788020" cy="1048694"/>
          </a:xfrm>
        </p:grpSpPr>
        <p:grpSp>
          <p:nvGrpSpPr>
            <p:cNvPr id="2284" name="Shape 2284"/>
            <p:cNvGrpSpPr/>
            <p:nvPr/>
          </p:nvGrpSpPr>
          <p:grpSpPr>
            <a:xfrm>
              <a:off x="5332590" y="1864953"/>
              <a:ext cx="788020" cy="1048694"/>
              <a:chOff x="5592955" y="2047406"/>
              <a:chExt cx="788020" cy="1048694"/>
            </a:xfrm>
          </p:grpSpPr>
          <p:sp>
            <p:nvSpPr>
              <p:cNvPr id="2285" name="Shape 2285"/>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286" name="Shape 2286"/>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287" name="Shape 2287"/>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88" name="Shape 2288"/>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89" name="Shape 2289"/>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90" name="Shape 2290"/>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291" name="Shape 2291"/>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292" name="Shape 2292"/>
              <p:cNvGrpSpPr/>
              <p:nvPr/>
            </p:nvGrpSpPr>
            <p:grpSpPr>
              <a:xfrm>
                <a:off x="5592955" y="2047406"/>
                <a:ext cx="712986" cy="218400"/>
                <a:chOff x="4577530" y="2938752"/>
                <a:chExt cx="712986" cy="218400"/>
              </a:xfrm>
            </p:grpSpPr>
            <p:sp>
              <p:nvSpPr>
                <p:cNvPr id="2293" name="Shape 229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4" name="Shape 229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5" name="Shape 229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296" name="Shape 2296"/>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297" name="Shape 2297"/>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298" name="Shape 2298"/>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600">
                    <a:solidFill>
                      <a:srgbClr val="FFFFFF"/>
                    </a:solidFill>
                  </a:rPr>
                  <a:t>c</a:t>
                </a:r>
                <a:endParaRPr sz="600">
                  <a:solidFill>
                    <a:srgbClr val="FFFFFF"/>
                  </a:solidFill>
                </a:endParaRPr>
              </a:p>
            </p:txBody>
          </p:sp>
          <p:pic>
            <p:nvPicPr>
              <p:cNvPr id="2299" name="Shape 2299"/>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300" name="Shape 2300"/>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01" name="Shape 2301"/>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302" name="Shape 2302"/>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03" name="Shape 2303"/>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304" name="Shape 2304"/>
            <p:cNvSpPr txBox="1"/>
            <p:nvPr/>
          </p:nvSpPr>
          <p:spPr>
            <a:xfrm>
              <a:off x="54379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305" name="Shape 2305"/>
            <p:cNvSpPr txBox="1"/>
            <p:nvPr/>
          </p:nvSpPr>
          <p:spPr>
            <a:xfrm>
              <a:off x="5781735"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306" name="Shape 2306"/>
            <p:cNvPicPr preferRelativeResize="0"/>
            <p:nvPr/>
          </p:nvPicPr>
          <p:blipFill>
            <a:blip r:embed="rId12">
              <a:alphaModFix/>
            </a:blip>
            <a:stretch>
              <a:fillRect/>
            </a:stretch>
          </p:blipFill>
          <p:spPr>
            <a:xfrm>
              <a:off x="5520286" y="2223902"/>
              <a:ext cx="89205" cy="98225"/>
            </a:xfrm>
            <a:prstGeom prst="rect">
              <a:avLst/>
            </a:prstGeom>
            <a:noFill/>
            <a:ln>
              <a:noFill/>
            </a:ln>
          </p:spPr>
        </p:pic>
        <p:pic>
          <p:nvPicPr>
            <p:cNvPr id="2307" name="Shape 2307"/>
            <p:cNvPicPr preferRelativeResize="0"/>
            <p:nvPr/>
          </p:nvPicPr>
          <p:blipFill>
            <a:blip r:embed="rId13">
              <a:alphaModFix/>
            </a:blip>
            <a:stretch>
              <a:fillRect/>
            </a:stretch>
          </p:blipFill>
          <p:spPr>
            <a:xfrm>
              <a:off x="5830428" y="2570588"/>
              <a:ext cx="158026" cy="81825"/>
            </a:xfrm>
            <a:prstGeom prst="rect">
              <a:avLst/>
            </a:prstGeom>
            <a:noFill/>
            <a:ln>
              <a:noFill/>
            </a:ln>
          </p:spPr>
        </p:pic>
      </p:grpSp>
      <p:grpSp>
        <p:nvGrpSpPr>
          <p:cNvPr id="2308" name="Shape 2308"/>
          <p:cNvGrpSpPr/>
          <p:nvPr/>
        </p:nvGrpSpPr>
        <p:grpSpPr>
          <a:xfrm>
            <a:off x="5332590" y="2926337"/>
            <a:ext cx="788020" cy="1048694"/>
            <a:chOff x="5332590" y="2926337"/>
            <a:chExt cx="788020" cy="1048694"/>
          </a:xfrm>
        </p:grpSpPr>
        <p:grpSp>
          <p:nvGrpSpPr>
            <p:cNvPr id="2309" name="Shape 2309"/>
            <p:cNvGrpSpPr/>
            <p:nvPr/>
          </p:nvGrpSpPr>
          <p:grpSpPr>
            <a:xfrm>
              <a:off x="5332590" y="2926337"/>
              <a:ext cx="788020" cy="1048694"/>
              <a:chOff x="5592955" y="2047406"/>
              <a:chExt cx="788020" cy="1048694"/>
            </a:xfrm>
          </p:grpSpPr>
          <p:sp>
            <p:nvSpPr>
              <p:cNvPr id="2310" name="Shape 2310"/>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311" name="Shape 2311"/>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312" name="Shape 2312"/>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13" name="Shape 2313"/>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14" name="Shape 2314"/>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15" name="Shape 2315"/>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16" name="Shape 2316"/>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317" name="Shape 2317"/>
              <p:cNvGrpSpPr/>
              <p:nvPr/>
            </p:nvGrpSpPr>
            <p:grpSpPr>
              <a:xfrm>
                <a:off x="5592955" y="2047406"/>
                <a:ext cx="712986" cy="218400"/>
                <a:chOff x="4577530" y="2938752"/>
                <a:chExt cx="712986" cy="218400"/>
              </a:xfrm>
            </p:grpSpPr>
            <p:sp>
              <p:nvSpPr>
                <p:cNvPr id="2318" name="Shape 2318"/>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9" name="Shape 2319"/>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0" name="Shape 2320"/>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321" name="Shape 2321"/>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22" name="Shape 2322"/>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323" name="Shape 2323"/>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24" name="Shape 2324"/>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325" name="Shape 2325"/>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26" name="Shape 2326"/>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327" name="Shape 2327"/>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28" name="Shape 2328"/>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329" name="Shape 2329"/>
            <p:cNvSpPr txBox="1"/>
            <p:nvPr/>
          </p:nvSpPr>
          <p:spPr>
            <a:xfrm>
              <a:off x="5437969"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330" name="Shape 2330"/>
            <p:cNvSpPr txBox="1"/>
            <p:nvPr/>
          </p:nvSpPr>
          <p:spPr>
            <a:xfrm>
              <a:off x="5789528"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331" name="Shape 2331"/>
            <p:cNvPicPr preferRelativeResize="0"/>
            <p:nvPr/>
          </p:nvPicPr>
          <p:blipFill>
            <a:blip r:embed="rId12">
              <a:alphaModFix/>
            </a:blip>
            <a:stretch>
              <a:fillRect/>
            </a:stretch>
          </p:blipFill>
          <p:spPr>
            <a:xfrm>
              <a:off x="5520286" y="3624591"/>
              <a:ext cx="89205" cy="98225"/>
            </a:xfrm>
            <a:prstGeom prst="rect">
              <a:avLst/>
            </a:prstGeom>
            <a:noFill/>
            <a:ln>
              <a:noFill/>
            </a:ln>
          </p:spPr>
        </p:pic>
        <p:pic>
          <p:nvPicPr>
            <p:cNvPr id="2332" name="Shape 2332"/>
            <p:cNvPicPr preferRelativeResize="0"/>
            <p:nvPr/>
          </p:nvPicPr>
          <p:blipFill>
            <a:blip r:embed="rId13">
              <a:alphaModFix/>
            </a:blip>
            <a:stretch>
              <a:fillRect/>
            </a:stretch>
          </p:blipFill>
          <p:spPr>
            <a:xfrm>
              <a:off x="5830428" y="3623927"/>
              <a:ext cx="158026" cy="81825"/>
            </a:xfrm>
            <a:prstGeom prst="rect">
              <a:avLst/>
            </a:prstGeom>
            <a:noFill/>
            <a:ln>
              <a:noFill/>
            </a:ln>
          </p:spPr>
        </p:pic>
      </p:grpSp>
      <p:grpSp>
        <p:nvGrpSpPr>
          <p:cNvPr id="2333" name="Shape 2333"/>
          <p:cNvGrpSpPr/>
          <p:nvPr/>
        </p:nvGrpSpPr>
        <p:grpSpPr>
          <a:xfrm>
            <a:off x="4494390" y="1864953"/>
            <a:ext cx="788020" cy="1048694"/>
            <a:chOff x="4494390" y="1864953"/>
            <a:chExt cx="788020" cy="1048694"/>
          </a:xfrm>
        </p:grpSpPr>
        <p:grpSp>
          <p:nvGrpSpPr>
            <p:cNvPr id="2334" name="Shape 2334"/>
            <p:cNvGrpSpPr/>
            <p:nvPr/>
          </p:nvGrpSpPr>
          <p:grpSpPr>
            <a:xfrm>
              <a:off x="4494390" y="1864953"/>
              <a:ext cx="788020" cy="1048694"/>
              <a:chOff x="5592955" y="2047406"/>
              <a:chExt cx="788020" cy="1048694"/>
            </a:xfrm>
          </p:grpSpPr>
          <p:sp>
            <p:nvSpPr>
              <p:cNvPr id="2335" name="Shape 2335"/>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336" name="Shape 2336"/>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337" name="Shape 2337"/>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38" name="Shape 2338"/>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39" name="Shape 2339"/>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40" name="Shape 2340"/>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41" name="Shape 2341"/>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342" name="Shape 2342"/>
              <p:cNvGrpSpPr/>
              <p:nvPr/>
            </p:nvGrpSpPr>
            <p:grpSpPr>
              <a:xfrm>
                <a:off x="5592955" y="2047406"/>
                <a:ext cx="712986" cy="218400"/>
                <a:chOff x="4577530" y="2938752"/>
                <a:chExt cx="712986" cy="218400"/>
              </a:xfrm>
            </p:grpSpPr>
            <p:sp>
              <p:nvSpPr>
                <p:cNvPr id="2343" name="Shape 234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4" name="Shape 234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5" name="Shape 234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346" name="Shape 2346"/>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47" name="Shape 2347"/>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348" name="Shape 2348"/>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49" name="Shape 2349"/>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350" name="Shape 2350"/>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51" name="Shape 2351"/>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352" name="Shape 2352"/>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53" name="Shape 2353"/>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354" name="Shape 2354"/>
            <p:cNvSpPr txBox="1"/>
            <p:nvPr/>
          </p:nvSpPr>
          <p:spPr>
            <a:xfrm>
              <a:off x="4951522"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355" name="Shape 2355"/>
            <p:cNvPicPr preferRelativeResize="0"/>
            <p:nvPr/>
          </p:nvPicPr>
          <p:blipFill>
            <a:blip r:embed="rId10">
              <a:alphaModFix/>
            </a:blip>
            <a:stretch>
              <a:fillRect/>
            </a:stretch>
          </p:blipFill>
          <p:spPr>
            <a:xfrm>
              <a:off x="4654462" y="2221055"/>
              <a:ext cx="147500" cy="98225"/>
            </a:xfrm>
            <a:prstGeom prst="rect">
              <a:avLst/>
            </a:prstGeom>
            <a:noFill/>
            <a:ln>
              <a:noFill/>
            </a:ln>
          </p:spPr>
        </p:pic>
        <p:pic>
          <p:nvPicPr>
            <p:cNvPr id="2356" name="Shape 2356"/>
            <p:cNvPicPr preferRelativeResize="0"/>
            <p:nvPr/>
          </p:nvPicPr>
          <p:blipFill>
            <a:blip r:embed="rId11">
              <a:alphaModFix/>
            </a:blip>
            <a:stretch>
              <a:fillRect/>
            </a:stretch>
          </p:blipFill>
          <p:spPr>
            <a:xfrm>
              <a:off x="4656973" y="2547375"/>
              <a:ext cx="128250" cy="128250"/>
            </a:xfrm>
            <a:prstGeom prst="rect">
              <a:avLst/>
            </a:prstGeom>
            <a:noFill/>
            <a:ln>
              <a:noFill/>
            </a:ln>
          </p:spPr>
        </p:pic>
        <p:pic>
          <p:nvPicPr>
            <p:cNvPr id="2357" name="Shape 2357"/>
            <p:cNvPicPr preferRelativeResize="0"/>
            <p:nvPr/>
          </p:nvPicPr>
          <p:blipFill>
            <a:blip r:embed="rId14">
              <a:alphaModFix/>
            </a:blip>
            <a:stretch>
              <a:fillRect/>
            </a:stretch>
          </p:blipFill>
          <p:spPr>
            <a:xfrm>
              <a:off x="5027731" y="2230103"/>
              <a:ext cx="92550" cy="92550"/>
            </a:xfrm>
            <a:prstGeom prst="rect">
              <a:avLst/>
            </a:prstGeom>
            <a:noFill/>
            <a:ln>
              <a:noFill/>
            </a:ln>
          </p:spPr>
        </p:pic>
      </p:grpSp>
      <p:grpSp>
        <p:nvGrpSpPr>
          <p:cNvPr id="2358" name="Shape 2358"/>
          <p:cNvGrpSpPr/>
          <p:nvPr/>
        </p:nvGrpSpPr>
        <p:grpSpPr>
          <a:xfrm>
            <a:off x="3656190" y="2926337"/>
            <a:ext cx="788020" cy="1048694"/>
            <a:chOff x="3656190" y="2926337"/>
            <a:chExt cx="788020" cy="1048694"/>
          </a:xfrm>
        </p:grpSpPr>
        <p:grpSp>
          <p:nvGrpSpPr>
            <p:cNvPr id="2359" name="Shape 2359"/>
            <p:cNvGrpSpPr/>
            <p:nvPr/>
          </p:nvGrpSpPr>
          <p:grpSpPr>
            <a:xfrm>
              <a:off x="3656190" y="2926337"/>
              <a:ext cx="788020" cy="1048694"/>
              <a:chOff x="5592955" y="2047406"/>
              <a:chExt cx="788020" cy="1048694"/>
            </a:xfrm>
          </p:grpSpPr>
          <p:sp>
            <p:nvSpPr>
              <p:cNvPr id="2360" name="Shape 2360"/>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361" name="Shape 2361"/>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362" name="Shape 2362"/>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63" name="Shape 2363"/>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64" name="Shape 2364"/>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65" name="Shape 2365"/>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366" name="Shape 2366"/>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367" name="Shape 2367"/>
              <p:cNvGrpSpPr/>
              <p:nvPr/>
            </p:nvGrpSpPr>
            <p:grpSpPr>
              <a:xfrm>
                <a:off x="5592955" y="2047406"/>
                <a:ext cx="712986" cy="218400"/>
                <a:chOff x="4577530" y="2938752"/>
                <a:chExt cx="712986" cy="218400"/>
              </a:xfrm>
            </p:grpSpPr>
            <p:sp>
              <p:nvSpPr>
                <p:cNvPr id="2368" name="Shape 2368"/>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9" name="Shape 2369"/>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0" name="Shape 2370"/>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371" name="Shape 2371"/>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72" name="Shape 2372"/>
              <p:cNvPicPr preferRelativeResize="0"/>
              <p:nvPr/>
            </p:nvPicPr>
            <p:blipFill>
              <a:blip r:embed="rId9">
                <a:alphaModFix/>
              </a:blip>
              <a:stretch>
                <a:fillRect/>
              </a:stretch>
            </p:blipFill>
            <p:spPr>
              <a:xfrm>
                <a:off x="5753436" y="2273917"/>
                <a:ext cx="144291" cy="77700"/>
              </a:xfrm>
              <a:prstGeom prst="rect">
                <a:avLst/>
              </a:prstGeom>
              <a:noFill/>
              <a:ln>
                <a:noFill/>
              </a:ln>
            </p:spPr>
          </p:pic>
          <p:sp>
            <p:nvSpPr>
              <p:cNvPr id="2373" name="Shape 2373"/>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74" name="Shape 2374"/>
              <p:cNvPicPr preferRelativeResize="0"/>
              <p:nvPr/>
            </p:nvPicPr>
            <p:blipFill>
              <a:blip r:embed="rId9">
                <a:alphaModFix/>
              </a:blip>
              <a:stretch>
                <a:fillRect/>
              </a:stretch>
            </p:blipFill>
            <p:spPr>
              <a:xfrm>
                <a:off x="6100233" y="2273917"/>
                <a:ext cx="144291" cy="77700"/>
              </a:xfrm>
              <a:prstGeom prst="rect">
                <a:avLst/>
              </a:prstGeom>
              <a:noFill/>
              <a:ln>
                <a:noFill/>
              </a:ln>
            </p:spPr>
          </p:pic>
          <p:sp>
            <p:nvSpPr>
              <p:cNvPr id="2375" name="Shape 2375"/>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76" name="Shape 2376"/>
              <p:cNvPicPr preferRelativeResize="0"/>
              <p:nvPr/>
            </p:nvPicPr>
            <p:blipFill>
              <a:blip r:embed="rId9">
                <a:alphaModFix/>
              </a:blip>
              <a:stretch>
                <a:fillRect/>
              </a:stretch>
            </p:blipFill>
            <p:spPr>
              <a:xfrm>
                <a:off x="6100233" y="2611838"/>
                <a:ext cx="144291" cy="77700"/>
              </a:xfrm>
              <a:prstGeom prst="rect">
                <a:avLst/>
              </a:prstGeom>
              <a:noFill/>
              <a:ln>
                <a:noFill/>
              </a:ln>
            </p:spPr>
          </p:pic>
          <p:sp>
            <p:nvSpPr>
              <p:cNvPr id="2377" name="Shape 2377"/>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378" name="Shape 2378"/>
              <p:cNvPicPr preferRelativeResize="0"/>
              <p:nvPr/>
            </p:nvPicPr>
            <p:blipFill>
              <a:blip r:embed="rId9">
                <a:alphaModFix/>
              </a:blip>
              <a:stretch>
                <a:fillRect/>
              </a:stretch>
            </p:blipFill>
            <p:spPr>
              <a:xfrm>
                <a:off x="5753436" y="2611838"/>
                <a:ext cx="144291" cy="77700"/>
              </a:xfrm>
              <a:prstGeom prst="rect">
                <a:avLst/>
              </a:prstGeom>
              <a:noFill/>
              <a:ln>
                <a:noFill/>
              </a:ln>
            </p:spPr>
          </p:pic>
        </p:grpSp>
        <p:sp>
          <p:nvSpPr>
            <p:cNvPr id="2379" name="Shape 2379"/>
            <p:cNvSpPr txBox="1"/>
            <p:nvPr/>
          </p:nvSpPr>
          <p:spPr>
            <a:xfrm>
              <a:off x="3761569" y="352031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380" name="Shape 2380"/>
            <p:cNvPicPr preferRelativeResize="0"/>
            <p:nvPr/>
          </p:nvPicPr>
          <p:blipFill>
            <a:blip r:embed="rId10">
              <a:alphaModFix/>
            </a:blip>
            <a:stretch>
              <a:fillRect/>
            </a:stretch>
          </p:blipFill>
          <p:spPr>
            <a:xfrm>
              <a:off x="4161443" y="3621745"/>
              <a:ext cx="147500" cy="98225"/>
            </a:xfrm>
            <a:prstGeom prst="rect">
              <a:avLst/>
            </a:prstGeom>
            <a:noFill/>
            <a:ln>
              <a:noFill/>
            </a:ln>
          </p:spPr>
        </p:pic>
        <p:pic>
          <p:nvPicPr>
            <p:cNvPr id="2381" name="Shape 2381"/>
            <p:cNvPicPr preferRelativeResize="0"/>
            <p:nvPr/>
          </p:nvPicPr>
          <p:blipFill>
            <a:blip r:embed="rId11">
              <a:alphaModFix/>
            </a:blip>
            <a:stretch>
              <a:fillRect/>
            </a:stretch>
          </p:blipFill>
          <p:spPr>
            <a:xfrm>
              <a:off x="3822138" y="3273555"/>
              <a:ext cx="128250" cy="128250"/>
            </a:xfrm>
            <a:prstGeom prst="rect">
              <a:avLst/>
            </a:prstGeom>
            <a:noFill/>
            <a:ln>
              <a:noFill/>
            </a:ln>
          </p:spPr>
        </p:pic>
        <p:pic>
          <p:nvPicPr>
            <p:cNvPr id="2382" name="Shape 2382"/>
            <p:cNvPicPr preferRelativeResize="0"/>
            <p:nvPr/>
          </p:nvPicPr>
          <p:blipFill>
            <a:blip r:embed="rId14">
              <a:alphaModFix/>
            </a:blip>
            <a:stretch>
              <a:fillRect/>
            </a:stretch>
          </p:blipFill>
          <p:spPr>
            <a:xfrm>
              <a:off x="4182837" y="3291403"/>
              <a:ext cx="92550" cy="92550"/>
            </a:xfrm>
            <a:prstGeom prst="rect">
              <a:avLst/>
            </a:prstGeom>
            <a:noFill/>
            <a:ln>
              <a:noFill/>
            </a:ln>
          </p:spPr>
        </p:pic>
      </p:grpSp>
      <p:grpSp>
        <p:nvGrpSpPr>
          <p:cNvPr id="2383" name="Shape 2383"/>
          <p:cNvGrpSpPr/>
          <p:nvPr/>
        </p:nvGrpSpPr>
        <p:grpSpPr>
          <a:xfrm>
            <a:off x="2284400" y="1913225"/>
            <a:ext cx="1326900" cy="2061900"/>
            <a:chOff x="2607113" y="1913225"/>
            <a:chExt cx="1326900" cy="2061900"/>
          </a:xfrm>
        </p:grpSpPr>
        <p:sp>
          <p:nvSpPr>
            <p:cNvPr id="2384" name="Shape 2384"/>
            <p:cNvSpPr/>
            <p:nvPr/>
          </p:nvSpPr>
          <p:spPr>
            <a:xfrm>
              <a:off x="2607113" y="1913225"/>
              <a:ext cx="1326900" cy="2061900"/>
            </a:xfrm>
            <a:prstGeom prst="rect">
              <a:avLst/>
            </a:prstGeom>
            <a:solidFill>
              <a:srgbClr val="CC0000"/>
            </a:solid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RED HAT</a:t>
              </a:r>
              <a:endParaRPr sz="800" b="1">
                <a:solidFill>
                  <a:srgbClr val="FFFFFF"/>
                </a:solidFill>
                <a:latin typeface="Proxima Nova"/>
                <a:ea typeface="Proxima Nova"/>
                <a:cs typeface="Proxima Nova"/>
                <a:sym typeface="Proxima Nova"/>
              </a:endParaRPr>
            </a:p>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ENTERPRISE LINUX</a:t>
              </a:r>
              <a:endParaRPr sz="800" b="1">
                <a:solidFill>
                  <a:srgbClr val="FFFFFF"/>
                </a:solidFill>
                <a:latin typeface="Proxima Nova"/>
                <a:ea typeface="Proxima Nova"/>
                <a:cs typeface="Proxima Nova"/>
                <a:sym typeface="Proxima Nova"/>
              </a:endParaRPr>
            </a:p>
          </p:txBody>
        </p:sp>
        <p:sp>
          <p:nvSpPr>
            <p:cNvPr id="2385" name="Shape 2385"/>
            <p:cNvSpPr/>
            <p:nvPr/>
          </p:nvSpPr>
          <p:spPr>
            <a:xfrm>
              <a:off x="2629698" y="1933600"/>
              <a:ext cx="1280100" cy="1626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a:latin typeface="Proxima Nova"/>
                  <a:ea typeface="Proxima Nova"/>
                  <a:cs typeface="Proxima Nova"/>
                  <a:sym typeface="Proxima Nova"/>
                </a:rPr>
                <a:t>MASTER</a:t>
              </a:r>
              <a:endParaRPr sz="800" b="1">
                <a:latin typeface="Proxima Nova"/>
                <a:ea typeface="Proxima Nova"/>
                <a:cs typeface="Proxima Nova"/>
                <a:sym typeface="Proxima Nova"/>
              </a:endParaRPr>
            </a:p>
          </p:txBody>
        </p:sp>
        <p:sp>
          <p:nvSpPr>
            <p:cNvPr id="2386" name="Shape 2386"/>
            <p:cNvSpPr/>
            <p:nvPr/>
          </p:nvSpPr>
          <p:spPr>
            <a:xfrm>
              <a:off x="2669900" y="2248764"/>
              <a:ext cx="1195500" cy="2727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API/AUTHENTICATION</a:t>
              </a:r>
              <a:endParaRPr sz="700" b="1">
                <a:solidFill>
                  <a:srgbClr val="FFFFFF"/>
                </a:solidFill>
                <a:latin typeface="Proxima Nova"/>
                <a:ea typeface="Proxima Nova"/>
                <a:cs typeface="Proxima Nova"/>
                <a:sym typeface="Proxima Nova"/>
              </a:endParaRPr>
            </a:p>
          </p:txBody>
        </p:sp>
        <p:sp>
          <p:nvSpPr>
            <p:cNvPr id="2387" name="Shape 2387"/>
            <p:cNvSpPr/>
            <p:nvPr/>
          </p:nvSpPr>
          <p:spPr>
            <a:xfrm>
              <a:off x="2669900" y="2569150"/>
              <a:ext cx="1195500" cy="272700"/>
            </a:xfrm>
            <a:prstGeom prst="rect">
              <a:avLst/>
            </a:prstGeom>
            <a:solidFill>
              <a:srgbClr val="F0AB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DATA STORE</a:t>
              </a:r>
              <a:endParaRPr sz="700" b="1">
                <a:solidFill>
                  <a:srgbClr val="FFFFFF"/>
                </a:solidFill>
                <a:latin typeface="Proxima Nova"/>
                <a:ea typeface="Proxima Nova"/>
                <a:cs typeface="Proxima Nova"/>
                <a:sym typeface="Proxima Nova"/>
              </a:endParaRPr>
            </a:p>
          </p:txBody>
        </p:sp>
        <p:sp>
          <p:nvSpPr>
            <p:cNvPr id="2388" name="Shape 2388"/>
            <p:cNvSpPr/>
            <p:nvPr/>
          </p:nvSpPr>
          <p:spPr>
            <a:xfrm>
              <a:off x="2669900" y="2889536"/>
              <a:ext cx="1195500" cy="2727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SCHEDULER</a:t>
              </a:r>
              <a:endParaRPr sz="700" b="1">
                <a:solidFill>
                  <a:srgbClr val="FFFFFF"/>
                </a:solidFill>
                <a:latin typeface="Proxima Nova"/>
                <a:ea typeface="Proxima Nova"/>
                <a:cs typeface="Proxima Nova"/>
                <a:sym typeface="Proxima Nova"/>
              </a:endParaRPr>
            </a:p>
          </p:txBody>
        </p:sp>
        <p:sp>
          <p:nvSpPr>
            <p:cNvPr id="2389" name="Shape 2389"/>
            <p:cNvSpPr/>
            <p:nvPr/>
          </p:nvSpPr>
          <p:spPr>
            <a:xfrm>
              <a:off x="2669900" y="3209923"/>
              <a:ext cx="1195500" cy="272700"/>
            </a:xfrm>
            <a:prstGeom prst="rect">
              <a:avLst/>
            </a:prstGeom>
            <a:solidFill>
              <a:srgbClr val="00B9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HEALTH/SCALING</a:t>
              </a:r>
              <a:endParaRPr sz="700" b="1">
                <a:solidFill>
                  <a:srgbClr val="FFFFFF"/>
                </a:solidFill>
                <a:latin typeface="Proxima Nova"/>
                <a:ea typeface="Proxima Nova"/>
                <a:cs typeface="Proxima Nova"/>
                <a:sym typeface="Proxima Nova"/>
              </a:endParaRPr>
            </a:p>
          </p:txBody>
        </p:sp>
      </p:grpSp>
      <p:grpSp>
        <p:nvGrpSpPr>
          <p:cNvPr id="2390" name="Shape 2390"/>
          <p:cNvGrpSpPr/>
          <p:nvPr/>
        </p:nvGrpSpPr>
        <p:grpSpPr>
          <a:xfrm>
            <a:off x="2222988" y="4065375"/>
            <a:ext cx="4668000" cy="509100"/>
            <a:chOff x="2545700" y="4065375"/>
            <a:chExt cx="4668000" cy="509100"/>
          </a:xfrm>
        </p:grpSpPr>
        <p:sp>
          <p:nvSpPr>
            <p:cNvPr id="2391" name="Shape 2391"/>
            <p:cNvSpPr/>
            <p:nvPr/>
          </p:nvSpPr>
          <p:spPr>
            <a:xfrm>
              <a:off x="2545700" y="4065375"/>
              <a:ext cx="46680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pic>
          <p:nvPicPr>
            <p:cNvPr id="2392" name="Shape 2392"/>
            <p:cNvPicPr preferRelativeResize="0"/>
            <p:nvPr/>
          </p:nvPicPr>
          <p:blipFill>
            <a:blip r:embed="rId15">
              <a:alphaModFix/>
            </a:blip>
            <a:stretch>
              <a:fillRect/>
            </a:stretch>
          </p:blipFill>
          <p:spPr>
            <a:xfrm>
              <a:off x="3438750" y="4201990"/>
              <a:ext cx="278300" cy="111096"/>
            </a:xfrm>
            <a:prstGeom prst="rect">
              <a:avLst/>
            </a:prstGeom>
            <a:noFill/>
            <a:ln>
              <a:noFill/>
            </a:ln>
          </p:spPr>
        </p:pic>
        <p:pic>
          <p:nvPicPr>
            <p:cNvPr id="2393" name="Shape 2393"/>
            <p:cNvPicPr preferRelativeResize="0"/>
            <p:nvPr/>
          </p:nvPicPr>
          <p:blipFill>
            <a:blip r:embed="rId16">
              <a:alphaModFix/>
            </a:blip>
            <a:stretch>
              <a:fillRect/>
            </a:stretch>
          </p:blipFill>
          <p:spPr>
            <a:xfrm>
              <a:off x="4720805" y="4153188"/>
              <a:ext cx="301271" cy="208700"/>
            </a:xfrm>
            <a:prstGeom prst="rect">
              <a:avLst/>
            </a:prstGeom>
            <a:noFill/>
            <a:ln>
              <a:noFill/>
            </a:ln>
          </p:spPr>
        </p:pic>
        <p:pic>
          <p:nvPicPr>
            <p:cNvPr id="2394" name="Shape 2394"/>
            <p:cNvPicPr preferRelativeResize="0"/>
            <p:nvPr/>
          </p:nvPicPr>
          <p:blipFill>
            <a:blip r:embed="rId17">
              <a:alphaModFix/>
            </a:blip>
            <a:stretch>
              <a:fillRect/>
            </a:stretch>
          </p:blipFill>
          <p:spPr>
            <a:xfrm>
              <a:off x="5364605" y="4153188"/>
              <a:ext cx="301271" cy="208700"/>
            </a:xfrm>
            <a:prstGeom prst="rect">
              <a:avLst/>
            </a:prstGeom>
            <a:noFill/>
            <a:ln>
              <a:noFill/>
            </a:ln>
          </p:spPr>
        </p:pic>
        <p:pic>
          <p:nvPicPr>
            <p:cNvPr id="2395" name="Shape 2395"/>
            <p:cNvPicPr preferRelativeResize="0"/>
            <p:nvPr/>
          </p:nvPicPr>
          <p:blipFill>
            <a:blip r:embed="rId18">
              <a:alphaModFix/>
            </a:blip>
            <a:stretch>
              <a:fillRect/>
            </a:stretch>
          </p:blipFill>
          <p:spPr>
            <a:xfrm>
              <a:off x="6008404" y="4153188"/>
              <a:ext cx="301271" cy="208700"/>
            </a:xfrm>
            <a:prstGeom prst="rect">
              <a:avLst/>
            </a:prstGeom>
            <a:noFill/>
            <a:ln>
              <a:noFill/>
            </a:ln>
          </p:spPr>
        </p:pic>
        <p:pic>
          <p:nvPicPr>
            <p:cNvPr id="2396" name="Shape 2396"/>
            <p:cNvPicPr preferRelativeResize="0"/>
            <p:nvPr/>
          </p:nvPicPr>
          <p:blipFill>
            <a:blip r:embed="rId19">
              <a:alphaModFix/>
            </a:blip>
            <a:stretch>
              <a:fillRect/>
            </a:stretch>
          </p:blipFill>
          <p:spPr>
            <a:xfrm>
              <a:off x="4059578" y="4181790"/>
              <a:ext cx="318698" cy="151495"/>
            </a:xfrm>
            <a:prstGeom prst="rect">
              <a:avLst/>
            </a:prstGeom>
            <a:noFill/>
            <a:ln>
              <a:noFill/>
            </a:ln>
          </p:spPr>
        </p:pic>
        <p:sp>
          <p:nvSpPr>
            <p:cNvPr id="2397" name="Shape 2397"/>
            <p:cNvSpPr txBox="1"/>
            <p:nvPr/>
          </p:nvSpPr>
          <p:spPr>
            <a:xfrm>
              <a:off x="3161427"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2398" name="Shape 2398"/>
            <p:cNvSpPr txBox="1"/>
            <p:nvPr/>
          </p:nvSpPr>
          <p:spPr>
            <a:xfrm>
              <a:off x="38004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2399" name="Shape 2399"/>
            <p:cNvSpPr txBox="1"/>
            <p:nvPr/>
          </p:nvSpPr>
          <p:spPr>
            <a:xfrm>
              <a:off x="44473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2400" name="Shape 2400"/>
            <p:cNvSpPr txBox="1"/>
            <p:nvPr/>
          </p:nvSpPr>
          <p:spPr>
            <a:xfrm>
              <a:off x="50958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2401" name="Shape 2401"/>
            <p:cNvSpPr txBox="1"/>
            <p:nvPr/>
          </p:nvSpPr>
          <p:spPr>
            <a:xfrm>
              <a:off x="57427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2402" name="Shape 2402"/>
            <p:cNvCxnSpPr/>
            <p:nvPr/>
          </p:nvCxnSpPr>
          <p:spPr>
            <a:xfrm rot="10800000">
              <a:off x="5738593"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403" name="Shape 2403"/>
            <p:cNvCxnSpPr/>
            <p:nvPr/>
          </p:nvCxnSpPr>
          <p:spPr>
            <a:xfrm rot="10800000">
              <a:off x="5105614"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404" name="Shape 2404"/>
            <p:cNvCxnSpPr/>
            <p:nvPr/>
          </p:nvCxnSpPr>
          <p:spPr>
            <a:xfrm rot="10800000">
              <a:off x="4449255"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405" name="Shape 2405"/>
            <p:cNvCxnSpPr/>
            <p:nvPr/>
          </p:nvCxnSpPr>
          <p:spPr>
            <a:xfrm rot="10800000">
              <a:off x="3792895" y="4262868"/>
              <a:ext cx="199800" cy="0"/>
            </a:xfrm>
            <a:prstGeom prst="straightConnector1">
              <a:avLst/>
            </a:prstGeom>
            <a:noFill/>
            <a:ln w="9525" cap="flat" cmpd="sng">
              <a:solidFill>
                <a:srgbClr val="FFFFFF"/>
              </a:solidFill>
              <a:prstDash val="dot"/>
              <a:round/>
              <a:headEnd type="none" w="med" len="med"/>
              <a:tailEnd type="none" w="med" len="med"/>
            </a:ln>
          </p:spPr>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Shape 2410"/>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43</a:t>
            </a:fld>
            <a:endParaRPr/>
          </a:p>
        </p:txBody>
      </p:sp>
      <p:sp>
        <p:nvSpPr>
          <p:cNvPr id="2411" name="Shape 2411"/>
          <p:cNvSpPr txBox="1">
            <a:spLocks noGrp="1"/>
          </p:cNvSpPr>
          <p:nvPr>
            <p:ph type="title"/>
          </p:nvPr>
        </p:nvSpPr>
        <p:spPr>
          <a:xfrm>
            <a:off x="826650" y="0"/>
            <a:ext cx="7490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ACCESS VIA WEB, CLI, IDE AND API</a:t>
            </a:r>
            <a:endParaRPr/>
          </a:p>
        </p:txBody>
      </p:sp>
      <p:pic>
        <p:nvPicPr>
          <p:cNvPr id="2412" name="Shape 2412"/>
          <p:cNvPicPr preferRelativeResize="0"/>
          <p:nvPr/>
        </p:nvPicPr>
        <p:blipFill>
          <a:blip r:embed="rId3">
            <a:alphaModFix/>
          </a:blip>
          <a:stretch>
            <a:fillRect/>
          </a:stretch>
        </p:blipFill>
        <p:spPr>
          <a:xfrm>
            <a:off x="297259" y="3058915"/>
            <a:ext cx="594465" cy="699123"/>
          </a:xfrm>
          <a:prstGeom prst="rect">
            <a:avLst/>
          </a:prstGeom>
          <a:noFill/>
          <a:ln>
            <a:noFill/>
          </a:ln>
        </p:spPr>
      </p:pic>
      <p:sp>
        <p:nvSpPr>
          <p:cNvPr id="2413" name="Shape 2413"/>
          <p:cNvSpPr/>
          <p:nvPr/>
        </p:nvSpPr>
        <p:spPr>
          <a:xfrm>
            <a:off x="1145684" y="3226724"/>
            <a:ext cx="852000" cy="363600"/>
          </a:xfrm>
          <a:prstGeom prst="roundRect">
            <a:avLst>
              <a:gd name="adj" fmla="val 16667"/>
            </a:avLst>
          </a:prstGeom>
          <a:no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b="1">
                <a:solidFill>
                  <a:srgbClr val="666666"/>
                </a:solidFill>
                <a:latin typeface="Proxima Nova"/>
                <a:ea typeface="Proxima Nova"/>
                <a:cs typeface="Proxima Nova"/>
                <a:sym typeface="Proxima Nova"/>
              </a:rPr>
              <a:t>EXISTING AUTOMATION TOOLSETS</a:t>
            </a:r>
            <a:endParaRPr sz="600" b="1">
              <a:solidFill>
                <a:srgbClr val="666666"/>
              </a:solidFill>
              <a:latin typeface="Proxima Nova"/>
              <a:ea typeface="Proxima Nova"/>
              <a:cs typeface="Proxima Nova"/>
              <a:sym typeface="Proxima Nova"/>
            </a:endParaRPr>
          </a:p>
        </p:txBody>
      </p:sp>
      <p:cxnSp>
        <p:nvCxnSpPr>
          <p:cNvPr id="2414" name="Shape 2414"/>
          <p:cNvCxnSpPr>
            <a:stCxn id="2412" idx="3"/>
            <a:endCxn id="2413" idx="1"/>
          </p:cNvCxnSpPr>
          <p:nvPr/>
        </p:nvCxnSpPr>
        <p:spPr>
          <a:xfrm>
            <a:off x="891724" y="3408476"/>
            <a:ext cx="254100" cy="0"/>
          </a:xfrm>
          <a:prstGeom prst="straightConnector1">
            <a:avLst/>
          </a:prstGeom>
          <a:noFill/>
          <a:ln w="9525" cap="flat" cmpd="sng">
            <a:solidFill>
              <a:srgbClr val="666666"/>
            </a:solidFill>
            <a:prstDash val="solid"/>
            <a:round/>
            <a:headEnd type="oval" w="med" len="med"/>
            <a:tailEnd type="none" w="med" len="med"/>
          </a:ln>
        </p:spPr>
      </p:cxnSp>
      <p:cxnSp>
        <p:nvCxnSpPr>
          <p:cNvPr id="2415" name="Shape 2415"/>
          <p:cNvCxnSpPr/>
          <p:nvPr/>
        </p:nvCxnSpPr>
        <p:spPr>
          <a:xfrm>
            <a:off x="1996454" y="3408439"/>
            <a:ext cx="229200" cy="0"/>
          </a:xfrm>
          <a:prstGeom prst="straightConnector1">
            <a:avLst/>
          </a:prstGeom>
          <a:noFill/>
          <a:ln w="9525" cap="flat" cmpd="sng">
            <a:solidFill>
              <a:srgbClr val="666666"/>
            </a:solidFill>
            <a:prstDash val="solid"/>
            <a:round/>
            <a:headEnd type="none" w="med" len="med"/>
            <a:tailEnd type="none" w="med" len="med"/>
          </a:ln>
        </p:spPr>
      </p:cxnSp>
      <p:pic>
        <p:nvPicPr>
          <p:cNvPr id="2416" name="Shape 2416"/>
          <p:cNvPicPr preferRelativeResize="0"/>
          <p:nvPr/>
        </p:nvPicPr>
        <p:blipFill>
          <a:blip r:embed="rId4">
            <a:alphaModFix/>
          </a:blip>
          <a:stretch>
            <a:fillRect/>
          </a:stretch>
        </p:blipFill>
        <p:spPr>
          <a:xfrm>
            <a:off x="332306" y="2083851"/>
            <a:ext cx="524371" cy="719992"/>
          </a:xfrm>
          <a:prstGeom prst="rect">
            <a:avLst/>
          </a:prstGeom>
          <a:noFill/>
          <a:ln>
            <a:noFill/>
          </a:ln>
        </p:spPr>
      </p:pic>
      <p:sp>
        <p:nvSpPr>
          <p:cNvPr id="2417" name="Shape 2417"/>
          <p:cNvSpPr/>
          <p:nvPr/>
        </p:nvSpPr>
        <p:spPr>
          <a:xfrm>
            <a:off x="1145686" y="2021374"/>
            <a:ext cx="852000" cy="320100"/>
          </a:xfrm>
          <a:prstGeom prst="roundRect">
            <a:avLst>
              <a:gd name="adj" fmla="val 16667"/>
            </a:avLst>
          </a:prstGeom>
          <a:no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b="1">
                <a:solidFill>
                  <a:srgbClr val="666666"/>
                </a:solidFill>
                <a:latin typeface="Proxima Nova"/>
                <a:ea typeface="Proxima Nova"/>
                <a:cs typeface="Proxima Nova"/>
                <a:sym typeface="Proxima Nova"/>
              </a:rPr>
              <a:t>SCM</a:t>
            </a:r>
            <a:endParaRPr sz="600" b="1">
              <a:solidFill>
                <a:srgbClr val="666666"/>
              </a:solidFill>
              <a:latin typeface="Proxima Nova"/>
              <a:ea typeface="Proxima Nova"/>
              <a:cs typeface="Proxima Nova"/>
              <a:sym typeface="Proxima Nova"/>
            </a:endParaRPr>
          </a:p>
          <a:p>
            <a:pPr marL="0" lvl="0" indent="0" algn="ctr" rtl="0">
              <a:spcBef>
                <a:spcPts val="0"/>
              </a:spcBef>
              <a:spcAft>
                <a:spcPts val="0"/>
              </a:spcAft>
              <a:buNone/>
            </a:pPr>
            <a:r>
              <a:rPr lang="en-US" sz="600" b="1">
                <a:solidFill>
                  <a:srgbClr val="666666"/>
                </a:solidFill>
                <a:latin typeface="Proxima Nova"/>
                <a:ea typeface="Proxima Nova"/>
                <a:cs typeface="Proxima Nova"/>
                <a:sym typeface="Proxima Nova"/>
              </a:rPr>
              <a:t>(GIT)</a:t>
            </a:r>
            <a:endParaRPr sz="600" b="1">
              <a:solidFill>
                <a:srgbClr val="666666"/>
              </a:solidFill>
              <a:latin typeface="Proxima Nova"/>
              <a:ea typeface="Proxima Nova"/>
              <a:cs typeface="Proxima Nova"/>
              <a:sym typeface="Proxima Nova"/>
            </a:endParaRPr>
          </a:p>
        </p:txBody>
      </p:sp>
      <p:sp>
        <p:nvSpPr>
          <p:cNvPr id="2418" name="Shape 2418"/>
          <p:cNvSpPr/>
          <p:nvPr/>
        </p:nvSpPr>
        <p:spPr>
          <a:xfrm>
            <a:off x="1145686" y="2550847"/>
            <a:ext cx="852000" cy="320100"/>
          </a:xfrm>
          <a:prstGeom prst="roundRect">
            <a:avLst>
              <a:gd name="adj" fmla="val 16667"/>
            </a:avLst>
          </a:prstGeom>
          <a:noFill/>
          <a:ln w="9525" cap="flat" cmpd="sng">
            <a:solidFill>
              <a:srgbClr val="666666"/>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00" b="1">
                <a:solidFill>
                  <a:srgbClr val="666666"/>
                </a:solidFill>
                <a:latin typeface="Proxima Nova"/>
                <a:ea typeface="Proxima Nova"/>
                <a:cs typeface="Proxima Nova"/>
                <a:sym typeface="Proxima Nova"/>
              </a:rPr>
              <a:t>CI/CD</a:t>
            </a:r>
            <a:endParaRPr sz="600" b="1">
              <a:solidFill>
                <a:srgbClr val="666666"/>
              </a:solidFill>
              <a:latin typeface="Proxima Nova"/>
              <a:ea typeface="Proxima Nova"/>
              <a:cs typeface="Proxima Nova"/>
              <a:sym typeface="Proxima Nova"/>
            </a:endParaRPr>
          </a:p>
        </p:txBody>
      </p:sp>
      <p:cxnSp>
        <p:nvCxnSpPr>
          <p:cNvPr id="2419" name="Shape 2419"/>
          <p:cNvCxnSpPr>
            <a:stCxn id="2417" idx="2"/>
            <a:endCxn id="2418" idx="0"/>
          </p:cNvCxnSpPr>
          <p:nvPr/>
        </p:nvCxnSpPr>
        <p:spPr>
          <a:xfrm>
            <a:off x="1571686" y="2341474"/>
            <a:ext cx="0" cy="209400"/>
          </a:xfrm>
          <a:prstGeom prst="straightConnector1">
            <a:avLst/>
          </a:prstGeom>
          <a:noFill/>
          <a:ln w="9525" cap="flat" cmpd="sng">
            <a:solidFill>
              <a:srgbClr val="666666"/>
            </a:solidFill>
            <a:prstDash val="solid"/>
            <a:round/>
            <a:headEnd type="none" w="med" len="med"/>
            <a:tailEnd type="triangle" w="med" len="med"/>
          </a:ln>
        </p:spPr>
      </p:cxnSp>
      <p:cxnSp>
        <p:nvCxnSpPr>
          <p:cNvPr id="2420" name="Shape 2420"/>
          <p:cNvCxnSpPr>
            <a:stCxn id="2416" idx="3"/>
            <a:endCxn id="2417" idx="1"/>
          </p:cNvCxnSpPr>
          <p:nvPr/>
        </p:nvCxnSpPr>
        <p:spPr>
          <a:xfrm rot="10800000" flipH="1">
            <a:off x="856677" y="2181347"/>
            <a:ext cx="288900" cy="262500"/>
          </a:xfrm>
          <a:prstGeom prst="bentConnector3">
            <a:avLst>
              <a:gd name="adj1" fmla="val 50019"/>
            </a:avLst>
          </a:prstGeom>
          <a:noFill/>
          <a:ln w="9525" cap="flat" cmpd="sng">
            <a:solidFill>
              <a:srgbClr val="666666"/>
            </a:solidFill>
            <a:prstDash val="solid"/>
            <a:round/>
            <a:headEnd type="oval" w="med" len="med"/>
            <a:tailEnd type="none" w="med" len="med"/>
          </a:ln>
        </p:spPr>
      </p:cxnSp>
      <p:cxnSp>
        <p:nvCxnSpPr>
          <p:cNvPr id="2421" name="Shape 2421"/>
          <p:cNvCxnSpPr>
            <a:stCxn id="2416" idx="3"/>
            <a:endCxn id="2418" idx="1"/>
          </p:cNvCxnSpPr>
          <p:nvPr/>
        </p:nvCxnSpPr>
        <p:spPr>
          <a:xfrm>
            <a:off x="856677" y="2443847"/>
            <a:ext cx="288900" cy="267000"/>
          </a:xfrm>
          <a:prstGeom prst="bentConnector3">
            <a:avLst>
              <a:gd name="adj1" fmla="val 50019"/>
            </a:avLst>
          </a:prstGeom>
          <a:noFill/>
          <a:ln w="9525" cap="flat" cmpd="sng">
            <a:solidFill>
              <a:srgbClr val="666666"/>
            </a:solidFill>
            <a:prstDash val="solid"/>
            <a:round/>
            <a:headEnd type="oval" w="med" len="med"/>
            <a:tailEnd type="none" w="med" len="med"/>
          </a:ln>
        </p:spPr>
      </p:cxnSp>
      <p:cxnSp>
        <p:nvCxnSpPr>
          <p:cNvPr id="2422" name="Shape 2422"/>
          <p:cNvCxnSpPr/>
          <p:nvPr/>
        </p:nvCxnSpPr>
        <p:spPr>
          <a:xfrm>
            <a:off x="1996455" y="2181400"/>
            <a:ext cx="229200" cy="600"/>
          </a:xfrm>
          <a:prstGeom prst="bentConnector3">
            <a:avLst>
              <a:gd name="adj1" fmla="val 50000"/>
            </a:avLst>
          </a:prstGeom>
          <a:noFill/>
          <a:ln w="9525" cap="flat" cmpd="sng">
            <a:solidFill>
              <a:srgbClr val="666666"/>
            </a:solidFill>
            <a:prstDash val="solid"/>
            <a:round/>
            <a:headEnd type="none" w="med" len="med"/>
            <a:tailEnd type="none" w="med" len="med"/>
          </a:ln>
        </p:spPr>
      </p:cxnSp>
      <p:cxnSp>
        <p:nvCxnSpPr>
          <p:cNvPr id="2423" name="Shape 2423"/>
          <p:cNvCxnSpPr/>
          <p:nvPr/>
        </p:nvCxnSpPr>
        <p:spPr>
          <a:xfrm>
            <a:off x="1996455" y="2710873"/>
            <a:ext cx="229200" cy="600"/>
          </a:xfrm>
          <a:prstGeom prst="straightConnector1">
            <a:avLst/>
          </a:prstGeom>
          <a:noFill/>
          <a:ln w="9525" cap="flat" cmpd="sng">
            <a:solidFill>
              <a:srgbClr val="666666"/>
            </a:solidFill>
            <a:prstDash val="solid"/>
            <a:round/>
            <a:headEnd type="none" w="med" len="med"/>
            <a:tailEnd type="none" w="med" len="med"/>
          </a:ln>
        </p:spPr>
      </p:cxnSp>
      <p:sp>
        <p:nvSpPr>
          <p:cNvPr id="2424" name="Shape 2424"/>
          <p:cNvSpPr/>
          <p:nvPr/>
        </p:nvSpPr>
        <p:spPr>
          <a:xfrm>
            <a:off x="2224513" y="1838800"/>
            <a:ext cx="3977400" cy="21927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2425" name="Shape 2425"/>
          <p:cNvSpPr/>
          <p:nvPr/>
        </p:nvSpPr>
        <p:spPr>
          <a:xfrm>
            <a:off x="2223000" y="1482351"/>
            <a:ext cx="4668000" cy="320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SERVICE LAYER</a:t>
            </a:r>
            <a:endParaRPr sz="700" b="1">
              <a:solidFill>
                <a:srgbClr val="FFFFFF"/>
              </a:solidFill>
              <a:latin typeface="Proxima Nova"/>
              <a:ea typeface="Proxima Nova"/>
              <a:cs typeface="Proxima Nova"/>
              <a:sym typeface="Proxima Nova"/>
            </a:endParaRPr>
          </a:p>
        </p:txBody>
      </p:sp>
      <p:grpSp>
        <p:nvGrpSpPr>
          <p:cNvPr id="2426" name="Shape 2426"/>
          <p:cNvGrpSpPr/>
          <p:nvPr/>
        </p:nvGrpSpPr>
        <p:grpSpPr>
          <a:xfrm>
            <a:off x="2224573" y="1050261"/>
            <a:ext cx="4668000" cy="400200"/>
            <a:chOff x="2547285" y="905655"/>
            <a:chExt cx="4668000" cy="400200"/>
          </a:xfrm>
        </p:grpSpPr>
        <p:sp>
          <p:nvSpPr>
            <p:cNvPr id="2427" name="Shape 2427"/>
            <p:cNvSpPr/>
            <p:nvPr/>
          </p:nvSpPr>
          <p:spPr>
            <a:xfrm>
              <a:off x="2547285" y="905655"/>
              <a:ext cx="4668000" cy="4002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ROUTING LAYER</a:t>
              </a:r>
              <a:endParaRPr sz="700" b="1">
                <a:solidFill>
                  <a:srgbClr val="FFFFFF"/>
                </a:solidFill>
                <a:latin typeface="Proxima Nova"/>
                <a:ea typeface="Proxima Nova"/>
                <a:cs typeface="Proxima Nova"/>
                <a:sym typeface="Proxima Nova"/>
              </a:endParaRPr>
            </a:p>
          </p:txBody>
        </p:sp>
        <p:pic>
          <p:nvPicPr>
            <p:cNvPr id="2428" name="Shape 2428"/>
            <p:cNvPicPr preferRelativeResize="0"/>
            <p:nvPr/>
          </p:nvPicPr>
          <p:blipFill>
            <a:blip r:embed="rId5">
              <a:alphaModFix/>
            </a:blip>
            <a:stretch>
              <a:fillRect/>
            </a:stretch>
          </p:blipFill>
          <p:spPr>
            <a:xfrm>
              <a:off x="3305545" y="1003648"/>
              <a:ext cx="313014" cy="229803"/>
            </a:xfrm>
            <a:prstGeom prst="rect">
              <a:avLst/>
            </a:prstGeom>
            <a:noFill/>
            <a:ln>
              <a:noFill/>
            </a:ln>
          </p:spPr>
        </p:pic>
        <p:pic>
          <p:nvPicPr>
            <p:cNvPr id="2429" name="Shape 2429"/>
            <p:cNvPicPr preferRelativeResize="0"/>
            <p:nvPr/>
          </p:nvPicPr>
          <p:blipFill>
            <a:blip r:embed="rId6">
              <a:alphaModFix/>
            </a:blip>
            <a:stretch>
              <a:fillRect/>
            </a:stretch>
          </p:blipFill>
          <p:spPr>
            <a:xfrm>
              <a:off x="2823382" y="1005502"/>
              <a:ext cx="298020" cy="226094"/>
            </a:xfrm>
            <a:prstGeom prst="rect">
              <a:avLst/>
            </a:prstGeom>
            <a:noFill/>
            <a:ln>
              <a:noFill/>
            </a:ln>
          </p:spPr>
        </p:pic>
        <p:pic>
          <p:nvPicPr>
            <p:cNvPr id="2430" name="Shape 2430"/>
            <p:cNvPicPr preferRelativeResize="0"/>
            <p:nvPr/>
          </p:nvPicPr>
          <p:blipFill>
            <a:blip r:embed="rId7">
              <a:alphaModFix/>
            </a:blip>
            <a:stretch>
              <a:fillRect/>
            </a:stretch>
          </p:blipFill>
          <p:spPr>
            <a:xfrm>
              <a:off x="4190054" y="1000213"/>
              <a:ext cx="134816" cy="236672"/>
            </a:xfrm>
            <a:prstGeom prst="rect">
              <a:avLst/>
            </a:prstGeom>
            <a:noFill/>
            <a:ln>
              <a:noFill/>
            </a:ln>
          </p:spPr>
        </p:pic>
        <p:pic>
          <p:nvPicPr>
            <p:cNvPr id="2431" name="Shape 2431"/>
            <p:cNvPicPr preferRelativeResize="0"/>
            <p:nvPr/>
          </p:nvPicPr>
          <p:blipFill>
            <a:blip r:embed="rId8">
              <a:alphaModFix/>
            </a:blip>
            <a:stretch>
              <a:fillRect/>
            </a:stretch>
          </p:blipFill>
          <p:spPr>
            <a:xfrm>
              <a:off x="3802703" y="982224"/>
              <a:ext cx="203208" cy="272650"/>
            </a:xfrm>
            <a:prstGeom prst="rect">
              <a:avLst/>
            </a:prstGeom>
            <a:noFill/>
            <a:ln>
              <a:noFill/>
            </a:ln>
          </p:spPr>
        </p:pic>
        <p:pic>
          <p:nvPicPr>
            <p:cNvPr id="2432" name="Shape 2432"/>
            <p:cNvPicPr preferRelativeResize="0"/>
            <p:nvPr/>
          </p:nvPicPr>
          <p:blipFill>
            <a:blip r:embed="rId5">
              <a:alphaModFix/>
            </a:blip>
            <a:stretch>
              <a:fillRect/>
            </a:stretch>
          </p:blipFill>
          <p:spPr>
            <a:xfrm>
              <a:off x="6173870" y="1003648"/>
              <a:ext cx="313014" cy="229803"/>
            </a:xfrm>
            <a:prstGeom prst="rect">
              <a:avLst/>
            </a:prstGeom>
            <a:noFill/>
            <a:ln>
              <a:noFill/>
            </a:ln>
          </p:spPr>
        </p:pic>
        <p:pic>
          <p:nvPicPr>
            <p:cNvPr id="2433" name="Shape 2433"/>
            <p:cNvPicPr preferRelativeResize="0"/>
            <p:nvPr/>
          </p:nvPicPr>
          <p:blipFill>
            <a:blip r:embed="rId6">
              <a:alphaModFix/>
            </a:blip>
            <a:stretch>
              <a:fillRect/>
            </a:stretch>
          </p:blipFill>
          <p:spPr>
            <a:xfrm>
              <a:off x="6654219" y="1005502"/>
              <a:ext cx="298020" cy="226094"/>
            </a:xfrm>
            <a:prstGeom prst="rect">
              <a:avLst/>
            </a:prstGeom>
            <a:noFill/>
            <a:ln>
              <a:noFill/>
            </a:ln>
          </p:spPr>
        </p:pic>
        <p:pic>
          <p:nvPicPr>
            <p:cNvPr id="2434" name="Shape 2434"/>
            <p:cNvPicPr preferRelativeResize="0"/>
            <p:nvPr/>
          </p:nvPicPr>
          <p:blipFill>
            <a:blip r:embed="rId7">
              <a:alphaModFix/>
            </a:blip>
            <a:stretch>
              <a:fillRect/>
            </a:stretch>
          </p:blipFill>
          <p:spPr>
            <a:xfrm>
              <a:off x="5501177" y="1000213"/>
              <a:ext cx="134816" cy="236672"/>
            </a:xfrm>
            <a:prstGeom prst="rect">
              <a:avLst/>
            </a:prstGeom>
            <a:noFill/>
            <a:ln>
              <a:noFill/>
            </a:ln>
          </p:spPr>
        </p:pic>
        <p:pic>
          <p:nvPicPr>
            <p:cNvPr id="2435" name="Shape 2435"/>
            <p:cNvPicPr preferRelativeResize="0"/>
            <p:nvPr/>
          </p:nvPicPr>
          <p:blipFill>
            <a:blip r:embed="rId8">
              <a:alphaModFix/>
            </a:blip>
            <a:stretch>
              <a:fillRect/>
            </a:stretch>
          </p:blipFill>
          <p:spPr>
            <a:xfrm>
              <a:off x="5803328" y="982224"/>
              <a:ext cx="203208" cy="272650"/>
            </a:xfrm>
            <a:prstGeom prst="rect">
              <a:avLst/>
            </a:prstGeom>
            <a:noFill/>
            <a:ln>
              <a:noFill/>
            </a:ln>
          </p:spPr>
        </p:pic>
      </p:grpSp>
      <p:grpSp>
        <p:nvGrpSpPr>
          <p:cNvPr id="2436" name="Shape 2436"/>
          <p:cNvGrpSpPr/>
          <p:nvPr/>
        </p:nvGrpSpPr>
        <p:grpSpPr>
          <a:xfrm>
            <a:off x="6201912" y="1838875"/>
            <a:ext cx="719100" cy="1083694"/>
            <a:chOff x="6524617" y="1838800"/>
            <a:chExt cx="719100" cy="1075200"/>
          </a:xfrm>
        </p:grpSpPr>
        <p:sp>
          <p:nvSpPr>
            <p:cNvPr id="2437" name="Shape 2437"/>
            <p:cNvSpPr/>
            <p:nvPr/>
          </p:nvSpPr>
          <p:spPr>
            <a:xfrm>
              <a:off x="6557675" y="1838800"/>
              <a:ext cx="657600" cy="10752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a:solidFill>
                  <a:srgbClr val="FFFFFF"/>
                </a:solidFill>
                <a:latin typeface="Proxima Nova"/>
                <a:ea typeface="Proxima Nova"/>
                <a:cs typeface="Proxima Nova"/>
                <a:sym typeface="Proxima Nova"/>
              </a:endParaRPr>
            </a:p>
          </p:txBody>
        </p:sp>
        <p:sp>
          <p:nvSpPr>
            <p:cNvPr id="2438" name="Shape 2438"/>
            <p:cNvSpPr txBox="1"/>
            <p:nvPr/>
          </p:nvSpPr>
          <p:spPr>
            <a:xfrm>
              <a:off x="6524617" y="1854245"/>
              <a:ext cx="719100" cy="5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PERSISTENT</a:t>
              </a:r>
              <a:endParaRPr sz="700" b="1">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STORAGE</a:t>
              </a:r>
              <a:endParaRPr sz="700" b="1">
                <a:solidFill>
                  <a:srgbClr val="FFFFFF"/>
                </a:solidFill>
                <a:latin typeface="Proxima Nova"/>
                <a:ea typeface="Proxima Nova"/>
                <a:cs typeface="Proxima Nova"/>
                <a:sym typeface="Proxima Nova"/>
              </a:endParaRPr>
            </a:p>
          </p:txBody>
        </p:sp>
        <p:pic>
          <p:nvPicPr>
            <p:cNvPr id="2439" name="Shape 2439"/>
            <p:cNvPicPr preferRelativeResize="0"/>
            <p:nvPr/>
          </p:nvPicPr>
          <p:blipFill>
            <a:blip r:embed="rId9">
              <a:alphaModFix/>
            </a:blip>
            <a:stretch>
              <a:fillRect/>
            </a:stretch>
          </p:blipFill>
          <p:spPr>
            <a:xfrm>
              <a:off x="6731860" y="2329500"/>
              <a:ext cx="288900" cy="381378"/>
            </a:xfrm>
            <a:prstGeom prst="rect">
              <a:avLst/>
            </a:prstGeom>
            <a:noFill/>
            <a:ln>
              <a:noFill/>
            </a:ln>
          </p:spPr>
        </p:pic>
      </p:grpSp>
      <p:grpSp>
        <p:nvGrpSpPr>
          <p:cNvPr id="2440" name="Shape 2440"/>
          <p:cNvGrpSpPr/>
          <p:nvPr/>
        </p:nvGrpSpPr>
        <p:grpSpPr>
          <a:xfrm>
            <a:off x="6232713" y="2956375"/>
            <a:ext cx="657600" cy="1075200"/>
            <a:chOff x="6555425" y="2956375"/>
            <a:chExt cx="657600" cy="1075200"/>
          </a:xfrm>
        </p:grpSpPr>
        <p:sp>
          <p:nvSpPr>
            <p:cNvPr id="2441" name="Shape 2441"/>
            <p:cNvSpPr/>
            <p:nvPr/>
          </p:nvSpPr>
          <p:spPr>
            <a:xfrm>
              <a:off x="6555425" y="2956375"/>
              <a:ext cx="657600" cy="1075200"/>
            </a:xfrm>
            <a:prstGeom prst="rect">
              <a:avLst/>
            </a:prstGeom>
            <a:solidFill>
              <a:srgbClr val="6E6F7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REGISTRY</a:t>
              </a:r>
              <a:endParaRPr sz="700" b="1">
                <a:solidFill>
                  <a:srgbClr val="FFFFFF"/>
                </a:solidFill>
                <a:latin typeface="Proxima Nova"/>
                <a:ea typeface="Proxima Nova"/>
                <a:cs typeface="Proxima Nova"/>
                <a:sym typeface="Proxima Nova"/>
              </a:endParaRPr>
            </a:p>
          </p:txBody>
        </p:sp>
        <p:pic>
          <p:nvPicPr>
            <p:cNvPr id="2442" name="Shape 2442"/>
            <p:cNvPicPr preferRelativeResize="0"/>
            <p:nvPr/>
          </p:nvPicPr>
          <p:blipFill>
            <a:blip r:embed="rId10">
              <a:alphaModFix/>
            </a:blip>
            <a:stretch>
              <a:fillRect/>
            </a:stretch>
          </p:blipFill>
          <p:spPr>
            <a:xfrm>
              <a:off x="6704648" y="3365971"/>
              <a:ext cx="343325" cy="410380"/>
            </a:xfrm>
            <a:prstGeom prst="rect">
              <a:avLst/>
            </a:prstGeom>
            <a:noFill/>
            <a:ln>
              <a:noFill/>
            </a:ln>
          </p:spPr>
        </p:pic>
      </p:grpSp>
      <p:grpSp>
        <p:nvGrpSpPr>
          <p:cNvPr id="2443" name="Shape 2443"/>
          <p:cNvGrpSpPr/>
          <p:nvPr/>
        </p:nvGrpSpPr>
        <p:grpSpPr>
          <a:xfrm>
            <a:off x="3656190" y="1864953"/>
            <a:ext cx="788020" cy="1048694"/>
            <a:chOff x="3656190" y="1864953"/>
            <a:chExt cx="788020" cy="1048694"/>
          </a:xfrm>
        </p:grpSpPr>
        <p:grpSp>
          <p:nvGrpSpPr>
            <p:cNvPr id="2444" name="Shape 2444"/>
            <p:cNvGrpSpPr/>
            <p:nvPr/>
          </p:nvGrpSpPr>
          <p:grpSpPr>
            <a:xfrm>
              <a:off x="3656190" y="1864953"/>
              <a:ext cx="788020" cy="1048694"/>
              <a:chOff x="5592955" y="2047406"/>
              <a:chExt cx="788020" cy="1048694"/>
            </a:xfrm>
          </p:grpSpPr>
          <p:sp>
            <p:nvSpPr>
              <p:cNvPr id="2445" name="Shape 2445"/>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446" name="Shape 2446"/>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447" name="Shape 2447"/>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448" name="Shape 2448"/>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449" name="Shape 2449"/>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450" name="Shape 2450"/>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451" name="Shape 2451"/>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452" name="Shape 2452"/>
              <p:cNvGrpSpPr/>
              <p:nvPr/>
            </p:nvGrpSpPr>
            <p:grpSpPr>
              <a:xfrm>
                <a:off x="5592955" y="2047406"/>
                <a:ext cx="712986" cy="218400"/>
                <a:chOff x="4577530" y="2938752"/>
                <a:chExt cx="712986" cy="218400"/>
              </a:xfrm>
            </p:grpSpPr>
            <p:sp>
              <p:nvSpPr>
                <p:cNvPr id="2453" name="Shape 245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4" name="Shape 245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5" name="Shape 245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456" name="Shape 2456"/>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457" name="Shape 2457"/>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58" name="Shape 2458"/>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459" name="Shape 2459"/>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60" name="Shape 2460"/>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461" name="Shape 2461"/>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62" name="Shape 2462"/>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463" name="Shape 2463"/>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64" name="Shape 2464"/>
            <p:cNvSpPr txBox="1"/>
            <p:nvPr/>
          </p:nvSpPr>
          <p:spPr>
            <a:xfrm>
              <a:off x="37615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465" name="Shape 2465"/>
            <p:cNvSpPr txBox="1"/>
            <p:nvPr/>
          </p:nvSpPr>
          <p:spPr>
            <a:xfrm>
              <a:off x="4113128"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466" name="Shape 2466"/>
            <p:cNvPicPr preferRelativeResize="0"/>
            <p:nvPr/>
          </p:nvPicPr>
          <p:blipFill>
            <a:blip r:embed="rId12">
              <a:alphaModFix/>
            </a:blip>
            <a:stretch>
              <a:fillRect/>
            </a:stretch>
          </p:blipFill>
          <p:spPr>
            <a:xfrm>
              <a:off x="3816262" y="2221055"/>
              <a:ext cx="147500" cy="98225"/>
            </a:xfrm>
            <a:prstGeom prst="rect">
              <a:avLst/>
            </a:prstGeom>
            <a:noFill/>
            <a:ln>
              <a:noFill/>
            </a:ln>
          </p:spPr>
        </p:pic>
        <p:pic>
          <p:nvPicPr>
            <p:cNvPr id="2467" name="Shape 2467"/>
            <p:cNvPicPr preferRelativeResize="0"/>
            <p:nvPr/>
          </p:nvPicPr>
          <p:blipFill>
            <a:blip r:embed="rId13">
              <a:alphaModFix/>
            </a:blip>
            <a:stretch>
              <a:fillRect/>
            </a:stretch>
          </p:blipFill>
          <p:spPr>
            <a:xfrm>
              <a:off x="4172852" y="2547375"/>
              <a:ext cx="128250" cy="128250"/>
            </a:xfrm>
            <a:prstGeom prst="rect">
              <a:avLst/>
            </a:prstGeom>
            <a:noFill/>
            <a:ln>
              <a:noFill/>
            </a:ln>
          </p:spPr>
        </p:pic>
      </p:grpSp>
      <p:grpSp>
        <p:nvGrpSpPr>
          <p:cNvPr id="2468" name="Shape 2468"/>
          <p:cNvGrpSpPr/>
          <p:nvPr/>
        </p:nvGrpSpPr>
        <p:grpSpPr>
          <a:xfrm>
            <a:off x="4494390" y="2926337"/>
            <a:ext cx="788020" cy="1048694"/>
            <a:chOff x="4494390" y="2926337"/>
            <a:chExt cx="788020" cy="1048694"/>
          </a:xfrm>
        </p:grpSpPr>
        <p:grpSp>
          <p:nvGrpSpPr>
            <p:cNvPr id="2469" name="Shape 2469"/>
            <p:cNvGrpSpPr/>
            <p:nvPr/>
          </p:nvGrpSpPr>
          <p:grpSpPr>
            <a:xfrm>
              <a:off x="4494390" y="2926337"/>
              <a:ext cx="788020" cy="1048694"/>
              <a:chOff x="5592955" y="2047406"/>
              <a:chExt cx="788020" cy="1048694"/>
            </a:xfrm>
          </p:grpSpPr>
          <p:sp>
            <p:nvSpPr>
              <p:cNvPr id="2470" name="Shape 2470"/>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471" name="Shape 2471"/>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472" name="Shape 2472"/>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473" name="Shape 2473"/>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474" name="Shape 2474"/>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475" name="Shape 2475"/>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476" name="Shape 2476"/>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477" name="Shape 2477"/>
              <p:cNvGrpSpPr/>
              <p:nvPr/>
            </p:nvGrpSpPr>
            <p:grpSpPr>
              <a:xfrm>
                <a:off x="5592955" y="2047406"/>
                <a:ext cx="712986" cy="218400"/>
                <a:chOff x="4577530" y="2938752"/>
                <a:chExt cx="712986" cy="218400"/>
              </a:xfrm>
            </p:grpSpPr>
            <p:sp>
              <p:nvSpPr>
                <p:cNvPr id="2478" name="Shape 2478"/>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9" name="Shape 2479"/>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0" name="Shape 2480"/>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481" name="Shape 2481"/>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482" name="Shape 2482"/>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483" name="Shape 2483"/>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484" name="Shape 2484"/>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485" name="Shape 2485"/>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486" name="Shape 2486"/>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487" name="Shape 2487"/>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488" name="Shape 2488"/>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489" name="Shape 2489"/>
            <p:cNvSpPr txBox="1"/>
            <p:nvPr/>
          </p:nvSpPr>
          <p:spPr>
            <a:xfrm>
              <a:off x="4599769"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490" name="Shape 2490"/>
            <p:cNvSpPr txBox="1"/>
            <p:nvPr/>
          </p:nvSpPr>
          <p:spPr>
            <a:xfrm>
              <a:off x="4951328"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491" name="Shape 2491"/>
            <p:cNvPicPr preferRelativeResize="0"/>
            <p:nvPr/>
          </p:nvPicPr>
          <p:blipFill>
            <a:blip r:embed="rId12">
              <a:alphaModFix/>
            </a:blip>
            <a:stretch>
              <a:fillRect/>
            </a:stretch>
          </p:blipFill>
          <p:spPr>
            <a:xfrm>
              <a:off x="4647732" y="3621745"/>
              <a:ext cx="147500" cy="98225"/>
            </a:xfrm>
            <a:prstGeom prst="rect">
              <a:avLst/>
            </a:prstGeom>
            <a:noFill/>
            <a:ln>
              <a:noFill/>
            </a:ln>
          </p:spPr>
        </p:pic>
        <p:pic>
          <p:nvPicPr>
            <p:cNvPr id="2492" name="Shape 2492"/>
            <p:cNvPicPr preferRelativeResize="0"/>
            <p:nvPr/>
          </p:nvPicPr>
          <p:blipFill>
            <a:blip r:embed="rId13">
              <a:alphaModFix/>
            </a:blip>
            <a:stretch>
              <a:fillRect/>
            </a:stretch>
          </p:blipFill>
          <p:spPr>
            <a:xfrm>
              <a:off x="5008883" y="3608641"/>
              <a:ext cx="128250" cy="128250"/>
            </a:xfrm>
            <a:prstGeom prst="rect">
              <a:avLst/>
            </a:prstGeom>
            <a:noFill/>
            <a:ln>
              <a:noFill/>
            </a:ln>
          </p:spPr>
        </p:pic>
      </p:grpSp>
      <p:grpSp>
        <p:nvGrpSpPr>
          <p:cNvPr id="2493" name="Shape 2493"/>
          <p:cNvGrpSpPr/>
          <p:nvPr/>
        </p:nvGrpSpPr>
        <p:grpSpPr>
          <a:xfrm>
            <a:off x="5332590" y="1864953"/>
            <a:ext cx="788020" cy="1048694"/>
            <a:chOff x="5332590" y="1864953"/>
            <a:chExt cx="788020" cy="1048694"/>
          </a:xfrm>
        </p:grpSpPr>
        <p:grpSp>
          <p:nvGrpSpPr>
            <p:cNvPr id="2494" name="Shape 2494"/>
            <p:cNvGrpSpPr/>
            <p:nvPr/>
          </p:nvGrpSpPr>
          <p:grpSpPr>
            <a:xfrm>
              <a:off x="5332590" y="1864953"/>
              <a:ext cx="788020" cy="1048694"/>
              <a:chOff x="5592955" y="2047406"/>
              <a:chExt cx="788020" cy="1048694"/>
            </a:xfrm>
          </p:grpSpPr>
          <p:sp>
            <p:nvSpPr>
              <p:cNvPr id="2495" name="Shape 2495"/>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496" name="Shape 2496"/>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497" name="Shape 2497"/>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498" name="Shape 2498"/>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499" name="Shape 2499"/>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00" name="Shape 2500"/>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01" name="Shape 2501"/>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502" name="Shape 2502"/>
              <p:cNvGrpSpPr/>
              <p:nvPr/>
            </p:nvGrpSpPr>
            <p:grpSpPr>
              <a:xfrm>
                <a:off x="5592955" y="2047406"/>
                <a:ext cx="712986" cy="218400"/>
                <a:chOff x="4577530" y="2938752"/>
                <a:chExt cx="712986" cy="218400"/>
              </a:xfrm>
            </p:grpSpPr>
            <p:sp>
              <p:nvSpPr>
                <p:cNvPr id="2503" name="Shape 250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4" name="Shape 250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5" name="Shape 250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506" name="Shape 2506"/>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07" name="Shape 2507"/>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508" name="Shape 2508"/>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600">
                    <a:solidFill>
                      <a:srgbClr val="FFFFFF"/>
                    </a:solidFill>
                  </a:rPr>
                  <a:t>c</a:t>
                </a:r>
                <a:endParaRPr sz="600">
                  <a:solidFill>
                    <a:srgbClr val="FFFFFF"/>
                  </a:solidFill>
                </a:endParaRPr>
              </a:p>
            </p:txBody>
          </p:sp>
          <p:pic>
            <p:nvPicPr>
              <p:cNvPr id="2509" name="Shape 2509"/>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510" name="Shape 2510"/>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11" name="Shape 2511"/>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512" name="Shape 2512"/>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13" name="Shape 2513"/>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514" name="Shape 2514"/>
            <p:cNvSpPr txBox="1"/>
            <p:nvPr/>
          </p:nvSpPr>
          <p:spPr>
            <a:xfrm>
              <a:off x="5437969"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515" name="Shape 2515"/>
            <p:cNvSpPr txBox="1"/>
            <p:nvPr/>
          </p:nvSpPr>
          <p:spPr>
            <a:xfrm>
              <a:off x="5781735" y="213312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516" name="Shape 2516"/>
            <p:cNvPicPr preferRelativeResize="0"/>
            <p:nvPr/>
          </p:nvPicPr>
          <p:blipFill>
            <a:blip r:embed="rId14">
              <a:alphaModFix/>
            </a:blip>
            <a:stretch>
              <a:fillRect/>
            </a:stretch>
          </p:blipFill>
          <p:spPr>
            <a:xfrm>
              <a:off x="5520286" y="2223902"/>
              <a:ext cx="89205" cy="98225"/>
            </a:xfrm>
            <a:prstGeom prst="rect">
              <a:avLst/>
            </a:prstGeom>
            <a:noFill/>
            <a:ln>
              <a:noFill/>
            </a:ln>
          </p:spPr>
        </p:pic>
        <p:pic>
          <p:nvPicPr>
            <p:cNvPr id="2517" name="Shape 2517"/>
            <p:cNvPicPr preferRelativeResize="0"/>
            <p:nvPr/>
          </p:nvPicPr>
          <p:blipFill>
            <a:blip r:embed="rId15">
              <a:alphaModFix/>
            </a:blip>
            <a:stretch>
              <a:fillRect/>
            </a:stretch>
          </p:blipFill>
          <p:spPr>
            <a:xfrm>
              <a:off x="5830428" y="2570588"/>
              <a:ext cx="158026" cy="81825"/>
            </a:xfrm>
            <a:prstGeom prst="rect">
              <a:avLst/>
            </a:prstGeom>
            <a:noFill/>
            <a:ln>
              <a:noFill/>
            </a:ln>
          </p:spPr>
        </p:pic>
      </p:grpSp>
      <p:grpSp>
        <p:nvGrpSpPr>
          <p:cNvPr id="2518" name="Shape 2518"/>
          <p:cNvGrpSpPr/>
          <p:nvPr/>
        </p:nvGrpSpPr>
        <p:grpSpPr>
          <a:xfrm>
            <a:off x="5332590" y="2926337"/>
            <a:ext cx="788020" cy="1048694"/>
            <a:chOff x="5332590" y="2926337"/>
            <a:chExt cx="788020" cy="1048694"/>
          </a:xfrm>
        </p:grpSpPr>
        <p:grpSp>
          <p:nvGrpSpPr>
            <p:cNvPr id="2519" name="Shape 2519"/>
            <p:cNvGrpSpPr/>
            <p:nvPr/>
          </p:nvGrpSpPr>
          <p:grpSpPr>
            <a:xfrm>
              <a:off x="5332590" y="2926337"/>
              <a:ext cx="788020" cy="1048694"/>
              <a:chOff x="5592955" y="2047406"/>
              <a:chExt cx="788020" cy="1048694"/>
            </a:xfrm>
          </p:grpSpPr>
          <p:sp>
            <p:nvSpPr>
              <p:cNvPr id="2520" name="Shape 2520"/>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521" name="Shape 2521"/>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522" name="Shape 2522"/>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23" name="Shape 2523"/>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24" name="Shape 2524"/>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25" name="Shape 2525"/>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26" name="Shape 2526"/>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527" name="Shape 2527"/>
              <p:cNvGrpSpPr/>
              <p:nvPr/>
            </p:nvGrpSpPr>
            <p:grpSpPr>
              <a:xfrm>
                <a:off x="5592955" y="2047406"/>
                <a:ext cx="712986" cy="218400"/>
                <a:chOff x="4577530" y="2938752"/>
                <a:chExt cx="712986" cy="218400"/>
              </a:xfrm>
            </p:grpSpPr>
            <p:sp>
              <p:nvSpPr>
                <p:cNvPr id="2528" name="Shape 2528"/>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9" name="Shape 2529"/>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0" name="Shape 2530"/>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531" name="Shape 2531"/>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32" name="Shape 2532"/>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533" name="Shape 2533"/>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34" name="Shape 2534"/>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535" name="Shape 2535"/>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36" name="Shape 2536"/>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537" name="Shape 2537"/>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38" name="Shape 2538"/>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539" name="Shape 2539"/>
            <p:cNvSpPr txBox="1"/>
            <p:nvPr/>
          </p:nvSpPr>
          <p:spPr>
            <a:xfrm>
              <a:off x="5437969"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sp>
          <p:nvSpPr>
            <p:cNvPr id="2540" name="Shape 2540"/>
            <p:cNvSpPr txBox="1"/>
            <p:nvPr/>
          </p:nvSpPr>
          <p:spPr>
            <a:xfrm>
              <a:off x="5789528" y="319213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541" name="Shape 2541"/>
            <p:cNvPicPr preferRelativeResize="0"/>
            <p:nvPr/>
          </p:nvPicPr>
          <p:blipFill>
            <a:blip r:embed="rId14">
              <a:alphaModFix/>
            </a:blip>
            <a:stretch>
              <a:fillRect/>
            </a:stretch>
          </p:blipFill>
          <p:spPr>
            <a:xfrm>
              <a:off x="5520286" y="3624591"/>
              <a:ext cx="89205" cy="98225"/>
            </a:xfrm>
            <a:prstGeom prst="rect">
              <a:avLst/>
            </a:prstGeom>
            <a:noFill/>
            <a:ln>
              <a:noFill/>
            </a:ln>
          </p:spPr>
        </p:pic>
        <p:pic>
          <p:nvPicPr>
            <p:cNvPr id="2542" name="Shape 2542"/>
            <p:cNvPicPr preferRelativeResize="0"/>
            <p:nvPr/>
          </p:nvPicPr>
          <p:blipFill>
            <a:blip r:embed="rId15">
              <a:alphaModFix/>
            </a:blip>
            <a:stretch>
              <a:fillRect/>
            </a:stretch>
          </p:blipFill>
          <p:spPr>
            <a:xfrm>
              <a:off x="5830428" y="3623927"/>
              <a:ext cx="158026" cy="81825"/>
            </a:xfrm>
            <a:prstGeom prst="rect">
              <a:avLst/>
            </a:prstGeom>
            <a:noFill/>
            <a:ln>
              <a:noFill/>
            </a:ln>
          </p:spPr>
        </p:pic>
      </p:grpSp>
      <p:grpSp>
        <p:nvGrpSpPr>
          <p:cNvPr id="2543" name="Shape 2543"/>
          <p:cNvGrpSpPr/>
          <p:nvPr/>
        </p:nvGrpSpPr>
        <p:grpSpPr>
          <a:xfrm>
            <a:off x="4494390" y="1864953"/>
            <a:ext cx="788020" cy="1048694"/>
            <a:chOff x="4494390" y="1864953"/>
            <a:chExt cx="788020" cy="1048694"/>
          </a:xfrm>
        </p:grpSpPr>
        <p:grpSp>
          <p:nvGrpSpPr>
            <p:cNvPr id="2544" name="Shape 2544"/>
            <p:cNvGrpSpPr/>
            <p:nvPr/>
          </p:nvGrpSpPr>
          <p:grpSpPr>
            <a:xfrm>
              <a:off x="4494390" y="1864953"/>
              <a:ext cx="788020" cy="1048694"/>
              <a:chOff x="5592955" y="2047406"/>
              <a:chExt cx="788020" cy="1048694"/>
            </a:xfrm>
          </p:grpSpPr>
          <p:sp>
            <p:nvSpPr>
              <p:cNvPr id="2545" name="Shape 2545"/>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546" name="Shape 2546"/>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547" name="Shape 2547"/>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48" name="Shape 2548"/>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49" name="Shape 2549"/>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50" name="Shape 2550"/>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51" name="Shape 2551"/>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552" name="Shape 2552"/>
              <p:cNvGrpSpPr/>
              <p:nvPr/>
            </p:nvGrpSpPr>
            <p:grpSpPr>
              <a:xfrm>
                <a:off x="5592955" y="2047406"/>
                <a:ext cx="712986" cy="218400"/>
                <a:chOff x="4577530" y="2938752"/>
                <a:chExt cx="712986" cy="218400"/>
              </a:xfrm>
            </p:grpSpPr>
            <p:sp>
              <p:nvSpPr>
                <p:cNvPr id="2553" name="Shape 2553"/>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4" name="Shape 2554"/>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5" name="Shape 2555"/>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556" name="Shape 2556"/>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57" name="Shape 2557"/>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558" name="Shape 2558"/>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59" name="Shape 2559"/>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560" name="Shape 2560"/>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61" name="Shape 2561"/>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562" name="Shape 2562"/>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63" name="Shape 2563"/>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564" name="Shape 2564"/>
            <p:cNvSpPr txBox="1"/>
            <p:nvPr/>
          </p:nvSpPr>
          <p:spPr>
            <a:xfrm>
              <a:off x="4951522" y="2461308"/>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565" name="Shape 2565"/>
            <p:cNvPicPr preferRelativeResize="0"/>
            <p:nvPr/>
          </p:nvPicPr>
          <p:blipFill>
            <a:blip r:embed="rId12">
              <a:alphaModFix/>
            </a:blip>
            <a:stretch>
              <a:fillRect/>
            </a:stretch>
          </p:blipFill>
          <p:spPr>
            <a:xfrm>
              <a:off x="4654462" y="2221055"/>
              <a:ext cx="147500" cy="98225"/>
            </a:xfrm>
            <a:prstGeom prst="rect">
              <a:avLst/>
            </a:prstGeom>
            <a:noFill/>
            <a:ln>
              <a:noFill/>
            </a:ln>
          </p:spPr>
        </p:pic>
        <p:pic>
          <p:nvPicPr>
            <p:cNvPr id="2566" name="Shape 2566"/>
            <p:cNvPicPr preferRelativeResize="0"/>
            <p:nvPr/>
          </p:nvPicPr>
          <p:blipFill>
            <a:blip r:embed="rId13">
              <a:alphaModFix/>
            </a:blip>
            <a:stretch>
              <a:fillRect/>
            </a:stretch>
          </p:blipFill>
          <p:spPr>
            <a:xfrm>
              <a:off x="4656973" y="2547375"/>
              <a:ext cx="128250" cy="128250"/>
            </a:xfrm>
            <a:prstGeom prst="rect">
              <a:avLst/>
            </a:prstGeom>
            <a:noFill/>
            <a:ln>
              <a:noFill/>
            </a:ln>
          </p:spPr>
        </p:pic>
        <p:pic>
          <p:nvPicPr>
            <p:cNvPr id="2567" name="Shape 2567"/>
            <p:cNvPicPr preferRelativeResize="0"/>
            <p:nvPr/>
          </p:nvPicPr>
          <p:blipFill>
            <a:blip r:embed="rId16">
              <a:alphaModFix/>
            </a:blip>
            <a:stretch>
              <a:fillRect/>
            </a:stretch>
          </p:blipFill>
          <p:spPr>
            <a:xfrm>
              <a:off x="5027731" y="2230103"/>
              <a:ext cx="92550" cy="92550"/>
            </a:xfrm>
            <a:prstGeom prst="rect">
              <a:avLst/>
            </a:prstGeom>
            <a:noFill/>
            <a:ln>
              <a:noFill/>
            </a:ln>
          </p:spPr>
        </p:pic>
      </p:grpSp>
      <p:grpSp>
        <p:nvGrpSpPr>
          <p:cNvPr id="2568" name="Shape 2568"/>
          <p:cNvGrpSpPr/>
          <p:nvPr/>
        </p:nvGrpSpPr>
        <p:grpSpPr>
          <a:xfrm>
            <a:off x="3656190" y="2926337"/>
            <a:ext cx="788020" cy="1048694"/>
            <a:chOff x="3656190" y="2926337"/>
            <a:chExt cx="788020" cy="1048694"/>
          </a:xfrm>
        </p:grpSpPr>
        <p:grpSp>
          <p:nvGrpSpPr>
            <p:cNvPr id="2569" name="Shape 2569"/>
            <p:cNvGrpSpPr/>
            <p:nvPr/>
          </p:nvGrpSpPr>
          <p:grpSpPr>
            <a:xfrm>
              <a:off x="3656190" y="2926337"/>
              <a:ext cx="788020" cy="1048694"/>
              <a:chOff x="5592955" y="2047406"/>
              <a:chExt cx="788020" cy="1048694"/>
            </a:xfrm>
          </p:grpSpPr>
          <p:sp>
            <p:nvSpPr>
              <p:cNvPr id="2570" name="Shape 2570"/>
              <p:cNvSpPr/>
              <p:nvPr/>
            </p:nvSpPr>
            <p:spPr>
              <a:xfrm>
                <a:off x="5608475" y="2095600"/>
                <a:ext cx="772500" cy="1000500"/>
              </a:xfrm>
              <a:prstGeom prst="rect">
                <a:avLst/>
              </a:prstGeom>
              <a:solidFill>
                <a:srgbClr val="CC0000"/>
              </a:solid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b="1">
                  <a:solidFill>
                    <a:srgbClr val="FFFFFF"/>
                  </a:solidFill>
                </a:endParaRPr>
              </a:p>
            </p:txBody>
          </p:sp>
          <p:sp>
            <p:nvSpPr>
              <p:cNvPr id="2571" name="Shape 2571"/>
              <p:cNvSpPr/>
              <p:nvPr/>
            </p:nvSpPr>
            <p:spPr>
              <a:xfrm>
                <a:off x="5630331" y="2116986"/>
                <a:ext cx="731100" cy="845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None/>
                </a:pPr>
                <a:endParaRPr sz="800" b="1">
                  <a:latin typeface="Proxima Nova"/>
                  <a:ea typeface="Proxima Nova"/>
                  <a:cs typeface="Proxima Nova"/>
                  <a:sym typeface="Proxima Nova"/>
                </a:endParaRPr>
              </a:p>
            </p:txBody>
          </p:sp>
          <p:sp>
            <p:nvSpPr>
              <p:cNvPr id="2572" name="Shape 2572"/>
              <p:cNvSpPr/>
              <p:nvPr/>
            </p:nvSpPr>
            <p:spPr>
              <a:xfrm>
                <a:off x="567645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73" name="Shape 2573"/>
              <p:cNvSpPr/>
              <p:nvPr/>
            </p:nvSpPr>
            <p:spPr>
              <a:xfrm>
                <a:off x="6020073" y="2616412"/>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74" name="Shape 2574"/>
              <p:cNvSpPr/>
              <p:nvPr/>
            </p:nvSpPr>
            <p:spPr>
              <a:xfrm>
                <a:off x="6020073"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75" name="Shape 2575"/>
              <p:cNvSpPr/>
              <p:nvPr/>
            </p:nvSpPr>
            <p:spPr>
              <a:xfrm>
                <a:off x="5675395" y="2277977"/>
                <a:ext cx="298200" cy="298200"/>
              </a:xfrm>
              <a:prstGeom prst="rect">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sp>
            <p:nvSpPr>
              <p:cNvPr id="2576" name="Shape 2576"/>
              <p:cNvSpPr txBox="1"/>
              <p:nvPr/>
            </p:nvSpPr>
            <p:spPr>
              <a:xfrm>
                <a:off x="5608475" y="2884538"/>
                <a:ext cx="772500" cy="20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RHEL</a:t>
                </a:r>
                <a:endParaRPr sz="700">
                  <a:latin typeface="Proxima Nova"/>
                  <a:ea typeface="Proxima Nova"/>
                  <a:cs typeface="Proxima Nova"/>
                  <a:sym typeface="Proxima Nova"/>
                </a:endParaRPr>
              </a:p>
            </p:txBody>
          </p:sp>
          <p:grpSp>
            <p:nvGrpSpPr>
              <p:cNvPr id="2577" name="Shape 2577"/>
              <p:cNvGrpSpPr/>
              <p:nvPr/>
            </p:nvGrpSpPr>
            <p:grpSpPr>
              <a:xfrm>
                <a:off x="5592955" y="2047406"/>
                <a:ext cx="712986" cy="218400"/>
                <a:chOff x="4577530" y="2938752"/>
                <a:chExt cx="712986" cy="218400"/>
              </a:xfrm>
            </p:grpSpPr>
            <p:sp>
              <p:nvSpPr>
                <p:cNvPr id="2578" name="Shape 2578"/>
                <p:cNvSpPr/>
                <p:nvPr/>
              </p:nvSpPr>
              <p:spPr>
                <a:xfrm>
                  <a:off x="5149179"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9" name="Shape 2579"/>
                <p:cNvSpPr/>
                <p:nvPr/>
              </p:nvSpPr>
              <p:spPr>
                <a:xfrm>
                  <a:off x="5242815" y="3068805"/>
                  <a:ext cx="47700" cy="477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0" name="Shape 2580"/>
                <p:cNvSpPr txBox="1"/>
                <p:nvPr/>
              </p:nvSpPr>
              <p:spPr>
                <a:xfrm>
                  <a:off x="4577530" y="2938752"/>
                  <a:ext cx="509400" cy="21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000000"/>
                      </a:solidFill>
                      <a:latin typeface="Proxima Nova"/>
                      <a:ea typeface="Proxima Nova"/>
                      <a:cs typeface="Proxima Nova"/>
                      <a:sym typeface="Proxima Nova"/>
                    </a:rPr>
                    <a:t>NODE</a:t>
                  </a:r>
                  <a:endParaRPr sz="700">
                    <a:latin typeface="Proxima Nova"/>
                    <a:ea typeface="Proxima Nova"/>
                    <a:cs typeface="Proxima Nova"/>
                    <a:sym typeface="Proxima Nova"/>
                  </a:endParaRPr>
                </a:p>
              </p:txBody>
            </p:sp>
          </p:grpSp>
          <p:sp>
            <p:nvSpPr>
              <p:cNvPr id="2581" name="Shape 2581"/>
              <p:cNvSpPr/>
              <p:nvPr/>
            </p:nvSpPr>
            <p:spPr>
              <a:xfrm>
                <a:off x="5730932"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82" name="Shape 2582"/>
              <p:cNvPicPr preferRelativeResize="0"/>
              <p:nvPr/>
            </p:nvPicPr>
            <p:blipFill>
              <a:blip r:embed="rId11">
                <a:alphaModFix/>
              </a:blip>
              <a:stretch>
                <a:fillRect/>
              </a:stretch>
            </p:blipFill>
            <p:spPr>
              <a:xfrm>
                <a:off x="5753436" y="2273917"/>
                <a:ext cx="144291" cy="77700"/>
              </a:xfrm>
              <a:prstGeom prst="rect">
                <a:avLst/>
              </a:prstGeom>
              <a:noFill/>
              <a:ln>
                <a:noFill/>
              </a:ln>
            </p:spPr>
          </p:pic>
          <p:sp>
            <p:nvSpPr>
              <p:cNvPr id="2583" name="Shape 2583"/>
              <p:cNvSpPr/>
              <p:nvPr/>
            </p:nvSpPr>
            <p:spPr>
              <a:xfrm>
                <a:off x="6077728" y="2359296"/>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84" name="Shape 2584"/>
              <p:cNvPicPr preferRelativeResize="0"/>
              <p:nvPr/>
            </p:nvPicPr>
            <p:blipFill>
              <a:blip r:embed="rId11">
                <a:alphaModFix/>
              </a:blip>
              <a:stretch>
                <a:fillRect/>
              </a:stretch>
            </p:blipFill>
            <p:spPr>
              <a:xfrm>
                <a:off x="6100233" y="2273917"/>
                <a:ext cx="144291" cy="77700"/>
              </a:xfrm>
              <a:prstGeom prst="rect">
                <a:avLst/>
              </a:prstGeom>
              <a:noFill/>
              <a:ln>
                <a:noFill/>
              </a:ln>
            </p:spPr>
          </p:pic>
          <p:sp>
            <p:nvSpPr>
              <p:cNvPr id="2585" name="Shape 2585"/>
              <p:cNvSpPr/>
              <p:nvPr/>
            </p:nvSpPr>
            <p:spPr>
              <a:xfrm>
                <a:off x="6077728"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86" name="Shape 2586"/>
              <p:cNvPicPr preferRelativeResize="0"/>
              <p:nvPr/>
            </p:nvPicPr>
            <p:blipFill>
              <a:blip r:embed="rId11">
                <a:alphaModFix/>
              </a:blip>
              <a:stretch>
                <a:fillRect/>
              </a:stretch>
            </p:blipFill>
            <p:spPr>
              <a:xfrm>
                <a:off x="6100233" y="2611838"/>
                <a:ext cx="144291" cy="77700"/>
              </a:xfrm>
              <a:prstGeom prst="rect">
                <a:avLst/>
              </a:prstGeom>
              <a:noFill/>
              <a:ln>
                <a:noFill/>
              </a:ln>
            </p:spPr>
          </p:pic>
          <p:sp>
            <p:nvSpPr>
              <p:cNvPr id="2587" name="Shape 2587"/>
              <p:cNvSpPr/>
              <p:nvPr/>
            </p:nvSpPr>
            <p:spPr>
              <a:xfrm>
                <a:off x="5730932" y="2697217"/>
                <a:ext cx="189300" cy="189300"/>
              </a:xfrm>
              <a:prstGeom prst="rect">
                <a:avLst/>
              </a:pr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600">
                  <a:solidFill>
                    <a:srgbClr val="FFFFFF"/>
                  </a:solidFill>
                </a:endParaRPr>
              </a:p>
            </p:txBody>
          </p:sp>
          <p:pic>
            <p:nvPicPr>
              <p:cNvPr id="2588" name="Shape 2588"/>
              <p:cNvPicPr preferRelativeResize="0"/>
              <p:nvPr/>
            </p:nvPicPr>
            <p:blipFill>
              <a:blip r:embed="rId11">
                <a:alphaModFix/>
              </a:blip>
              <a:stretch>
                <a:fillRect/>
              </a:stretch>
            </p:blipFill>
            <p:spPr>
              <a:xfrm>
                <a:off x="5753436" y="2611838"/>
                <a:ext cx="144291" cy="77700"/>
              </a:xfrm>
              <a:prstGeom prst="rect">
                <a:avLst/>
              </a:prstGeom>
              <a:noFill/>
              <a:ln>
                <a:noFill/>
              </a:ln>
            </p:spPr>
          </p:pic>
        </p:grpSp>
        <p:sp>
          <p:nvSpPr>
            <p:cNvPr id="2589" name="Shape 2589"/>
            <p:cNvSpPr txBox="1"/>
            <p:nvPr/>
          </p:nvSpPr>
          <p:spPr>
            <a:xfrm>
              <a:off x="3761569" y="3520315"/>
              <a:ext cx="2487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700" b="1">
                  <a:solidFill>
                    <a:srgbClr val="434343"/>
                  </a:solidFill>
                  <a:latin typeface="Proxima Nova"/>
                  <a:ea typeface="Proxima Nova"/>
                  <a:cs typeface="Proxima Nova"/>
                  <a:sym typeface="Proxima Nova"/>
                </a:rPr>
                <a:t>C</a:t>
              </a:r>
              <a:endParaRPr sz="700" b="1">
                <a:solidFill>
                  <a:srgbClr val="434343"/>
                </a:solidFill>
                <a:latin typeface="Proxima Nova"/>
                <a:ea typeface="Proxima Nova"/>
                <a:cs typeface="Proxima Nova"/>
                <a:sym typeface="Proxima Nova"/>
              </a:endParaRPr>
            </a:p>
          </p:txBody>
        </p:sp>
        <p:pic>
          <p:nvPicPr>
            <p:cNvPr id="2590" name="Shape 2590"/>
            <p:cNvPicPr preferRelativeResize="0"/>
            <p:nvPr/>
          </p:nvPicPr>
          <p:blipFill>
            <a:blip r:embed="rId12">
              <a:alphaModFix/>
            </a:blip>
            <a:stretch>
              <a:fillRect/>
            </a:stretch>
          </p:blipFill>
          <p:spPr>
            <a:xfrm>
              <a:off x="4161443" y="3621745"/>
              <a:ext cx="147500" cy="98225"/>
            </a:xfrm>
            <a:prstGeom prst="rect">
              <a:avLst/>
            </a:prstGeom>
            <a:noFill/>
            <a:ln>
              <a:noFill/>
            </a:ln>
          </p:spPr>
        </p:pic>
        <p:pic>
          <p:nvPicPr>
            <p:cNvPr id="2591" name="Shape 2591"/>
            <p:cNvPicPr preferRelativeResize="0"/>
            <p:nvPr/>
          </p:nvPicPr>
          <p:blipFill>
            <a:blip r:embed="rId13">
              <a:alphaModFix/>
            </a:blip>
            <a:stretch>
              <a:fillRect/>
            </a:stretch>
          </p:blipFill>
          <p:spPr>
            <a:xfrm>
              <a:off x="3822138" y="3273555"/>
              <a:ext cx="128250" cy="128250"/>
            </a:xfrm>
            <a:prstGeom prst="rect">
              <a:avLst/>
            </a:prstGeom>
            <a:noFill/>
            <a:ln>
              <a:noFill/>
            </a:ln>
          </p:spPr>
        </p:pic>
        <p:pic>
          <p:nvPicPr>
            <p:cNvPr id="2592" name="Shape 2592"/>
            <p:cNvPicPr preferRelativeResize="0"/>
            <p:nvPr/>
          </p:nvPicPr>
          <p:blipFill>
            <a:blip r:embed="rId16">
              <a:alphaModFix/>
            </a:blip>
            <a:stretch>
              <a:fillRect/>
            </a:stretch>
          </p:blipFill>
          <p:spPr>
            <a:xfrm>
              <a:off x="4182837" y="3291403"/>
              <a:ext cx="92550" cy="92550"/>
            </a:xfrm>
            <a:prstGeom prst="rect">
              <a:avLst/>
            </a:prstGeom>
            <a:noFill/>
            <a:ln>
              <a:noFill/>
            </a:ln>
          </p:spPr>
        </p:pic>
      </p:grpSp>
      <p:grpSp>
        <p:nvGrpSpPr>
          <p:cNvPr id="2593" name="Shape 2593"/>
          <p:cNvGrpSpPr/>
          <p:nvPr/>
        </p:nvGrpSpPr>
        <p:grpSpPr>
          <a:xfrm>
            <a:off x="2284400" y="1913225"/>
            <a:ext cx="1326900" cy="2061900"/>
            <a:chOff x="2607113" y="1913225"/>
            <a:chExt cx="1326900" cy="2061900"/>
          </a:xfrm>
        </p:grpSpPr>
        <p:sp>
          <p:nvSpPr>
            <p:cNvPr id="2594" name="Shape 2594"/>
            <p:cNvSpPr/>
            <p:nvPr/>
          </p:nvSpPr>
          <p:spPr>
            <a:xfrm>
              <a:off x="2607113" y="1913225"/>
              <a:ext cx="1326900" cy="2061900"/>
            </a:xfrm>
            <a:prstGeom prst="rect">
              <a:avLst/>
            </a:prstGeom>
            <a:solidFill>
              <a:srgbClr val="CC0000"/>
            </a:solid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RED HAT</a:t>
              </a:r>
              <a:endParaRPr sz="800" b="1">
                <a:solidFill>
                  <a:srgbClr val="FFFFFF"/>
                </a:solidFill>
                <a:latin typeface="Proxima Nova"/>
                <a:ea typeface="Proxima Nova"/>
                <a:cs typeface="Proxima Nova"/>
                <a:sym typeface="Proxima Nova"/>
              </a:endParaRPr>
            </a:p>
            <a:p>
              <a:pPr marL="0" lvl="0" indent="0" rtl="0">
                <a:spcBef>
                  <a:spcPts val="0"/>
                </a:spcBef>
                <a:spcAft>
                  <a:spcPts val="0"/>
                </a:spcAft>
                <a:buNone/>
              </a:pPr>
              <a:r>
                <a:rPr lang="en-US" sz="800" b="1">
                  <a:solidFill>
                    <a:srgbClr val="FFFFFF"/>
                  </a:solidFill>
                  <a:latin typeface="Proxima Nova"/>
                  <a:ea typeface="Proxima Nova"/>
                  <a:cs typeface="Proxima Nova"/>
                  <a:sym typeface="Proxima Nova"/>
                </a:rPr>
                <a:t>ENTERPRISE LINUX</a:t>
              </a:r>
              <a:endParaRPr sz="800" b="1">
                <a:solidFill>
                  <a:srgbClr val="FFFFFF"/>
                </a:solidFill>
                <a:latin typeface="Proxima Nova"/>
                <a:ea typeface="Proxima Nova"/>
                <a:cs typeface="Proxima Nova"/>
                <a:sym typeface="Proxima Nova"/>
              </a:endParaRPr>
            </a:p>
          </p:txBody>
        </p:sp>
        <p:sp>
          <p:nvSpPr>
            <p:cNvPr id="2595" name="Shape 2595"/>
            <p:cNvSpPr/>
            <p:nvPr/>
          </p:nvSpPr>
          <p:spPr>
            <a:xfrm>
              <a:off x="2629698" y="1933600"/>
              <a:ext cx="1280100" cy="1626600"/>
            </a:xfrm>
            <a:prstGeom prst="rect">
              <a:avLst/>
            </a:prstGeom>
            <a:solidFill>
              <a:srgbClr val="D9D9D9"/>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800" b="1">
                  <a:latin typeface="Proxima Nova"/>
                  <a:ea typeface="Proxima Nova"/>
                  <a:cs typeface="Proxima Nova"/>
                  <a:sym typeface="Proxima Nova"/>
                </a:rPr>
                <a:t>MASTER</a:t>
              </a:r>
              <a:endParaRPr sz="800" b="1">
                <a:latin typeface="Proxima Nova"/>
                <a:ea typeface="Proxima Nova"/>
                <a:cs typeface="Proxima Nova"/>
                <a:sym typeface="Proxima Nova"/>
              </a:endParaRPr>
            </a:p>
          </p:txBody>
        </p:sp>
        <p:sp>
          <p:nvSpPr>
            <p:cNvPr id="2596" name="Shape 2596"/>
            <p:cNvSpPr/>
            <p:nvPr/>
          </p:nvSpPr>
          <p:spPr>
            <a:xfrm>
              <a:off x="2669900" y="2248764"/>
              <a:ext cx="1195500" cy="272700"/>
            </a:xfrm>
            <a:prstGeom prst="rect">
              <a:avLst/>
            </a:prstGeom>
            <a:solidFill>
              <a:srgbClr val="92D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API/AUTHENTICATION</a:t>
              </a:r>
              <a:endParaRPr sz="700" b="1">
                <a:solidFill>
                  <a:srgbClr val="FFFFFF"/>
                </a:solidFill>
                <a:latin typeface="Proxima Nova"/>
                <a:ea typeface="Proxima Nova"/>
                <a:cs typeface="Proxima Nova"/>
                <a:sym typeface="Proxima Nova"/>
              </a:endParaRPr>
            </a:p>
          </p:txBody>
        </p:sp>
        <p:sp>
          <p:nvSpPr>
            <p:cNvPr id="2597" name="Shape 2597"/>
            <p:cNvSpPr/>
            <p:nvPr/>
          </p:nvSpPr>
          <p:spPr>
            <a:xfrm>
              <a:off x="2669900" y="2569150"/>
              <a:ext cx="1195500" cy="272700"/>
            </a:xfrm>
            <a:prstGeom prst="rect">
              <a:avLst/>
            </a:prstGeom>
            <a:solidFill>
              <a:srgbClr val="F0AB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DATA STORE</a:t>
              </a:r>
              <a:endParaRPr sz="700" b="1">
                <a:solidFill>
                  <a:srgbClr val="FFFFFF"/>
                </a:solidFill>
                <a:latin typeface="Proxima Nova"/>
                <a:ea typeface="Proxima Nova"/>
                <a:cs typeface="Proxima Nova"/>
                <a:sym typeface="Proxima Nova"/>
              </a:endParaRPr>
            </a:p>
          </p:txBody>
        </p:sp>
        <p:sp>
          <p:nvSpPr>
            <p:cNvPr id="2598" name="Shape 2598"/>
            <p:cNvSpPr/>
            <p:nvPr/>
          </p:nvSpPr>
          <p:spPr>
            <a:xfrm>
              <a:off x="2669900" y="2889536"/>
              <a:ext cx="1195500" cy="272700"/>
            </a:xfrm>
            <a:prstGeom prst="rect">
              <a:avLst/>
            </a:prstGeom>
            <a:solidFill>
              <a:srgbClr val="3B00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SCHEDULER</a:t>
              </a:r>
              <a:endParaRPr sz="700" b="1">
                <a:solidFill>
                  <a:srgbClr val="FFFFFF"/>
                </a:solidFill>
                <a:latin typeface="Proxima Nova"/>
                <a:ea typeface="Proxima Nova"/>
                <a:cs typeface="Proxima Nova"/>
                <a:sym typeface="Proxima Nova"/>
              </a:endParaRPr>
            </a:p>
          </p:txBody>
        </p:sp>
        <p:sp>
          <p:nvSpPr>
            <p:cNvPr id="2599" name="Shape 2599"/>
            <p:cNvSpPr/>
            <p:nvPr/>
          </p:nvSpPr>
          <p:spPr>
            <a:xfrm>
              <a:off x="2669900" y="3209923"/>
              <a:ext cx="1195500" cy="272700"/>
            </a:xfrm>
            <a:prstGeom prst="rect">
              <a:avLst/>
            </a:prstGeom>
            <a:solidFill>
              <a:srgbClr val="00B9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HEALTH/SCALING</a:t>
              </a:r>
              <a:endParaRPr sz="700" b="1">
                <a:solidFill>
                  <a:srgbClr val="FFFFFF"/>
                </a:solidFill>
                <a:latin typeface="Proxima Nova"/>
                <a:ea typeface="Proxima Nova"/>
                <a:cs typeface="Proxima Nova"/>
                <a:sym typeface="Proxima Nova"/>
              </a:endParaRPr>
            </a:p>
          </p:txBody>
        </p:sp>
      </p:grpSp>
      <p:grpSp>
        <p:nvGrpSpPr>
          <p:cNvPr id="2600" name="Shape 2600"/>
          <p:cNvGrpSpPr/>
          <p:nvPr/>
        </p:nvGrpSpPr>
        <p:grpSpPr>
          <a:xfrm>
            <a:off x="2222988" y="4065375"/>
            <a:ext cx="4668000" cy="509100"/>
            <a:chOff x="2545700" y="4065375"/>
            <a:chExt cx="4668000" cy="509100"/>
          </a:xfrm>
        </p:grpSpPr>
        <p:sp>
          <p:nvSpPr>
            <p:cNvPr id="2601" name="Shape 2601"/>
            <p:cNvSpPr/>
            <p:nvPr/>
          </p:nvSpPr>
          <p:spPr>
            <a:xfrm>
              <a:off x="2545700" y="4065375"/>
              <a:ext cx="4668000" cy="509100"/>
            </a:xfrm>
            <a:prstGeom prst="rect">
              <a:avLst/>
            </a:prstGeom>
            <a:solidFill>
              <a:srgbClr val="6E6F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 b="1">
                <a:solidFill>
                  <a:srgbClr val="FFFFFF"/>
                </a:solidFill>
                <a:latin typeface="Proxima Nova"/>
                <a:ea typeface="Proxima Nova"/>
                <a:cs typeface="Proxima Nova"/>
                <a:sym typeface="Proxima Nova"/>
              </a:endParaRPr>
            </a:p>
          </p:txBody>
        </p:sp>
        <p:pic>
          <p:nvPicPr>
            <p:cNvPr id="2602" name="Shape 2602"/>
            <p:cNvPicPr preferRelativeResize="0"/>
            <p:nvPr/>
          </p:nvPicPr>
          <p:blipFill>
            <a:blip r:embed="rId17">
              <a:alphaModFix/>
            </a:blip>
            <a:stretch>
              <a:fillRect/>
            </a:stretch>
          </p:blipFill>
          <p:spPr>
            <a:xfrm>
              <a:off x="3438750" y="4201990"/>
              <a:ext cx="278300" cy="111096"/>
            </a:xfrm>
            <a:prstGeom prst="rect">
              <a:avLst/>
            </a:prstGeom>
            <a:noFill/>
            <a:ln>
              <a:noFill/>
            </a:ln>
          </p:spPr>
        </p:pic>
        <p:pic>
          <p:nvPicPr>
            <p:cNvPr id="2603" name="Shape 2603"/>
            <p:cNvPicPr preferRelativeResize="0"/>
            <p:nvPr/>
          </p:nvPicPr>
          <p:blipFill>
            <a:blip r:embed="rId18">
              <a:alphaModFix/>
            </a:blip>
            <a:stretch>
              <a:fillRect/>
            </a:stretch>
          </p:blipFill>
          <p:spPr>
            <a:xfrm>
              <a:off x="4720805" y="4153188"/>
              <a:ext cx="301271" cy="208700"/>
            </a:xfrm>
            <a:prstGeom prst="rect">
              <a:avLst/>
            </a:prstGeom>
            <a:noFill/>
            <a:ln>
              <a:noFill/>
            </a:ln>
          </p:spPr>
        </p:pic>
        <p:pic>
          <p:nvPicPr>
            <p:cNvPr id="2604" name="Shape 2604"/>
            <p:cNvPicPr preferRelativeResize="0"/>
            <p:nvPr/>
          </p:nvPicPr>
          <p:blipFill>
            <a:blip r:embed="rId19">
              <a:alphaModFix/>
            </a:blip>
            <a:stretch>
              <a:fillRect/>
            </a:stretch>
          </p:blipFill>
          <p:spPr>
            <a:xfrm>
              <a:off x="5364605" y="4153188"/>
              <a:ext cx="301271" cy="208700"/>
            </a:xfrm>
            <a:prstGeom prst="rect">
              <a:avLst/>
            </a:prstGeom>
            <a:noFill/>
            <a:ln>
              <a:noFill/>
            </a:ln>
          </p:spPr>
        </p:pic>
        <p:pic>
          <p:nvPicPr>
            <p:cNvPr id="2605" name="Shape 2605"/>
            <p:cNvPicPr preferRelativeResize="0"/>
            <p:nvPr/>
          </p:nvPicPr>
          <p:blipFill>
            <a:blip r:embed="rId20">
              <a:alphaModFix/>
            </a:blip>
            <a:stretch>
              <a:fillRect/>
            </a:stretch>
          </p:blipFill>
          <p:spPr>
            <a:xfrm>
              <a:off x="6008404" y="4153188"/>
              <a:ext cx="301271" cy="208700"/>
            </a:xfrm>
            <a:prstGeom prst="rect">
              <a:avLst/>
            </a:prstGeom>
            <a:noFill/>
            <a:ln>
              <a:noFill/>
            </a:ln>
          </p:spPr>
        </p:pic>
        <p:pic>
          <p:nvPicPr>
            <p:cNvPr id="2606" name="Shape 2606"/>
            <p:cNvPicPr preferRelativeResize="0"/>
            <p:nvPr/>
          </p:nvPicPr>
          <p:blipFill>
            <a:blip r:embed="rId21">
              <a:alphaModFix/>
            </a:blip>
            <a:stretch>
              <a:fillRect/>
            </a:stretch>
          </p:blipFill>
          <p:spPr>
            <a:xfrm>
              <a:off x="4059578" y="4181790"/>
              <a:ext cx="318698" cy="151495"/>
            </a:xfrm>
            <a:prstGeom prst="rect">
              <a:avLst/>
            </a:prstGeom>
            <a:noFill/>
            <a:ln>
              <a:noFill/>
            </a:ln>
          </p:spPr>
        </p:pic>
        <p:sp>
          <p:nvSpPr>
            <p:cNvPr id="2607" name="Shape 2607"/>
            <p:cNvSpPr txBox="1"/>
            <p:nvPr/>
          </p:nvSpPr>
          <p:spPr>
            <a:xfrm>
              <a:off x="3161427"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PHYSICAL</a:t>
              </a:r>
              <a:endParaRPr sz="700" b="1">
                <a:solidFill>
                  <a:srgbClr val="FFFFFF"/>
                </a:solidFill>
                <a:latin typeface="Proxima Nova"/>
                <a:ea typeface="Proxima Nova"/>
                <a:cs typeface="Proxima Nova"/>
                <a:sym typeface="Proxima Nova"/>
              </a:endParaRPr>
            </a:p>
          </p:txBody>
        </p:sp>
        <p:sp>
          <p:nvSpPr>
            <p:cNvPr id="2608" name="Shape 2608"/>
            <p:cNvSpPr txBox="1"/>
            <p:nvPr/>
          </p:nvSpPr>
          <p:spPr>
            <a:xfrm>
              <a:off x="38004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VIRTUAL</a:t>
              </a:r>
              <a:endParaRPr sz="700" b="1">
                <a:solidFill>
                  <a:srgbClr val="FFFFFF"/>
                </a:solidFill>
                <a:latin typeface="Proxima Nova"/>
                <a:ea typeface="Proxima Nova"/>
                <a:cs typeface="Proxima Nova"/>
                <a:sym typeface="Proxima Nova"/>
              </a:endParaRPr>
            </a:p>
          </p:txBody>
        </p:sp>
        <p:sp>
          <p:nvSpPr>
            <p:cNvPr id="2609" name="Shape 2609"/>
            <p:cNvSpPr txBox="1"/>
            <p:nvPr/>
          </p:nvSpPr>
          <p:spPr>
            <a:xfrm>
              <a:off x="44473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PRIVATE</a:t>
              </a:r>
              <a:endParaRPr sz="700" b="1">
                <a:solidFill>
                  <a:srgbClr val="FFFFFF"/>
                </a:solidFill>
                <a:latin typeface="Proxima Nova"/>
                <a:ea typeface="Proxima Nova"/>
                <a:cs typeface="Proxima Nova"/>
                <a:sym typeface="Proxima Nova"/>
              </a:endParaRPr>
            </a:p>
          </p:txBody>
        </p:sp>
        <p:sp>
          <p:nvSpPr>
            <p:cNvPr id="2610" name="Shape 2610"/>
            <p:cNvSpPr txBox="1"/>
            <p:nvPr/>
          </p:nvSpPr>
          <p:spPr>
            <a:xfrm>
              <a:off x="5095868"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PUBLIC</a:t>
              </a:r>
              <a:endParaRPr sz="700" b="1">
                <a:solidFill>
                  <a:srgbClr val="FFFFFF"/>
                </a:solidFill>
                <a:latin typeface="Proxima Nova"/>
                <a:ea typeface="Proxima Nova"/>
                <a:cs typeface="Proxima Nova"/>
                <a:sym typeface="Proxima Nova"/>
              </a:endParaRPr>
            </a:p>
          </p:txBody>
        </p:sp>
        <p:sp>
          <p:nvSpPr>
            <p:cNvPr id="2611" name="Shape 2611"/>
            <p:cNvSpPr txBox="1"/>
            <p:nvPr/>
          </p:nvSpPr>
          <p:spPr>
            <a:xfrm>
              <a:off x="5742702" y="4305293"/>
              <a:ext cx="852000" cy="26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 b="1">
                  <a:solidFill>
                    <a:srgbClr val="FFFFFF"/>
                  </a:solidFill>
                  <a:latin typeface="Proxima Nova"/>
                  <a:ea typeface="Proxima Nova"/>
                  <a:cs typeface="Proxima Nova"/>
                  <a:sym typeface="Proxima Nova"/>
                </a:rPr>
                <a:t>HYBRID</a:t>
              </a:r>
              <a:endParaRPr sz="700" b="1">
                <a:solidFill>
                  <a:srgbClr val="FFFFFF"/>
                </a:solidFill>
                <a:latin typeface="Proxima Nova"/>
                <a:ea typeface="Proxima Nova"/>
                <a:cs typeface="Proxima Nova"/>
                <a:sym typeface="Proxima Nova"/>
              </a:endParaRPr>
            </a:p>
          </p:txBody>
        </p:sp>
        <p:cxnSp>
          <p:nvCxnSpPr>
            <p:cNvPr id="2612" name="Shape 2612"/>
            <p:cNvCxnSpPr/>
            <p:nvPr/>
          </p:nvCxnSpPr>
          <p:spPr>
            <a:xfrm rot="10800000">
              <a:off x="5738593"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613" name="Shape 2613"/>
            <p:cNvCxnSpPr/>
            <p:nvPr/>
          </p:nvCxnSpPr>
          <p:spPr>
            <a:xfrm rot="10800000">
              <a:off x="5105614"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614" name="Shape 2614"/>
            <p:cNvCxnSpPr/>
            <p:nvPr/>
          </p:nvCxnSpPr>
          <p:spPr>
            <a:xfrm rot="10800000">
              <a:off x="4449255" y="4262868"/>
              <a:ext cx="199800" cy="0"/>
            </a:xfrm>
            <a:prstGeom prst="straightConnector1">
              <a:avLst/>
            </a:prstGeom>
            <a:noFill/>
            <a:ln w="9525" cap="flat" cmpd="sng">
              <a:solidFill>
                <a:srgbClr val="FFFFFF"/>
              </a:solidFill>
              <a:prstDash val="dot"/>
              <a:round/>
              <a:headEnd type="none" w="med" len="med"/>
              <a:tailEnd type="none" w="med" len="med"/>
            </a:ln>
          </p:spPr>
        </p:cxnSp>
        <p:cxnSp>
          <p:nvCxnSpPr>
            <p:cNvPr id="2615" name="Shape 2615"/>
            <p:cNvCxnSpPr/>
            <p:nvPr/>
          </p:nvCxnSpPr>
          <p:spPr>
            <a:xfrm rot="10800000">
              <a:off x="3792895" y="4262868"/>
              <a:ext cx="199800" cy="0"/>
            </a:xfrm>
            <a:prstGeom prst="straightConnector1">
              <a:avLst/>
            </a:prstGeom>
            <a:noFill/>
            <a:ln w="9525" cap="flat" cmpd="sng">
              <a:solidFill>
                <a:srgbClr val="FFFFFF"/>
              </a:solidFill>
              <a:prstDash val="dot"/>
              <a:round/>
              <a:headEnd type="none" w="med" len="med"/>
              <a:tailEnd type="none" w="med" len="med"/>
            </a:ln>
          </p:spPr>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8" name="Shape 2668"/>
          <p:cNvSpPr txBox="1">
            <a:spLocks noGrp="1"/>
          </p:cNvSpPr>
          <p:nvPr>
            <p:ph type="sldNum" idx="12"/>
          </p:nvPr>
        </p:nvSpPr>
        <p:spPr>
          <a:xfrm>
            <a:off x="-76200" y="4800600"/>
            <a:ext cx="533400" cy="273900"/>
          </a:xfrm>
          <a:prstGeom prst="rect">
            <a:avLst/>
          </a:prstGeom>
        </p:spPr>
        <p:txBody>
          <a:bodyPr spcFirstLastPara="1" wrap="square" lIns="91425" tIns="0" rIns="91425" bIns="18275" anchor="ctr" anchorCtr="0">
            <a:noAutofit/>
          </a:bodyPr>
          <a:lstStyle/>
          <a:p>
            <a:pPr marL="0" lvl="0" indent="0" rtl="0">
              <a:spcBef>
                <a:spcPts val="0"/>
              </a:spcBef>
              <a:spcAft>
                <a:spcPts val="0"/>
              </a:spcAft>
              <a:buClr>
                <a:srgbClr val="000000"/>
              </a:buClr>
              <a:buSzPts val="1100"/>
              <a:buFont typeface="Arial"/>
              <a:buNone/>
            </a:pPr>
            <a:fld id="{00000000-1234-1234-1234-123412341234}" type="slidenum">
              <a:rPr lang="en-US"/>
              <a:t>44</a:t>
            </a:fld>
            <a:endParaRPr/>
          </a:p>
        </p:txBody>
      </p:sp>
      <p:sp>
        <p:nvSpPr>
          <p:cNvPr id="2669" name="Shape 2669"/>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DEVOPS WITH </a:t>
            </a:r>
            <a:r>
              <a:rPr lang="en-US">
                <a:solidFill>
                  <a:schemeClr val="dk1"/>
                </a:solidFill>
              </a:rPr>
              <a:t>CONTAINERS</a:t>
            </a:r>
            <a:endParaRPr/>
          </a:p>
        </p:txBody>
      </p:sp>
      <p:pic>
        <p:nvPicPr>
          <p:cNvPr id="2670" name="Shape 2670" descr="Icon_RH_Hardware_Datacenter-A_RGB_Flat.png"/>
          <p:cNvPicPr preferRelativeResize="0"/>
          <p:nvPr/>
        </p:nvPicPr>
        <p:blipFill>
          <a:blip r:embed="rId3">
            <a:alphaModFix/>
          </a:blip>
          <a:stretch>
            <a:fillRect/>
          </a:stretch>
        </p:blipFill>
        <p:spPr>
          <a:xfrm>
            <a:off x="4744025" y="3117625"/>
            <a:ext cx="1373938" cy="577500"/>
          </a:xfrm>
          <a:prstGeom prst="rect">
            <a:avLst/>
          </a:prstGeom>
          <a:noFill/>
          <a:ln>
            <a:noFill/>
          </a:ln>
        </p:spPr>
      </p:pic>
      <p:sp>
        <p:nvSpPr>
          <p:cNvPr id="2671" name="Shape 2671"/>
          <p:cNvSpPr/>
          <p:nvPr/>
        </p:nvSpPr>
        <p:spPr>
          <a:xfrm>
            <a:off x="4749025" y="2543175"/>
            <a:ext cx="2013600" cy="514200"/>
          </a:xfrm>
          <a:prstGeom prst="rect">
            <a:avLst/>
          </a:prstGeom>
          <a:solidFill>
            <a:srgbClr val="C500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latin typeface="Proxima Nova"/>
                <a:ea typeface="Proxima Nova"/>
                <a:cs typeface="Proxima Nova"/>
                <a:sym typeface="Proxima Nova"/>
              </a:rPr>
              <a:t>Red Hat </a:t>
            </a:r>
            <a:br>
              <a:rPr lang="en-US" sz="1000">
                <a:solidFill>
                  <a:srgbClr val="FFFFFF"/>
                </a:solidFill>
                <a:latin typeface="Proxima Nova"/>
                <a:ea typeface="Proxima Nova"/>
                <a:cs typeface="Proxima Nova"/>
                <a:sym typeface="Proxima Nova"/>
              </a:rPr>
            </a:br>
            <a:r>
              <a:rPr lang="en-US" sz="1000">
                <a:solidFill>
                  <a:srgbClr val="FFFFFF"/>
                </a:solidFill>
                <a:latin typeface="Proxima Nova"/>
                <a:ea typeface="Proxima Nova"/>
                <a:cs typeface="Proxima Nova"/>
                <a:sym typeface="Proxima Nova"/>
              </a:rPr>
              <a:t>OpenShift</a:t>
            </a:r>
            <a:endParaRPr sz="1000">
              <a:solidFill>
                <a:srgbClr val="FFFFFF"/>
              </a:solidFill>
              <a:latin typeface="Proxima Nova"/>
              <a:ea typeface="Proxima Nova"/>
              <a:cs typeface="Proxima Nova"/>
              <a:sym typeface="Proxima Nova"/>
            </a:endParaRPr>
          </a:p>
        </p:txBody>
      </p:sp>
      <p:pic>
        <p:nvPicPr>
          <p:cNvPr id="2672" name="Shape 2672" descr="Icon_RH_Hardware_Datacenter-A_RGB_Flat.png"/>
          <p:cNvPicPr preferRelativeResize="0"/>
          <p:nvPr/>
        </p:nvPicPr>
        <p:blipFill>
          <a:blip r:embed="rId3">
            <a:alphaModFix/>
          </a:blip>
          <a:stretch>
            <a:fillRect/>
          </a:stretch>
        </p:blipFill>
        <p:spPr>
          <a:xfrm>
            <a:off x="6160147" y="3117625"/>
            <a:ext cx="1373938" cy="577500"/>
          </a:xfrm>
          <a:prstGeom prst="rect">
            <a:avLst/>
          </a:prstGeom>
          <a:noFill/>
          <a:ln>
            <a:noFill/>
          </a:ln>
        </p:spPr>
      </p:pic>
      <p:grpSp>
        <p:nvGrpSpPr>
          <p:cNvPr id="2673" name="Shape 2673"/>
          <p:cNvGrpSpPr/>
          <p:nvPr/>
        </p:nvGrpSpPr>
        <p:grpSpPr>
          <a:xfrm>
            <a:off x="5058581" y="1947308"/>
            <a:ext cx="241355" cy="239450"/>
            <a:chOff x="3720867" y="1757075"/>
            <a:chExt cx="354725" cy="351925"/>
          </a:xfrm>
        </p:grpSpPr>
        <p:sp>
          <p:nvSpPr>
            <p:cNvPr id="2674" name="Shape 2674"/>
            <p:cNvSpPr/>
            <p:nvPr/>
          </p:nvSpPr>
          <p:spPr>
            <a:xfrm>
              <a:off x="3721775" y="1757675"/>
              <a:ext cx="353700" cy="351300"/>
            </a:xfrm>
            <a:prstGeom prst="rect">
              <a:avLst/>
            </a:prstGeom>
            <a:solidFill>
              <a:srgbClr val="00B9E4">
                <a:alpha val="33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75" name="Shape 2675" descr="Icon_RH_Software_Container-App_RGB_Flat.png"/>
            <p:cNvPicPr preferRelativeResize="0"/>
            <p:nvPr/>
          </p:nvPicPr>
          <p:blipFill>
            <a:blip r:embed="rId4">
              <a:alphaModFix/>
            </a:blip>
            <a:stretch>
              <a:fillRect/>
            </a:stretch>
          </p:blipFill>
          <p:spPr>
            <a:xfrm>
              <a:off x="3720867" y="1757075"/>
              <a:ext cx="354725" cy="351925"/>
            </a:xfrm>
            <a:prstGeom prst="rect">
              <a:avLst/>
            </a:prstGeom>
            <a:noFill/>
            <a:ln>
              <a:noFill/>
            </a:ln>
          </p:spPr>
        </p:pic>
      </p:grpSp>
      <p:grpSp>
        <p:nvGrpSpPr>
          <p:cNvPr id="2676" name="Shape 2676"/>
          <p:cNvGrpSpPr/>
          <p:nvPr/>
        </p:nvGrpSpPr>
        <p:grpSpPr>
          <a:xfrm>
            <a:off x="5368830" y="1947308"/>
            <a:ext cx="241355" cy="239450"/>
            <a:chOff x="4211955" y="1757075"/>
            <a:chExt cx="354725" cy="351925"/>
          </a:xfrm>
        </p:grpSpPr>
        <p:sp>
          <p:nvSpPr>
            <p:cNvPr id="2677" name="Shape 2677"/>
            <p:cNvSpPr/>
            <p:nvPr/>
          </p:nvSpPr>
          <p:spPr>
            <a:xfrm>
              <a:off x="4212463" y="1757634"/>
              <a:ext cx="353700" cy="351300"/>
            </a:xfrm>
            <a:prstGeom prst="rect">
              <a:avLst/>
            </a:prstGeom>
            <a:solidFill>
              <a:srgbClr val="F0AB00">
                <a:alpha val="3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78" name="Shape 2678" descr="Icon_RH_Software_Container-App_RGB_Flat.png"/>
            <p:cNvPicPr preferRelativeResize="0"/>
            <p:nvPr/>
          </p:nvPicPr>
          <p:blipFill>
            <a:blip r:embed="rId4">
              <a:alphaModFix/>
            </a:blip>
            <a:stretch>
              <a:fillRect/>
            </a:stretch>
          </p:blipFill>
          <p:spPr>
            <a:xfrm>
              <a:off x="4211955" y="1757075"/>
              <a:ext cx="354725" cy="351925"/>
            </a:xfrm>
            <a:prstGeom prst="rect">
              <a:avLst/>
            </a:prstGeom>
            <a:noFill/>
            <a:ln>
              <a:noFill/>
            </a:ln>
          </p:spPr>
        </p:pic>
      </p:grpSp>
      <p:grpSp>
        <p:nvGrpSpPr>
          <p:cNvPr id="2679" name="Shape 2679"/>
          <p:cNvGrpSpPr/>
          <p:nvPr/>
        </p:nvGrpSpPr>
        <p:grpSpPr>
          <a:xfrm>
            <a:off x="5679078" y="1947308"/>
            <a:ext cx="241355" cy="239450"/>
            <a:chOff x="4669155" y="1757075"/>
            <a:chExt cx="354725" cy="351925"/>
          </a:xfrm>
        </p:grpSpPr>
        <p:pic>
          <p:nvPicPr>
            <p:cNvPr id="2680" name="Shape 2680" descr="Icon_RH_Software_Container-App_RGB_Flat.png"/>
            <p:cNvPicPr preferRelativeResize="0"/>
            <p:nvPr/>
          </p:nvPicPr>
          <p:blipFill>
            <a:blip r:embed="rId4">
              <a:alphaModFix/>
            </a:blip>
            <a:stretch>
              <a:fillRect/>
            </a:stretch>
          </p:blipFill>
          <p:spPr>
            <a:xfrm>
              <a:off x="4669155" y="1757075"/>
              <a:ext cx="354725" cy="351925"/>
            </a:xfrm>
            <a:prstGeom prst="rect">
              <a:avLst/>
            </a:prstGeom>
            <a:noFill/>
            <a:ln>
              <a:noFill/>
            </a:ln>
          </p:spPr>
        </p:pic>
        <p:sp>
          <p:nvSpPr>
            <p:cNvPr id="2681" name="Shape 2681"/>
            <p:cNvSpPr/>
            <p:nvPr/>
          </p:nvSpPr>
          <p:spPr>
            <a:xfrm>
              <a:off x="4669663" y="1757634"/>
              <a:ext cx="353700" cy="351300"/>
            </a:xfrm>
            <a:prstGeom prst="rect">
              <a:avLst/>
            </a:prstGeom>
            <a:solidFill>
              <a:srgbClr val="3B0083">
                <a:alpha val="31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2682" name="Shape 2682"/>
          <p:cNvCxnSpPr>
            <a:stCxn id="2678" idx="1"/>
            <a:endCxn id="2678" idx="1"/>
          </p:cNvCxnSpPr>
          <p:nvPr/>
        </p:nvCxnSpPr>
        <p:spPr>
          <a:xfrm>
            <a:off x="5368830" y="2067033"/>
            <a:ext cx="0" cy="0"/>
          </a:xfrm>
          <a:prstGeom prst="straightConnector1">
            <a:avLst/>
          </a:prstGeom>
          <a:noFill/>
          <a:ln w="9525" cap="flat" cmpd="sng">
            <a:solidFill>
              <a:srgbClr val="666666"/>
            </a:solidFill>
            <a:prstDash val="solid"/>
            <a:round/>
            <a:headEnd type="none" w="med" len="med"/>
            <a:tailEnd type="none" w="med" len="med"/>
          </a:ln>
        </p:spPr>
      </p:cxnSp>
      <p:cxnSp>
        <p:nvCxnSpPr>
          <p:cNvPr id="2683" name="Shape 2683"/>
          <p:cNvCxnSpPr>
            <a:stCxn id="2675" idx="3"/>
            <a:endCxn id="2678" idx="1"/>
          </p:cNvCxnSpPr>
          <p:nvPr/>
        </p:nvCxnSpPr>
        <p:spPr>
          <a:xfrm>
            <a:off x="5299936" y="2067033"/>
            <a:ext cx="69000" cy="0"/>
          </a:xfrm>
          <a:prstGeom prst="straightConnector1">
            <a:avLst/>
          </a:prstGeom>
          <a:noFill/>
          <a:ln w="9525" cap="flat" cmpd="sng">
            <a:solidFill>
              <a:srgbClr val="666666"/>
            </a:solidFill>
            <a:prstDash val="solid"/>
            <a:round/>
            <a:headEnd type="none" w="med" len="med"/>
            <a:tailEnd type="none" w="med" len="med"/>
          </a:ln>
        </p:spPr>
      </p:cxnSp>
      <p:cxnSp>
        <p:nvCxnSpPr>
          <p:cNvPr id="2684" name="Shape 2684"/>
          <p:cNvCxnSpPr>
            <a:stCxn id="2675" idx="0"/>
            <a:endCxn id="2681" idx="0"/>
          </p:cNvCxnSpPr>
          <p:nvPr/>
        </p:nvCxnSpPr>
        <p:spPr>
          <a:xfrm rot="-5400000" flipH="1">
            <a:off x="5489158" y="1637408"/>
            <a:ext cx="600" cy="620400"/>
          </a:xfrm>
          <a:prstGeom prst="bentConnector3">
            <a:avLst>
              <a:gd name="adj1" fmla="val -57851343"/>
            </a:avLst>
          </a:prstGeom>
          <a:noFill/>
          <a:ln w="9525" cap="flat" cmpd="sng">
            <a:solidFill>
              <a:srgbClr val="666666"/>
            </a:solidFill>
            <a:prstDash val="solid"/>
            <a:round/>
            <a:headEnd type="none" w="med" len="med"/>
            <a:tailEnd type="none" w="med" len="med"/>
          </a:ln>
        </p:spPr>
      </p:cxnSp>
      <p:grpSp>
        <p:nvGrpSpPr>
          <p:cNvPr id="2685" name="Shape 2685"/>
          <p:cNvGrpSpPr/>
          <p:nvPr/>
        </p:nvGrpSpPr>
        <p:grpSpPr>
          <a:xfrm>
            <a:off x="6428516" y="1946065"/>
            <a:ext cx="241355" cy="241935"/>
            <a:chOff x="6008401" y="1757075"/>
            <a:chExt cx="354725" cy="355578"/>
          </a:xfrm>
        </p:grpSpPr>
        <p:sp>
          <p:nvSpPr>
            <p:cNvPr id="2686" name="Shape 2686"/>
            <p:cNvSpPr/>
            <p:nvPr/>
          </p:nvSpPr>
          <p:spPr>
            <a:xfrm>
              <a:off x="6009256" y="1761353"/>
              <a:ext cx="353700" cy="351300"/>
            </a:xfrm>
            <a:prstGeom prst="rect">
              <a:avLst/>
            </a:prstGeom>
            <a:solidFill>
              <a:srgbClr val="00B9E4">
                <a:alpha val="337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87" name="Shape 2687" descr="Icon_RH_Software_Container-App_RGB_Flat.png"/>
            <p:cNvPicPr preferRelativeResize="0"/>
            <p:nvPr/>
          </p:nvPicPr>
          <p:blipFill>
            <a:blip r:embed="rId4">
              <a:alphaModFix/>
            </a:blip>
            <a:stretch>
              <a:fillRect/>
            </a:stretch>
          </p:blipFill>
          <p:spPr>
            <a:xfrm>
              <a:off x="6008401" y="1757075"/>
              <a:ext cx="354725" cy="351925"/>
            </a:xfrm>
            <a:prstGeom prst="rect">
              <a:avLst/>
            </a:prstGeom>
            <a:noFill/>
            <a:ln>
              <a:noFill/>
            </a:ln>
          </p:spPr>
        </p:pic>
      </p:grpSp>
      <p:grpSp>
        <p:nvGrpSpPr>
          <p:cNvPr id="2688" name="Shape 2688"/>
          <p:cNvGrpSpPr/>
          <p:nvPr/>
        </p:nvGrpSpPr>
        <p:grpSpPr>
          <a:xfrm>
            <a:off x="6117065" y="1947308"/>
            <a:ext cx="242557" cy="239450"/>
            <a:chOff x="5515980" y="1757075"/>
            <a:chExt cx="356492" cy="351925"/>
          </a:xfrm>
        </p:grpSpPr>
        <p:sp>
          <p:nvSpPr>
            <p:cNvPr id="2689" name="Shape 2689"/>
            <p:cNvSpPr/>
            <p:nvPr/>
          </p:nvSpPr>
          <p:spPr>
            <a:xfrm>
              <a:off x="5518772" y="1757675"/>
              <a:ext cx="353700" cy="351300"/>
            </a:xfrm>
            <a:prstGeom prst="rect">
              <a:avLst/>
            </a:prstGeom>
            <a:solidFill>
              <a:srgbClr val="92D400">
                <a:alpha val="33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90" name="Shape 2690" descr="Icon_RH_Software_Container-App_RGB_Flat.png"/>
            <p:cNvPicPr preferRelativeResize="0"/>
            <p:nvPr/>
          </p:nvPicPr>
          <p:blipFill>
            <a:blip r:embed="rId4">
              <a:alphaModFix/>
            </a:blip>
            <a:stretch>
              <a:fillRect/>
            </a:stretch>
          </p:blipFill>
          <p:spPr>
            <a:xfrm>
              <a:off x="5515980" y="1757075"/>
              <a:ext cx="354725" cy="351925"/>
            </a:xfrm>
            <a:prstGeom prst="rect">
              <a:avLst/>
            </a:prstGeom>
            <a:noFill/>
            <a:ln>
              <a:noFill/>
            </a:ln>
          </p:spPr>
        </p:pic>
      </p:grpSp>
      <p:grpSp>
        <p:nvGrpSpPr>
          <p:cNvPr id="2691" name="Shape 2691"/>
          <p:cNvGrpSpPr/>
          <p:nvPr/>
        </p:nvGrpSpPr>
        <p:grpSpPr>
          <a:xfrm>
            <a:off x="7180054" y="1946699"/>
            <a:ext cx="241820" cy="240669"/>
            <a:chOff x="7372905" y="1757075"/>
            <a:chExt cx="355409" cy="353717"/>
          </a:xfrm>
        </p:grpSpPr>
        <p:sp>
          <p:nvSpPr>
            <p:cNvPr id="2692" name="Shape 2692"/>
            <p:cNvSpPr/>
            <p:nvPr/>
          </p:nvSpPr>
          <p:spPr>
            <a:xfrm>
              <a:off x="7374614" y="1759492"/>
              <a:ext cx="353700" cy="351300"/>
            </a:xfrm>
            <a:prstGeom prst="rect">
              <a:avLst/>
            </a:prstGeom>
            <a:solidFill>
              <a:srgbClr val="92D400">
                <a:alpha val="3373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93" name="Shape 2693" descr="Icon_RH_Software_Container-App_RGB_Flat.png"/>
            <p:cNvPicPr preferRelativeResize="0"/>
            <p:nvPr/>
          </p:nvPicPr>
          <p:blipFill>
            <a:blip r:embed="rId4">
              <a:alphaModFix/>
            </a:blip>
            <a:stretch>
              <a:fillRect/>
            </a:stretch>
          </p:blipFill>
          <p:spPr>
            <a:xfrm>
              <a:off x="7372905" y="1757075"/>
              <a:ext cx="354725" cy="351925"/>
            </a:xfrm>
            <a:prstGeom prst="rect">
              <a:avLst/>
            </a:prstGeom>
            <a:noFill/>
            <a:ln>
              <a:noFill/>
            </a:ln>
          </p:spPr>
        </p:pic>
      </p:grpSp>
      <p:grpSp>
        <p:nvGrpSpPr>
          <p:cNvPr id="2694" name="Shape 2694"/>
          <p:cNvGrpSpPr/>
          <p:nvPr/>
        </p:nvGrpSpPr>
        <p:grpSpPr>
          <a:xfrm>
            <a:off x="6876201" y="1946065"/>
            <a:ext cx="241355" cy="241935"/>
            <a:chOff x="6389401" y="1757075"/>
            <a:chExt cx="354725" cy="355578"/>
          </a:xfrm>
        </p:grpSpPr>
        <p:sp>
          <p:nvSpPr>
            <p:cNvPr id="2695" name="Shape 2695"/>
            <p:cNvSpPr/>
            <p:nvPr/>
          </p:nvSpPr>
          <p:spPr>
            <a:xfrm>
              <a:off x="6390256" y="1761353"/>
              <a:ext cx="353700" cy="351300"/>
            </a:xfrm>
            <a:prstGeom prst="rect">
              <a:avLst/>
            </a:prstGeom>
            <a:solidFill>
              <a:srgbClr val="CC0000">
                <a:alpha val="3077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696" name="Shape 2696" descr="Icon_RH_Software_Container-App_RGB_Flat.png"/>
            <p:cNvPicPr preferRelativeResize="0"/>
            <p:nvPr/>
          </p:nvPicPr>
          <p:blipFill>
            <a:blip r:embed="rId4">
              <a:alphaModFix/>
            </a:blip>
            <a:stretch>
              <a:fillRect/>
            </a:stretch>
          </p:blipFill>
          <p:spPr>
            <a:xfrm>
              <a:off x="6389401" y="1757075"/>
              <a:ext cx="354725" cy="351925"/>
            </a:xfrm>
            <a:prstGeom prst="rect">
              <a:avLst/>
            </a:prstGeom>
            <a:noFill/>
            <a:ln>
              <a:noFill/>
            </a:ln>
          </p:spPr>
        </p:pic>
      </p:grpSp>
      <p:cxnSp>
        <p:nvCxnSpPr>
          <p:cNvPr id="2697" name="Shape 2697"/>
          <p:cNvCxnSpPr>
            <a:stCxn id="2675" idx="2"/>
            <a:endCxn id="2690" idx="2"/>
          </p:cNvCxnSpPr>
          <p:nvPr/>
        </p:nvCxnSpPr>
        <p:spPr>
          <a:xfrm rot="-5400000" flipH="1">
            <a:off x="5708158" y="1657858"/>
            <a:ext cx="600" cy="1058400"/>
          </a:xfrm>
          <a:prstGeom prst="bentConnector3">
            <a:avLst>
              <a:gd name="adj1" fmla="val 39687500"/>
            </a:avLst>
          </a:prstGeom>
          <a:noFill/>
          <a:ln w="9525" cap="flat" cmpd="sng">
            <a:solidFill>
              <a:srgbClr val="666666"/>
            </a:solidFill>
            <a:prstDash val="solid"/>
            <a:round/>
            <a:headEnd type="none" w="med" len="med"/>
            <a:tailEnd type="none" w="med" len="med"/>
          </a:ln>
        </p:spPr>
      </p:cxnSp>
      <p:cxnSp>
        <p:nvCxnSpPr>
          <p:cNvPr id="2698" name="Shape 2698"/>
          <p:cNvCxnSpPr>
            <a:stCxn id="2693" idx="0"/>
            <a:endCxn id="2675" idx="1"/>
          </p:cNvCxnSpPr>
          <p:nvPr/>
        </p:nvCxnSpPr>
        <p:spPr>
          <a:xfrm rot="5400000">
            <a:off x="6119481" y="885749"/>
            <a:ext cx="120300" cy="2242200"/>
          </a:xfrm>
          <a:prstGeom prst="bentConnector4">
            <a:avLst>
              <a:gd name="adj1" fmla="val -197943"/>
              <a:gd name="adj2" fmla="val 106406"/>
            </a:avLst>
          </a:prstGeom>
          <a:noFill/>
          <a:ln w="9525" cap="flat" cmpd="sng">
            <a:solidFill>
              <a:srgbClr val="666666"/>
            </a:solidFill>
            <a:prstDash val="solid"/>
            <a:round/>
            <a:headEnd type="none" w="med" len="med"/>
            <a:tailEnd type="none" w="med" len="med"/>
          </a:ln>
        </p:spPr>
      </p:cxnSp>
      <p:cxnSp>
        <p:nvCxnSpPr>
          <p:cNvPr id="2699" name="Shape 2699"/>
          <p:cNvCxnSpPr>
            <a:stCxn id="2690" idx="3"/>
            <a:endCxn id="2687" idx="1"/>
          </p:cNvCxnSpPr>
          <p:nvPr/>
        </p:nvCxnSpPr>
        <p:spPr>
          <a:xfrm rot="10800000" flipH="1">
            <a:off x="6358420" y="2065833"/>
            <a:ext cx="70200" cy="1200"/>
          </a:xfrm>
          <a:prstGeom prst="straightConnector1">
            <a:avLst/>
          </a:prstGeom>
          <a:noFill/>
          <a:ln w="9525" cap="flat" cmpd="sng">
            <a:solidFill>
              <a:srgbClr val="666666"/>
            </a:solidFill>
            <a:prstDash val="solid"/>
            <a:round/>
            <a:headEnd type="none" w="med" len="med"/>
            <a:tailEnd type="none" w="med" len="med"/>
          </a:ln>
        </p:spPr>
      </p:cxnSp>
      <p:cxnSp>
        <p:nvCxnSpPr>
          <p:cNvPr id="2700" name="Shape 2700"/>
          <p:cNvCxnSpPr>
            <a:stCxn id="2687" idx="2"/>
            <a:endCxn id="2693" idx="2"/>
          </p:cNvCxnSpPr>
          <p:nvPr/>
        </p:nvCxnSpPr>
        <p:spPr>
          <a:xfrm rot="-5400000" flipH="1">
            <a:off x="6924643" y="1810065"/>
            <a:ext cx="600" cy="751500"/>
          </a:xfrm>
          <a:prstGeom prst="bentConnector3">
            <a:avLst>
              <a:gd name="adj1" fmla="val 39793038"/>
            </a:avLst>
          </a:prstGeom>
          <a:noFill/>
          <a:ln w="9525" cap="flat" cmpd="sng">
            <a:solidFill>
              <a:srgbClr val="666666"/>
            </a:solidFill>
            <a:prstDash val="solid"/>
            <a:round/>
            <a:headEnd type="none" w="med" len="med"/>
            <a:tailEnd type="none" w="med" len="med"/>
          </a:ln>
        </p:spPr>
      </p:cxnSp>
      <p:cxnSp>
        <p:nvCxnSpPr>
          <p:cNvPr id="2701" name="Shape 2701"/>
          <p:cNvCxnSpPr>
            <a:stCxn id="2687" idx="3"/>
            <a:endCxn id="2696" idx="1"/>
          </p:cNvCxnSpPr>
          <p:nvPr/>
        </p:nvCxnSpPr>
        <p:spPr>
          <a:xfrm>
            <a:off x="6669871" y="2065790"/>
            <a:ext cx="206400" cy="0"/>
          </a:xfrm>
          <a:prstGeom prst="straightConnector1">
            <a:avLst/>
          </a:prstGeom>
          <a:noFill/>
          <a:ln w="9525" cap="flat" cmpd="sng">
            <a:solidFill>
              <a:srgbClr val="666666"/>
            </a:solidFill>
            <a:prstDash val="solid"/>
            <a:round/>
            <a:headEnd type="none" w="med" len="med"/>
            <a:tailEnd type="none" w="med" len="med"/>
          </a:ln>
        </p:spPr>
      </p:cxnSp>
      <p:cxnSp>
        <p:nvCxnSpPr>
          <p:cNvPr id="2702" name="Shape 2702"/>
          <p:cNvCxnSpPr>
            <a:stCxn id="2687" idx="0"/>
            <a:endCxn id="2678" idx="2"/>
          </p:cNvCxnSpPr>
          <p:nvPr/>
        </p:nvCxnSpPr>
        <p:spPr>
          <a:xfrm rot="5400000">
            <a:off x="5899093" y="1536565"/>
            <a:ext cx="240600" cy="1059600"/>
          </a:xfrm>
          <a:prstGeom prst="bentConnector5">
            <a:avLst>
              <a:gd name="adj1" fmla="val -147710"/>
              <a:gd name="adj2" fmla="val 50004"/>
              <a:gd name="adj3" fmla="val 161080"/>
            </a:avLst>
          </a:prstGeom>
          <a:noFill/>
          <a:ln w="9525" cap="flat" cmpd="sng">
            <a:solidFill>
              <a:srgbClr val="666666"/>
            </a:solidFill>
            <a:prstDash val="solid"/>
            <a:round/>
            <a:headEnd type="none" w="med" len="med"/>
            <a:tailEnd type="none" w="med" len="med"/>
          </a:ln>
        </p:spPr>
      </p:cxnSp>
      <p:sp>
        <p:nvSpPr>
          <p:cNvPr id="2703" name="Shape 2703"/>
          <p:cNvSpPr/>
          <p:nvPr/>
        </p:nvSpPr>
        <p:spPr>
          <a:xfrm>
            <a:off x="6801800" y="2542800"/>
            <a:ext cx="751500" cy="514200"/>
          </a:xfrm>
          <a:prstGeom prst="rect">
            <a:avLst/>
          </a:prstGeom>
          <a:solidFill>
            <a:srgbClr val="C500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latin typeface="Proxima Nova"/>
                <a:ea typeface="Proxima Nova"/>
                <a:cs typeface="Proxima Nova"/>
                <a:sym typeface="Proxima Nova"/>
              </a:rPr>
              <a:t>Red Hat</a:t>
            </a:r>
            <a:br>
              <a:rPr lang="en-US" sz="1000">
                <a:solidFill>
                  <a:srgbClr val="FFFFFF"/>
                </a:solidFill>
                <a:latin typeface="Proxima Nova"/>
                <a:ea typeface="Proxima Nova"/>
                <a:cs typeface="Proxima Nova"/>
                <a:sym typeface="Proxima Nova"/>
              </a:rPr>
            </a:br>
            <a:r>
              <a:rPr lang="en-US" sz="1000">
                <a:solidFill>
                  <a:srgbClr val="FFFFFF"/>
                </a:solidFill>
                <a:latin typeface="Proxima Nova"/>
                <a:ea typeface="Proxima Nova"/>
                <a:cs typeface="Proxima Nova"/>
                <a:sym typeface="Proxima Nova"/>
              </a:rPr>
              <a:t>Gluster</a:t>
            </a:r>
            <a:br>
              <a:rPr lang="en-US" sz="1000">
                <a:solidFill>
                  <a:srgbClr val="FFFFFF"/>
                </a:solidFill>
                <a:latin typeface="Proxima Nova"/>
                <a:ea typeface="Proxima Nova"/>
                <a:cs typeface="Proxima Nova"/>
                <a:sym typeface="Proxima Nova"/>
              </a:rPr>
            </a:br>
            <a:r>
              <a:rPr lang="en-US" sz="1000">
                <a:solidFill>
                  <a:srgbClr val="FFFFFF"/>
                </a:solidFill>
                <a:latin typeface="Proxima Nova"/>
                <a:ea typeface="Proxima Nova"/>
                <a:cs typeface="Proxima Nova"/>
                <a:sym typeface="Proxima Nova"/>
              </a:rPr>
              <a:t>Storage</a:t>
            </a:r>
            <a:endParaRPr sz="1000">
              <a:solidFill>
                <a:srgbClr val="FFFFFF"/>
              </a:solidFill>
              <a:latin typeface="Proxima Nova"/>
              <a:ea typeface="Proxima Nova"/>
              <a:cs typeface="Proxima Nova"/>
              <a:sym typeface="Proxima Nova"/>
            </a:endParaRPr>
          </a:p>
        </p:txBody>
      </p:sp>
      <p:sp>
        <p:nvSpPr>
          <p:cNvPr id="2704" name="Shape 2704"/>
          <p:cNvSpPr/>
          <p:nvPr/>
        </p:nvSpPr>
        <p:spPr>
          <a:xfrm>
            <a:off x="7597000" y="2542800"/>
            <a:ext cx="889800" cy="1152300"/>
          </a:xfrm>
          <a:prstGeom prst="rect">
            <a:avLst/>
          </a:prstGeom>
          <a:solidFill>
            <a:srgbClr val="C500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a:solidFill>
                  <a:srgbClr val="FFFFFF"/>
                </a:solidFill>
                <a:latin typeface="Proxima Nova"/>
                <a:ea typeface="Proxima Nova"/>
                <a:cs typeface="Proxima Nova"/>
                <a:sym typeface="Proxima Nova"/>
              </a:rPr>
              <a:t>Red Hat </a:t>
            </a:r>
            <a:br>
              <a:rPr lang="en-US" sz="1000">
                <a:solidFill>
                  <a:srgbClr val="FFFFFF"/>
                </a:solidFill>
                <a:latin typeface="Proxima Nova"/>
                <a:ea typeface="Proxima Nova"/>
                <a:cs typeface="Proxima Nova"/>
                <a:sym typeface="Proxima Nova"/>
              </a:rPr>
            </a:br>
            <a:r>
              <a:rPr lang="en-US" sz="1000">
                <a:solidFill>
                  <a:srgbClr val="FFFFFF"/>
                </a:solidFill>
                <a:latin typeface="Proxima Nova"/>
                <a:ea typeface="Proxima Nova"/>
                <a:cs typeface="Proxima Nova"/>
                <a:sym typeface="Proxima Nova"/>
              </a:rPr>
              <a:t>CloudForms</a:t>
            </a:r>
            <a:endParaRPr sz="1000">
              <a:solidFill>
                <a:srgbClr val="FFFFFF"/>
              </a:solidFill>
              <a:latin typeface="Proxima Nova"/>
              <a:ea typeface="Proxima Nova"/>
              <a:cs typeface="Proxima Nova"/>
              <a:sym typeface="Proxima Nova"/>
            </a:endParaRPr>
          </a:p>
        </p:txBody>
      </p:sp>
      <p:pic>
        <p:nvPicPr>
          <p:cNvPr id="2705" name="Shape 2705" descr="Icon_RH_Hardware_Storage-A-Single_RGB_Flat.png"/>
          <p:cNvPicPr preferRelativeResize="0"/>
          <p:nvPr/>
        </p:nvPicPr>
        <p:blipFill>
          <a:blip r:embed="rId5">
            <a:alphaModFix/>
          </a:blip>
          <a:stretch>
            <a:fillRect/>
          </a:stretch>
        </p:blipFill>
        <p:spPr>
          <a:xfrm>
            <a:off x="1990264" y="2641163"/>
            <a:ext cx="566450" cy="300000"/>
          </a:xfrm>
          <a:prstGeom prst="rect">
            <a:avLst/>
          </a:prstGeom>
          <a:noFill/>
          <a:ln>
            <a:noFill/>
          </a:ln>
        </p:spPr>
      </p:pic>
      <p:pic>
        <p:nvPicPr>
          <p:cNvPr id="2706" name="Shape 2706" descr="Icon_RH_People_Adult-VNeck_RGB_Flat.png"/>
          <p:cNvPicPr preferRelativeResize="0"/>
          <p:nvPr/>
        </p:nvPicPr>
        <p:blipFill>
          <a:blip r:embed="rId6">
            <a:alphaModFix/>
          </a:blip>
          <a:stretch>
            <a:fillRect/>
          </a:stretch>
        </p:blipFill>
        <p:spPr>
          <a:xfrm>
            <a:off x="1217750" y="2437965"/>
            <a:ext cx="373661" cy="577505"/>
          </a:xfrm>
          <a:prstGeom prst="rect">
            <a:avLst/>
          </a:prstGeom>
          <a:noFill/>
          <a:ln>
            <a:noFill/>
          </a:ln>
        </p:spPr>
      </p:pic>
      <p:cxnSp>
        <p:nvCxnSpPr>
          <p:cNvPr id="2707" name="Shape 2707"/>
          <p:cNvCxnSpPr/>
          <p:nvPr/>
        </p:nvCxnSpPr>
        <p:spPr>
          <a:xfrm>
            <a:off x="1660300" y="2791175"/>
            <a:ext cx="281400" cy="0"/>
          </a:xfrm>
          <a:prstGeom prst="straightConnector1">
            <a:avLst/>
          </a:prstGeom>
          <a:noFill/>
          <a:ln w="9525" cap="flat" cmpd="sng">
            <a:solidFill>
              <a:srgbClr val="666666"/>
            </a:solidFill>
            <a:prstDash val="solid"/>
            <a:round/>
            <a:headEnd type="none" w="med" len="med"/>
            <a:tailEnd type="triangle" w="med" len="med"/>
          </a:ln>
        </p:spPr>
      </p:cxnSp>
      <p:pic>
        <p:nvPicPr>
          <p:cNvPr id="2708" name="Shape 2708" descr="Icon_RH_Object_Gear-Group_RGB_Flat.png"/>
          <p:cNvPicPr preferRelativeResize="0"/>
          <p:nvPr/>
        </p:nvPicPr>
        <p:blipFill>
          <a:blip r:embed="rId7">
            <a:alphaModFix/>
          </a:blip>
          <a:stretch>
            <a:fillRect/>
          </a:stretch>
        </p:blipFill>
        <p:spPr>
          <a:xfrm>
            <a:off x="2976707" y="2485566"/>
            <a:ext cx="566451" cy="611219"/>
          </a:xfrm>
          <a:prstGeom prst="rect">
            <a:avLst/>
          </a:prstGeom>
          <a:noFill/>
          <a:ln>
            <a:noFill/>
          </a:ln>
        </p:spPr>
      </p:pic>
      <p:cxnSp>
        <p:nvCxnSpPr>
          <p:cNvPr id="2709" name="Shape 2709"/>
          <p:cNvCxnSpPr/>
          <p:nvPr/>
        </p:nvCxnSpPr>
        <p:spPr>
          <a:xfrm>
            <a:off x="2640300" y="2791175"/>
            <a:ext cx="281400" cy="0"/>
          </a:xfrm>
          <a:prstGeom prst="straightConnector1">
            <a:avLst/>
          </a:prstGeom>
          <a:noFill/>
          <a:ln w="9525" cap="flat" cmpd="sng">
            <a:solidFill>
              <a:srgbClr val="666666"/>
            </a:solidFill>
            <a:prstDash val="solid"/>
            <a:round/>
            <a:headEnd type="none" w="med" len="med"/>
            <a:tailEnd type="triangle" w="med" len="med"/>
          </a:ln>
        </p:spPr>
      </p:cxnSp>
      <p:cxnSp>
        <p:nvCxnSpPr>
          <p:cNvPr id="2710" name="Shape 2710"/>
          <p:cNvCxnSpPr/>
          <p:nvPr/>
        </p:nvCxnSpPr>
        <p:spPr>
          <a:xfrm>
            <a:off x="3570910" y="2791175"/>
            <a:ext cx="281400" cy="0"/>
          </a:xfrm>
          <a:prstGeom prst="straightConnector1">
            <a:avLst/>
          </a:prstGeom>
          <a:noFill/>
          <a:ln w="9525" cap="flat" cmpd="sng">
            <a:solidFill>
              <a:srgbClr val="666666"/>
            </a:solidFill>
            <a:prstDash val="solid"/>
            <a:round/>
            <a:headEnd type="none" w="med" len="med"/>
            <a:tailEnd type="triangle" w="med" len="med"/>
          </a:ln>
        </p:spPr>
      </p:cxnSp>
      <p:pic>
        <p:nvPicPr>
          <p:cNvPr id="2711" name="Shape 2711" descr="Icon_RH_Software_Container-App_RGB_Flat.png"/>
          <p:cNvPicPr preferRelativeResize="0"/>
          <p:nvPr/>
        </p:nvPicPr>
        <p:blipFill>
          <a:blip r:embed="rId4">
            <a:alphaModFix/>
          </a:blip>
          <a:stretch>
            <a:fillRect/>
          </a:stretch>
        </p:blipFill>
        <p:spPr>
          <a:xfrm>
            <a:off x="3919274" y="2598175"/>
            <a:ext cx="422538" cy="419200"/>
          </a:xfrm>
          <a:prstGeom prst="rect">
            <a:avLst/>
          </a:prstGeom>
          <a:noFill/>
          <a:ln>
            <a:noFill/>
          </a:ln>
        </p:spPr>
      </p:pic>
      <p:cxnSp>
        <p:nvCxnSpPr>
          <p:cNvPr id="2712" name="Shape 2712"/>
          <p:cNvCxnSpPr/>
          <p:nvPr/>
        </p:nvCxnSpPr>
        <p:spPr>
          <a:xfrm>
            <a:off x="4390060" y="2791175"/>
            <a:ext cx="281400" cy="0"/>
          </a:xfrm>
          <a:prstGeom prst="straightConnector1">
            <a:avLst/>
          </a:prstGeom>
          <a:noFill/>
          <a:ln w="9525" cap="flat" cmpd="sng">
            <a:solidFill>
              <a:srgbClr val="666666"/>
            </a:solidFill>
            <a:prstDash val="solid"/>
            <a:round/>
            <a:headEnd type="none" w="med" len="med"/>
            <a:tailEnd type="triangle" w="med" len="med"/>
          </a:ln>
        </p:spPr>
      </p:cxnSp>
      <p:sp>
        <p:nvSpPr>
          <p:cNvPr id="2713" name="Shape 2713"/>
          <p:cNvSpPr txBox="1"/>
          <p:nvPr/>
        </p:nvSpPr>
        <p:spPr>
          <a:xfrm>
            <a:off x="1726109" y="3171603"/>
            <a:ext cx="1056600" cy="4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Proxima Nova"/>
                <a:ea typeface="Proxima Nova"/>
                <a:cs typeface="Proxima Nova"/>
                <a:sym typeface="Proxima Nova"/>
              </a:rPr>
              <a:t>source</a:t>
            </a:r>
            <a:br>
              <a:rPr lang="en-US" sz="1200">
                <a:latin typeface="Proxima Nova"/>
                <a:ea typeface="Proxima Nova"/>
                <a:cs typeface="Proxima Nova"/>
                <a:sym typeface="Proxima Nova"/>
              </a:rPr>
            </a:br>
            <a:r>
              <a:rPr lang="en-US" sz="1200">
                <a:latin typeface="Proxima Nova"/>
                <a:ea typeface="Proxima Nova"/>
                <a:cs typeface="Proxima Nova"/>
                <a:sym typeface="Proxima Nova"/>
              </a:rPr>
              <a:t>repository</a:t>
            </a:r>
            <a:endParaRPr sz="1200">
              <a:latin typeface="Proxima Nova"/>
              <a:ea typeface="Proxima Nova"/>
              <a:cs typeface="Proxima Nova"/>
              <a:sym typeface="Proxima Nova"/>
            </a:endParaRPr>
          </a:p>
        </p:txBody>
      </p:sp>
      <p:sp>
        <p:nvSpPr>
          <p:cNvPr id="2714" name="Shape 2714"/>
          <p:cNvSpPr txBox="1"/>
          <p:nvPr/>
        </p:nvSpPr>
        <p:spPr>
          <a:xfrm>
            <a:off x="2710032" y="3171603"/>
            <a:ext cx="10566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Proxima Nova"/>
                <a:ea typeface="Proxima Nova"/>
                <a:cs typeface="Proxima Nova"/>
                <a:sym typeface="Proxima Nova"/>
              </a:rPr>
              <a:t>CI/CD</a:t>
            </a:r>
            <a:br>
              <a:rPr lang="en-US" sz="1200">
                <a:latin typeface="Proxima Nova"/>
                <a:ea typeface="Proxima Nova"/>
                <a:cs typeface="Proxima Nova"/>
                <a:sym typeface="Proxima Nova"/>
              </a:rPr>
            </a:br>
            <a:r>
              <a:rPr lang="en-US" sz="1200">
                <a:latin typeface="Proxima Nova"/>
                <a:ea typeface="Proxima Nova"/>
                <a:cs typeface="Proxima Nova"/>
                <a:sym typeface="Proxima Nova"/>
              </a:rPr>
              <a:t>engine</a:t>
            </a:r>
            <a:endParaRPr sz="1200">
              <a:latin typeface="Proxima Nova"/>
              <a:ea typeface="Proxima Nova"/>
              <a:cs typeface="Proxima Nova"/>
              <a:sym typeface="Proxima Nova"/>
            </a:endParaRPr>
          </a:p>
        </p:txBody>
      </p:sp>
      <p:sp>
        <p:nvSpPr>
          <p:cNvPr id="2715" name="Shape 2715"/>
          <p:cNvSpPr txBox="1"/>
          <p:nvPr/>
        </p:nvSpPr>
        <p:spPr>
          <a:xfrm>
            <a:off x="866775" y="3171603"/>
            <a:ext cx="1056600" cy="2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Proxima Nova"/>
                <a:ea typeface="Proxima Nova"/>
                <a:cs typeface="Proxima Nova"/>
                <a:sym typeface="Proxima Nova"/>
              </a:rPr>
              <a:t>dev</a:t>
            </a:r>
            <a:endParaRPr sz="1200">
              <a:latin typeface="Proxima Nova"/>
              <a:ea typeface="Proxima Nova"/>
              <a:cs typeface="Proxima Nova"/>
              <a:sym typeface="Proxima Nova"/>
            </a:endParaRPr>
          </a:p>
        </p:txBody>
      </p:sp>
      <p:sp>
        <p:nvSpPr>
          <p:cNvPr id="2716" name="Shape 2716"/>
          <p:cNvSpPr txBox="1"/>
          <p:nvPr/>
        </p:nvSpPr>
        <p:spPr>
          <a:xfrm>
            <a:off x="3604525" y="3171603"/>
            <a:ext cx="10566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latin typeface="Proxima Nova"/>
                <a:ea typeface="Proxima Nova"/>
                <a:cs typeface="Proxima Nova"/>
                <a:sym typeface="Proxima Nova"/>
              </a:rPr>
              <a:t>container</a:t>
            </a:r>
            <a:endParaRPr sz="1200">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Shape 2721"/>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AWS INTEGRATION AND DEPLOYMENT OPTIONS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sp>
        <p:nvSpPr>
          <p:cNvPr id="8" name="Title 3">
            <a:extLst>
              <a:ext uri="{FF2B5EF4-FFF2-40B4-BE49-F238E27FC236}">
                <a16:creationId xmlns:a16="http://schemas.microsoft.com/office/drawing/2014/main" id="{ECC11F72-B8DD-044C-99D4-FB59EE33BF34}"/>
              </a:ext>
            </a:extLst>
          </p:cNvPr>
          <p:cNvSpPr txBox="1">
            <a:spLocks/>
          </p:cNvSpPr>
          <p:nvPr/>
        </p:nvSpPr>
        <p:spPr>
          <a:xfrm>
            <a:off x="340211" y="288748"/>
            <a:ext cx="8205304" cy="545741"/>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Provision and Bind</a:t>
            </a:r>
          </a:p>
        </p:txBody>
      </p:sp>
      <p:grpSp>
        <p:nvGrpSpPr>
          <p:cNvPr id="9" name="Group 8">
            <a:extLst>
              <a:ext uri="{FF2B5EF4-FFF2-40B4-BE49-F238E27FC236}">
                <a16:creationId xmlns:a16="http://schemas.microsoft.com/office/drawing/2014/main" id="{20BE8728-1BE1-1144-B4FF-7AE16D2A6481}"/>
              </a:ext>
            </a:extLst>
          </p:cNvPr>
          <p:cNvGrpSpPr/>
          <p:nvPr/>
        </p:nvGrpSpPr>
        <p:grpSpPr>
          <a:xfrm>
            <a:off x="6235436" y="1418033"/>
            <a:ext cx="2671354" cy="2835478"/>
            <a:chOff x="2562225" y="1047233"/>
            <a:chExt cx="1751013" cy="1937174"/>
          </a:xfrm>
          <a:solidFill>
            <a:schemeClr val="bg1"/>
          </a:solidFill>
        </p:grpSpPr>
        <p:sp>
          <p:nvSpPr>
            <p:cNvPr id="10" name="Rounded Rectangle 9">
              <a:extLst>
                <a:ext uri="{FF2B5EF4-FFF2-40B4-BE49-F238E27FC236}">
                  <a16:creationId xmlns:a16="http://schemas.microsoft.com/office/drawing/2014/main" id="{D5D3855E-FFF5-294C-9D54-2FF8CF6D1B59}"/>
                </a:ext>
              </a:extLst>
            </p:cNvPr>
            <p:cNvSpPr/>
            <p:nvPr/>
          </p:nvSpPr>
          <p:spPr>
            <a:xfrm>
              <a:off x="2562225" y="1250857"/>
              <a:ext cx="1751013" cy="1733550"/>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11" name="TextBox 10">
              <a:extLst>
                <a:ext uri="{FF2B5EF4-FFF2-40B4-BE49-F238E27FC236}">
                  <a16:creationId xmlns:a16="http://schemas.microsoft.com/office/drawing/2014/main" id="{0B8A5F50-1FAF-234B-A81C-2582714A9B21}"/>
                </a:ext>
              </a:extLst>
            </p:cNvPr>
            <p:cNvSpPr txBox="1">
              <a:spLocks noChangeArrowheads="1"/>
            </p:cNvSpPr>
            <p:nvPr/>
          </p:nvSpPr>
          <p:spPr bwMode="auto">
            <a:xfrm>
              <a:off x="2681288" y="2739324"/>
              <a:ext cx="1557337" cy="230832"/>
            </a:xfrm>
            <a:prstGeom prst="rect">
              <a:avLst/>
            </a:prstGeom>
            <a:grpFill/>
            <a:ln w="9525">
              <a:noFill/>
              <a:miter lim="800000"/>
              <a:headEnd/>
              <a:tailEnd/>
            </a:ln>
          </p:spPr>
          <p:txBody>
            <a:bodyPr>
              <a:spAutoFit/>
            </a:bodyPr>
            <a:lstStyle/>
            <a:p>
              <a:pPr algn="ctr"/>
              <a:r>
                <a:rPr lang="en-US" sz="900" b="1" dirty="0">
                  <a:latin typeface="+mj-lt"/>
                  <a:ea typeface="Verdana" pitchFamily="34" charset="0"/>
                  <a:cs typeface="Helvetica Neue"/>
                </a:rPr>
                <a:t>AWS cloud</a:t>
              </a:r>
            </a:p>
          </p:txBody>
        </p:sp>
        <p:pic>
          <p:nvPicPr>
            <p:cNvPr id="12" name="Picture 11">
              <a:extLst>
                <a:ext uri="{FF2B5EF4-FFF2-40B4-BE49-F238E27FC236}">
                  <a16:creationId xmlns:a16="http://schemas.microsoft.com/office/drawing/2014/main" id="{F6831C8E-26D4-C044-921F-FCB179C17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217" y="1047233"/>
              <a:ext cx="399410" cy="399410"/>
            </a:xfrm>
            <a:prstGeom prst="rect">
              <a:avLst/>
            </a:prstGeom>
            <a:grpFill/>
          </p:spPr>
        </p:pic>
      </p:grpSp>
      <p:grpSp>
        <p:nvGrpSpPr>
          <p:cNvPr id="13" name="Group 12">
            <a:extLst>
              <a:ext uri="{FF2B5EF4-FFF2-40B4-BE49-F238E27FC236}">
                <a16:creationId xmlns:a16="http://schemas.microsoft.com/office/drawing/2014/main" id="{4DE8D1FD-5795-DF41-8DD8-F7009FB3AA7E}"/>
              </a:ext>
            </a:extLst>
          </p:cNvPr>
          <p:cNvGrpSpPr/>
          <p:nvPr/>
        </p:nvGrpSpPr>
        <p:grpSpPr>
          <a:xfrm>
            <a:off x="262947" y="1311713"/>
            <a:ext cx="3900844" cy="2866087"/>
            <a:chOff x="4676775" y="1248662"/>
            <a:chExt cx="1752600" cy="1733550"/>
          </a:xfrm>
          <a:solidFill>
            <a:schemeClr val="bg1"/>
          </a:solidFill>
        </p:grpSpPr>
        <p:sp>
          <p:nvSpPr>
            <p:cNvPr id="14" name="Rounded Rectangle 13">
              <a:extLst>
                <a:ext uri="{FF2B5EF4-FFF2-40B4-BE49-F238E27FC236}">
                  <a16:creationId xmlns:a16="http://schemas.microsoft.com/office/drawing/2014/main" id="{724D239B-FC7D-7F49-9309-352C1613AC1F}"/>
                </a:ext>
              </a:extLst>
            </p:cNvPr>
            <p:cNvSpPr/>
            <p:nvPr/>
          </p:nvSpPr>
          <p:spPr>
            <a:xfrm>
              <a:off x="4676775" y="1248662"/>
              <a:ext cx="1752600" cy="1733550"/>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5" name="TextBox 37">
              <a:extLst>
                <a:ext uri="{FF2B5EF4-FFF2-40B4-BE49-F238E27FC236}">
                  <a16:creationId xmlns:a16="http://schemas.microsoft.com/office/drawing/2014/main" id="{B0BFFD03-D035-F244-A513-8870C8F2C591}"/>
                </a:ext>
              </a:extLst>
            </p:cNvPr>
            <p:cNvSpPr txBox="1">
              <a:spLocks noChangeArrowheads="1"/>
            </p:cNvSpPr>
            <p:nvPr/>
          </p:nvSpPr>
          <p:spPr bwMode="auto">
            <a:xfrm>
              <a:off x="4768850" y="2739324"/>
              <a:ext cx="1555750" cy="231775"/>
            </a:xfrm>
            <a:prstGeom prst="rect">
              <a:avLst/>
            </a:prstGeom>
            <a:grpFill/>
            <a:ln w="9525">
              <a:noFill/>
              <a:miter lim="800000"/>
              <a:headEnd/>
              <a:tailEnd/>
            </a:ln>
          </p:spPr>
          <p:txBody>
            <a:bodyPr>
              <a:spAutoFit/>
            </a:bodyPr>
            <a:lstStyle/>
            <a:p>
              <a:pPr algn="ctr"/>
              <a:r>
                <a:rPr lang="en-US" sz="900" b="1" dirty="0">
                  <a:latin typeface="+mj-lt"/>
                  <a:ea typeface="Verdana" pitchFamily="34" charset="0"/>
                  <a:cs typeface="Helvetica Neue"/>
                </a:rPr>
                <a:t>Application Platform</a:t>
              </a:r>
            </a:p>
          </p:txBody>
        </p:sp>
      </p:grpSp>
      <p:sp>
        <p:nvSpPr>
          <p:cNvPr id="16" name="Rounded Rectangle 15">
            <a:extLst>
              <a:ext uri="{FF2B5EF4-FFF2-40B4-BE49-F238E27FC236}">
                <a16:creationId xmlns:a16="http://schemas.microsoft.com/office/drawing/2014/main" id="{7A236305-C109-504F-A8BE-947C21F0BD12}"/>
              </a:ext>
            </a:extLst>
          </p:cNvPr>
          <p:cNvSpPr/>
          <p:nvPr/>
        </p:nvSpPr>
        <p:spPr>
          <a:xfrm>
            <a:off x="2615579" y="2172600"/>
            <a:ext cx="1188340" cy="1630114"/>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7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Catalog/Marketplace</a:t>
            </a:r>
          </a:p>
        </p:txBody>
      </p:sp>
      <p:sp>
        <p:nvSpPr>
          <p:cNvPr id="17" name="Rounded Rectangle 16">
            <a:extLst>
              <a:ext uri="{FF2B5EF4-FFF2-40B4-BE49-F238E27FC236}">
                <a16:creationId xmlns:a16="http://schemas.microsoft.com/office/drawing/2014/main" id="{4F80994D-B671-4547-A2BC-49E89B6E9EE1}"/>
              </a:ext>
            </a:extLst>
          </p:cNvPr>
          <p:cNvSpPr/>
          <p:nvPr/>
        </p:nvSpPr>
        <p:spPr>
          <a:xfrm>
            <a:off x="457084" y="2172600"/>
            <a:ext cx="1188340" cy="1630114"/>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7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18" name="Rounded Rectangle 17">
            <a:extLst>
              <a:ext uri="{FF2B5EF4-FFF2-40B4-BE49-F238E27FC236}">
                <a16:creationId xmlns:a16="http://schemas.microsoft.com/office/drawing/2014/main" id="{30A28C0D-01E6-6544-9CD3-45E823AE4C2F}"/>
              </a:ext>
            </a:extLst>
          </p:cNvPr>
          <p:cNvSpPr/>
          <p:nvPr/>
        </p:nvSpPr>
        <p:spPr>
          <a:xfrm>
            <a:off x="340314" y="2272109"/>
            <a:ext cx="8452646" cy="515639"/>
          </a:xfrm>
          <a:prstGeom prst="roundRect">
            <a:avLst/>
          </a:prstGeom>
          <a:solidFill>
            <a:srgbClr val="FFC0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C0C9FEC9-7D2E-5E48-8164-8DF0C131FAE1}"/>
              </a:ext>
            </a:extLst>
          </p:cNvPr>
          <p:cNvSpPr txBox="1"/>
          <p:nvPr/>
        </p:nvSpPr>
        <p:spPr>
          <a:xfrm>
            <a:off x="639580" y="2306084"/>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a:t>
            </a:r>
          </a:p>
        </p:txBody>
      </p:sp>
      <p:sp>
        <p:nvSpPr>
          <p:cNvPr id="20" name="TextBox 19">
            <a:extLst>
              <a:ext uri="{FF2B5EF4-FFF2-40B4-BE49-F238E27FC236}">
                <a16:creationId xmlns:a16="http://schemas.microsoft.com/office/drawing/2014/main" id="{A49639A2-235C-6B48-B056-F4B0E4B7625E}"/>
              </a:ext>
            </a:extLst>
          </p:cNvPr>
          <p:cNvSpPr txBox="1"/>
          <p:nvPr/>
        </p:nvSpPr>
        <p:spPr>
          <a:xfrm>
            <a:off x="2889072" y="2306084"/>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Provision</a:t>
            </a:r>
          </a:p>
        </p:txBody>
      </p:sp>
      <p:pic>
        <p:nvPicPr>
          <p:cNvPr id="21" name="Picture 20">
            <a:extLst>
              <a:ext uri="{FF2B5EF4-FFF2-40B4-BE49-F238E27FC236}">
                <a16:creationId xmlns:a16="http://schemas.microsoft.com/office/drawing/2014/main" id="{F0BF753B-FC7F-A147-8B5B-B62A64C77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8766" y="2219170"/>
            <a:ext cx="309387" cy="382184"/>
          </a:xfrm>
          <a:prstGeom prst="rect">
            <a:avLst/>
          </a:prstGeom>
        </p:spPr>
      </p:pic>
      <p:sp>
        <p:nvSpPr>
          <p:cNvPr id="22" name="TextBox 21">
            <a:extLst>
              <a:ext uri="{FF2B5EF4-FFF2-40B4-BE49-F238E27FC236}">
                <a16:creationId xmlns:a16="http://schemas.microsoft.com/office/drawing/2014/main" id="{A7B1090D-F734-3240-A0B2-7AC976D71D89}"/>
              </a:ext>
            </a:extLst>
          </p:cNvPr>
          <p:cNvSpPr txBox="1"/>
          <p:nvPr/>
        </p:nvSpPr>
        <p:spPr>
          <a:xfrm>
            <a:off x="7510539" y="2601262"/>
            <a:ext cx="1005840" cy="2138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23" name="TextBox 22">
            <a:extLst>
              <a:ext uri="{FF2B5EF4-FFF2-40B4-BE49-F238E27FC236}">
                <a16:creationId xmlns:a16="http://schemas.microsoft.com/office/drawing/2014/main" id="{8851EA06-0921-DB4D-B70D-9C98E926F469}"/>
              </a:ext>
            </a:extLst>
          </p:cNvPr>
          <p:cNvSpPr txBox="1"/>
          <p:nvPr/>
        </p:nvSpPr>
        <p:spPr>
          <a:xfrm>
            <a:off x="6767372" y="2306084"/>
            <a:ext cx="807117" cy="230832"/>
          </a:xfrm>
          <a:prstGeom prst="rect">
            <a:avLst/>
          </a:prstGeom>
          <a:noFill/>
        </p:spPr>
        <p:txBody>
          <a:bodyPr wrap="square" rtlCol="0">
            <a:spAutoFit/>
          </a:bodyPr>
          <a:lstStyle/>
          <a:p>
            <a:r>
              <a:rPr lang="en-US" sz="900" dirty="0" err="1">
                <a:latin typeface="Amazon Ember" panose="020B0603020204020204" pitchFamily="34" charset="0"/>
                <a:ea typeface="Amazon Ember" panose="020B0603020204020204" pitchFamily="34" charset="0"/>
                <a:cs typeface="Amazon Ember" panose="020B0603020204020204" pitchFamily="34" charset="0"/>
              </a:rPr>
              <a:t>CreateStack</a:t>
            </a:r>
            <a:endParaRPr lang="en-US" sz="9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4" name="Straight Connector 23">
            <a:extLst>
              <a:ext uri="{FF2B5EF4-FFF2-40B4-BE49-F238E27FC236}">
                <a16:creationId xmlns:a16="http://schemas.microsoft.com/office/drawing/2014/main" id="{70946FB8-E7AA-154F-B276-C1C0B57948F7}"/>
              </a:ext>
            </a:extLst>
          </p:cNvPr>
          <p:cNvCxnSpPr>
            <a:cxnSpLocks/>
          </p:cNvCxnSpPr>
          <p:nvPr/>
        </p:nvCxnSpPr>
        <p:spPr>
          <a:xfrm flipV="1">
            <a:off x="340314" y="2543678"/>
            <a:ext cx="7454648" cy="1"/>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4C423225-CD0A-A443-BC50-4998B1874C8E}"/>
              </a:ext>
            </a:extLst>
          </p:cNvPr>
          <p:cNvSpPr txBox="1"/>
          <p:nvPr/>
        </p:nvSpPr>
        <p:spPr>
          <a:xfrm>
            <a:off x="6512987" y="2570842"/>
            <a:ext cx="1281975"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CREATE_COMPLETE</a:t>
            </a:r>
          </a:p>
        </p:txBody>
      </p:sp>
      <p:sp>
        <p:nvSpPr>
          <p:cNvPr id="26" name="Right Arrow 25">
            <a:extLst>
              <a:ext uri="{FF2B5EF4-FFF2-40B4-BE49-F238E27FC236}">
                <a16:creationId xmlns:a16="http://schemas.microsoft.com/office/drawing/2014/main" id="{D91C9D9D-ED70-3A43-8926-E26B1E2C4C1D}"/>
              </a:ext>
            </a:extLst>
          </p:cNvPr>
          <p:cNvSpPr/>
          <p:nvPr/>
        </p:nvSpPr>
        <p:spPr>
          <a:xfrm rot="10800000">
            <a:off x="6004835" y="2550217"/>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Curved Left Arrow 26">
            <a:extLst>
              <a:ext uri="{FF2B5EF4-FFF2-40B4-BE49-F238E27FC236}">
                <a16:creationId xmlns:a16="http://schemas.microsoft.com/office/drawing/2014/main" id="{1D577770-8948-6646-B278-9581E93240F4}"/>
              </a:ext>
            </a:extLst>
          </p:cNvPr>
          <p:cNvSpPr/>
          <p:nvPr/>
        </p:nvSpPr>
        <p:spPr>
          <a:xfrm>
            <a:off x="8364158" y="2336045"/>
            <a:ext cx="339021"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a:extLst>
              <a:ext uri="{FF2B5EF4-FFF2-40B4-BE49-F238E27FC236}">
                <a16:creationId xmlns:a16="http://schemas.microsoft.com/office/drawing/2014/main" id="{5D316175-1EF2-754A-87CB-88F2E3744491}"/>
              </a:ext>
            </a:extLst>
          </p:cNvPr>
          <p:cNvSpPr txBox="1"/>
          <p:nvPr/>
        </p:nvSpPr>
        <p:spPr>
          <a:xfrm>
            <a:off x="8230904" y="2410019"/>
            <a:ext cx="682273" cy="276999"/>
          </a:xfrm>
          <a:prstGeom prst="rect">
            <a:avLst/>
          </a:prstGeom>
          <a:noFill/>
        </p:spPr>
        <p:txBody>
          <a:bodyPr wrap="square" rtlCol="0">
            <a:spAutoFit/>
          </a:bodyPr>
          <a:lstStyle/>
          <a:p>
            <a:pPr algn="ctr"/>
            <a:r>
              <a:rPr lang="en-US" sz="600" b="1" dirty="0">
                <a:latin typeface="Amazon Ember" panose="020B0603020204020204" pitchFamily="34" charset="0"/>
                <a:ea typeface="Amazon Ember" panose="020B0603020204020204" pitchFamily="34" charset="0"/>
                <a:cs typeface="Amazon Ember" panose="020B0603020204020204" pitchFamily="34" charset="0"/>
              </a:rPr>
              <a:t>Create AWS Services</a:t>
            </a:r>
          </a:p>
        </p:txBody>
      </p:sp>
      <p:sp>
        <p:nvSpPr>
          <p:cNvPr id="29" name="Right Arrow 28">
            <a:extLst>
              <a:ext uri="{FF2B5EF4-FFF2-40B4-BE49-F238E27FC236}">
                <a16:creationId xmlns:a16="http://schemas.microsoft.com/office/drawing/2014/main" id="{7B9554EF-41D0-5B42-AAF8-644E3434E1B3}"/>
              </a:ext>
            </a:extLst>
          </p:cNvPr>
          <p:cNvSpPr/>
          <p:nvPr/>
        </p:nvSpPr>
        <p:spPr>
          <a:xfrm rot="10800000">
            <a:off x="3958754" y="2543678"/>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ight Arrow 29">
            <a:extLst>
              <a:ext uri="{FF2B5EF4-FFF2-40B4-BE49-F238E27FC236}">
                <a16:creationId xmlns:a16="http://schemas.microsoft.com/office/drawing/2014/main" id="{E50A593D-1E0A-424E-89C1-69DD811ED8D8}"/>
              </a:ext>
            </a:extLst>
          </p:cNvPr>
          <p:cNvSpPr/>
          <p:nvPr/>
        </p:nvSpPr>
        <p:spPr>
          <a:xfrm rot="10800000">
            <a:off x="1896745" y="2543679"/>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29D661F-A9A2-994F-8E30-C1EE235F546B}"/>
              </a:ext>
            </a:extLst>
          </p:cNvPr>
          <p:cNvSpPr txBox="1"/>
          <p:nvPr/>
        </p:nvSpPr>
        <p:spPr>
          <a:xfrm>
            <a:off x="2897093" y="2568487"/>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Complete</a:t>
            </a:r>
          </a:p>
        </p:txBody>
      </p:sp>
      <p:sp>
        <p:nvSpPr>
          <p:cNvPr id="32" name="TextBox 31">
            <a:extLst>
              <a:ext uri="{FF2B5EF4-FFF2-40B4-BE49-F238E27FC236}">
                <a16:creationId xmlns:a16="http://schemas.microsoft.com/office/drawing/2014/main" id="{29309A0B-7885-2B44-8777-F324C637B960}"/>
              </a:ext>
            </a:extLst>
          </p:cNvPr>
          <p:cNvSpPr txBox="1"/>
          <p:nvPr/>
        </p:nvSpPr>
        <p:spPr>
          <a:xfrm>
            <a:off x="424474" y="2568717"/>
            <a:ext cx="123732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Application Created</a:t>
            </a:r>
          </a:p>
        </p:txBody>
      </p:sp>
      <p:sp>
        <p:nvSpPr>
          <p:cNvPr id="33" name="Right Arrow 32">
            <a:extLst>
              <a:ext uri="{FF2B5EF4-FFF2-40B4-BE49-F238E27FC236}">
                <a16:creationId xmlns:a16="http://schemas.microsoft.com/office/drawing/2014/main" id="{6F591289-099D-A441-83B2-4822E03AF68D}"/>
              </a:ext>
            </a:extLst>
          </p:cNvPr>
          <p:cNvSpPr/>
          <p:nvPr/>
        </p:nvSpPr>
        <p:spPr>
          <a:xfrm>
            <a:off x="1898045" y="2294795"/>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Right Arrow 33">
            <a:extLst>
              <a:ext uri="{FF2B5EF4-FFF2-40B4-BE49-F238E27FC236}">
                <a16:creationId xmlns:a16="http://schemas.microsoft.com/office/drawing/2014/main" id="{B2E0A06F-61F7-494B-9E33-074AD4B86CFF}"/>
              </a:ext>
            </a:extLst>
          </p:cNvPr>
          <p:cNvSpPr/>
          <p:nvPr/>
        </p:nvSpPr>
        <p:spPr>
          <a:xfrm>
            <a:off x="3981094" y="2284993"/>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a:extLst>
              <a:ext uri="{FF2B5EF4-FFF2-40B4-BE49-F238E27FC236}">
                <a16:creationId xmlns:a16="http://schemas.microsoft.com/office/drawing/2014/main" id="{0B8A1A0C-EA17-0A41-B20E-1C6A2252F6D4}"/>
              </a:ext>
            </a:extLst>
          </p:cNvPr>
          <p:cNvSpPr/>
          <p:nvPr/>
        </p:nvSpPr>
        <p:spPr>
          <a:xfrm>
            <a:off x="6021893" y="2284993"/>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ounded Rectangle 35">
            <a:extLst>
              <a:ext uri="{FF2B5EF4-FFF2-40B4-BE49-F238E27FC236}">
                <a16:creationId xmlns:a16="http://schemas.microsoft.com/office/drawing/2014/main" id="{9AB2A078-CC9B-B747-9BF4-E69A0D028EAD}"/>
              </a:ext>
            </a:extLst>
          </p:cNvPr>
          <p:cNvSpPr/>
          <p:nvPr/>
        </p:nvSpPr>
        <p:spPr>
          <a:xfrm>
            <a:off x="340314" y="3185411"/>
            <a:ext cx="8452646" cy="515639"/>
          </a:xfrm>
          <a:prstGeom prst="roundRect">
            <a:avLst/>
          </a:prstGeom>
          <a:solidFill>
            <a:srgbClr val="FFC000">
              <a:alpha val="5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FA07AA66-D5EC-D64F-ADD0-272799331043}"/>
              </a:ext>
            </a:extLst>
          </p:cNvPr>
          <p:cNvSpPr txBox="1"/>
          <p:nvPr/>
        </p:nvSpPr>
        <p:spPr>
          <a:xfrm>
            <a:off x="629070" y="3219386"/>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Service</a:t>
            </a:r>
          </a:p>
        </p:txBody>
      </p:sp>
      <p:sp>
        <p:nvSpPr>
          <p:cNvPr id="38" name="TextBox 37">
            <a:extLst>
              <a:ext uri="{FF2B5EF4-FFF2-40B4-BE49-F238E27FC236}">
                <a16:creationId xmlns:a16="http://schemas.microsoft.com/office/drawing/2014/main" id="{FD8EA498-ADCE-0542-85D6-54D5F65A3234}"/>
              </a:ext>
            </a:extLst>
          </p:cNvPr>
          <p:cNvSpPr txBox="1"/>
          <p:nvPr/>
        </p:nvSpPr>
        <p:spPr>
          <a:xfrm>
            <a:off x="3047810" y="3219386"/>
            <a:ext cx="42419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a:t>
            </a:r>
          </a:p>
        </p:txBody>
      </p:sp>
      <p:pic>
        <p:nvPicPr>
          <p:cNvPr id="39" name="Picture 38">
            <a:extLst>
              <a:ext uri="{FF2B5EF4-FFF2-40B4-BE49-F238E27FC236}">
                <a16:creationId xmlns:a16="http://schemas.microsoft.com/office/drawing/2014/main" id="{2B60B526-E0B7-1140-96CD-C3DDECDCC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1003" y="3027975"/>
            <a:ext cx="225899" cy="279052"/>
          </a:xfrm>
          <a:prstGeom prst="rect">
            <a:avLst/>
          </a:prstGeom>
        </p:spPr>
      </p:pic>
      <p:sp>
        <p:nvSpPr>
          <p:cNvPr id="40" name="TextBox 39">
            <a:extLst>
              <a:ext uri="{FF2B5EF4-FFF2-40B4-BE49-F238E27FC236}">
                <a16:creationId xmlns:a16="http://schemas.microsoft.com/office/drawing/2014/main" id="{7BF97574-0E21-E846-89D7-838164195026}"/>
              </a:ext>
            </a:extLst>
          </p:cNvPr>
          <p:cNvSpPr txBox="1"/>
          <p:nvPr/>
        </p:nvSpPr>
        <p:spPr>
          <a:xfrm>
            <a:off x="8148678" y="3302676"/>
            <a:ext cx="616261" cy="1561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41" name="TextBox 40">
            <a:extLst>
              <a:ext uri="{FF2B5EF4-FFF2-40B4-BE49-F238E27FC236}">
                <a16:creationId xmlns:a16="http://schemas.microsoft.com/office/drawing/2014/main" id="{DD580915-9105-D04A-83A7-28D541CB066E}"/>
              </a:ext>
            </a:extLst>
          </p:cNvPr>
          <p:cNvSpPr txBox="1"/>
          <p:nvPr/>
        </p:nvSpPr>
        <p:spPr>
          <a:xfrm>
            <a:off x="6512987" y="3210802"/>
            <a:ext cx="1749007" cy="230832"/>
          </a:xfrm>
          <a:prstGeom prst="rect">
            <a:avLst/>
          </a:prstGeom>
          <a:noFill/>
        </p:spPr>
        <p:txBody>
          <a:bodyPr wrap="square" rtlCol="0">
            <a:spAutoFit/>
          </a:bodyPr>
          <a:lstStyle/>
          <a:p>
            <a:r>
              <a:rPr lang="en-US" sz="900" dirty="0" err="1">
                <a:latin typeface="Amazon Ember" panose="020B0603020204020204" pitchFamily="34" charset="0"/>
                <a:ea typeface="Amazon Ember" panose="020B0603020204020204" pitchFamily="34" charset="0"/>
                <a:cs typeface="Amazon Ember" panose="020B0603020204020204" pitchFamily="34" charset="0"/>
              </a:rPr>
              <a:t>DescribeStack</a:t>
            </a:r>
            <a:r>
              <a:rPr lang="en-US" sz="900" dirty="0">
                <a:latin typeface="Amazon Ember" panose="020B0603020204020204" pitchFamily="34" charset="0"/>
                <a:ea typeface="Amazon Ember" panose="020B0603020204020204" pitchFamily="34" charset="0"/>
                <a:cs typeface="Amazon Ember" panose="020B0603020204020204" pitchFamily="34" charset="0"/>
              </a:rPr>
              <a:t>/</a:t>
            </a:r>
            <a:r>
              <a:rPr lang="en-US" sz="900" dirty="0" err="1">
                <a:latin typeface="Amazon Ember" panose="020B0603020204020204" pitchFamily="34" charset="0"/>
                <a:ea typeface="Amazon Ember" panose="020B0603020204020204" pitchFamily="34" charset="0"/>
                <a:cs typeface="Amazon Ember" panose="020B0603020204020204" pitchFamily="34" charset="0"/>
              </a:rPr>
              <a:t>GetParameter</a:t>
            </a:r>
            <a:endParaRPr lang="en-US" sz="9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2" name="Straight Connector 41">
            <a:extLst>
              <a:ext uri="{FF2B5EF4-FFF2-40B4-BE49-F238E27FC236}">
                <a16:creationId xmlns:a16="http://schemas.microsoft.com/office/drawing/2014/main" id="{510C30AF-2C22-6340-B8FB-AC33D6C6FF53}"/>
              </a:ext>
            </a:extLst>
          </p:cNvPr>
          <p:cNvCxnSpPr>
            <a:cxnSpLocks/>
          </p:cNvCxnSpPr>
          <p:nvPr/>
        </p:nvCxnSpPr>
        <p:spPr>
          <a:xfrm flipV="1">
            <a:off x="340314" y="3456980"/>
            <a:ext cx="7454648" cy="1"/>
          </a:xfrm>
          <a:prstGeom prst="line">
            <a:avLst/>
          </a:prstGeom>
        </p:spPr>
        <p:style>
          <a:lnRef idx="2">
            <a:schemeClr val="dk1"/>
          </a:lnRef>
          <a:fillRef idx="0">
            <a:schemeClr val="dk1"/>
          </a:fillRef>
          <a:effectRef idx="1">
            <a:schemeClr val="dk1"/>
          </a:effectRef>
          <a:fontRef idx="minor">
            <a:schemeClr val="tx1"/>
          </a:fontRef>
        </p:style>
      </p:cxnSp>
      <p:sp>
        <p:nvSpPr>
          <p:cNvPr id="43" name="TextBox 42">
            <a:extLst>
              <a:ext uri="{FF2B5EF4-FFF2-40B4-BE49-F238E27FC236}">
                <a16:creationId xmlns:a16="http://schemas.microsoft.com/office/drawing/2014/main" id="{59F85DBB-F8DE-624E-9EF3-0F1769D042F5}"/>
              </a:ext>
            </a:extLst>
          </p:cNvPr>
          <p:cNvSpPr txBox="1"/>
          <p:nvPr/>
        </p:nvSpPr>
        <p:spPr>
          <a:xfrm>
            <a:off x="6559919" y="3477140"/>
            <a:ext cx="1524541"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Connection Information</a:t>
            </a:r>
          </a:p>
        </p:txBody>
      </p:sp>
      <p:sp>
        <p:nvSpPr>
          <p:cNvPr id="44" name="Right Arrow 43">
            <a:extLst>
              <a:ext uri="{FF2B5EF4-FFF2-40B4-BE49-F238E27FC236}">
                <a16:creationId xmlns:a16="http://schemas.microsoft.com/office/drawing/2014/main" id="{D0067B08-A50E-C341-B46B-83D423F8FFE1}"/>
              </a:ext>
            </a:extLst>
          </p:cNvPr>
          <p:cNvSpPr/>
          <p:nvPr/>
        </p:nvSpPr>
        <p:spPr>
          <a:xfrm rot="10800000">
            <a:off x="6004835" y="3463519"/>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Curved Left Arrow 44">
            <a:extLst>
              <a:ext uri="{FF2B5EF4-FFF2-40B4-BE49-F238E27FC236}">
                <a16:creationId xmlns:a16="http://schemas.microsoft.com/office/drawing/2014/main" id="{5A0BDDC1-AB0A-0743-BB9D-5E06E8AEDD5C}"/>
              </a:ext>
            </a:extLst>
          </p:cNvPr>
          <p:cNvSpPr/>
          <p:nvPr/>
        </p:nvSpPr>
        <p:spPr>
          <a:xfrm>
            <a:off x="8164780" y="3263097"/>
            <a:ext cx="583958"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Right Arrow 45">
            <a:extLst>
              <a:ext uri="{FF2B5EF4-FFF2-40B4-BE49-F238E27FC236}">
                <a16:creationId xmlns:a16="http://schemas.microsoft.com/office/drawing/2014/main" id="{02152EEE-FAB1-4D41-89EE-04978D0428FC}"/>
              </a:ext>
            </a:extLst>
          </p:cNvPr>
          <p:cNvSpPr/>
          <p:nvPr/>
        </p:nvSpPr>
        <p:spPr>
          <a:xfrm rot="10800000">
            <a:off x="3958754" y="3456980"/>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ight Arrow 46">
            <a:extLst>
              <a:ext uri="{FF2B5EF4-FFF2-40B4-BE49-F238E27FC236}">
                <a16:creationId xmlns:a16="http://schemas.microsoft.com/office/drawing/2014/main" id="{307DB540-BC73-4E4B-A2CB-102DFE0121F3}"/>
              </a:ext>
            </a:extLst>
          </p:cNvPr>
          <p:cNvSpPr/>
          <p:nvPr/>
        </p:nvSpPr>
        <p:spPr>
          <a:xfrm rot="10800000">
            <a:off x="1896745" y="3456981"/>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1A546C6-B14E-C94A-9BB7-05081CA70BC0}"/>
              </a:ext>
            </a:extLst>
          </p:cNvPr>
          <p:cNvSpPr txBox="1"/>
          <p:nvPr/>
        </p:nvSpPr>
        <p:spPr>
          <a:xfrm>
            <a:off x="2727765" y="3481789"/>
            <a:ext cx="10582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Credentials</a:t>
            </a:r>
          </a:p>
        </p:txBody>
      </p:sp>
      <p:sp>
        <p:nvSpPr>
          <p:cNvPr id="49" name="TextBox 48">
            <a:extLst>
              <a:ext uri="{FF2B5EF4-FFF2-40B4-BE49-F238E27FC236}">
                <a16:creationId xmlns:a16="http://schemas.microsoft.com/office/drawing/2014/main" id="{723B886C-E035-1E40-A8C4-A7F45EE9E3DE}"/>
              </a:ext>
            </a:extLst>
          </p:cNvPr>
          <p:cNvSpPr txBox="1"/>
          <p:nvPr/>
        </p:nvSpPr>
        <p:spPr>
          <a:xfrm>
            <a:off x="356041" y="3476836"/>
            <a:ext cx="1437664" cy="230832"/>
          </a:xfrm>
          <a:prstGeom prst="rect">
            <a:avLst/>
          </a:prstGeom>
          <a:noFill/>
        </p:spPr>
        <p:txBody>
          <a:bodyPr wrap="square" rtlCol="0">
            <a:spAutoFit/>
          </a:bodyPr>
          <a:lstStyle/>
          <a:p>
            <a:pPr algn="ctr"/>
            <a:r>
              <a:rPr lang="en-US" sz="900" dirty="0">
                <a:latin typeface="Amazon Ember" panose="020B0603020204020204" pitchFamily="34" charset="0"/>
                <a:ea typeface="Amazon Ember" panose="020B0603020204020204" pitchFamily="34" charset="0"/>
                <a:cs typeface="Amazon Ember" panose="020B0603020204020204" pitchFamily="34" charset="0"/>
              </a:rPr>
              <a:t>Secret</a:t>
            </a:r>
          </a:p>
        </p:txBody>
      </p:sp>
      <p:sp>
        <p:nvSpPr>
          <p:cNvPr id="50" name="Right Arrow 49">
            <a:extLst>
              <a:ext uri="{FF2B5EF4-FFF2-40B4-BE49-F238E27FC236}">
                <a16:creationId xmlns:a16="http://schemas.microsoft.com/office/drawing/2014/main" id="{67D96E4D-0AB1-E747-8111-A8FF6B82ED5D}"/>
              </a:ext>
            </a:extLst>
          </p:cNvPr>
          <p:cNvSpPr/>
          <p:nvPr/>
        </p:nvSpPr>
        <p:spPr>
          <a:xfrm>
            <a:off x="1898045" y="3208097"/>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ight Arrow 50">
            <a:extLst>
              <a:ext uri="{FF2B5EF4-FFF2-40B4-BE49-F238E27FC236}">
                <a16:creationId xmlns:a16="http://schemas.microsoft.com/office/drawing/2014/main" id="{03BC2A2E-0BBD-6B41-A916-1A6DFA096DD4}"/>
              </a:ext>
            </a:extLst>
          </p:cNvPr>
          <p:cNvSpPr/>
          <p:nvPr/>
        </p:nvSpPr>
        <p:spPr>
          <a:xfrm>
            <a:off x="3981094" y="3198295"/>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Right Arrow 51">
            <a:extLst>
              <a:ext uri="{FF2B5EF4-FFF2-40B4-BE49-F238E27FC236}">
                <a16:creationId xmlns:a16="http://schemas.microsoft.com/office/drawing/2014/main" id="{172CDA33-D97C-D249-A375-1C24C2A7A23E}"/>
              </a:ext>
            </a:extLst>
          </p:cNvPr>
          <p:cNvSpPr/>
          <p:nvPr/>
        </p:nvSpPr>
        <p:spPr>
          <a:xfrm>
            <a:off x="6021893" y="3198295"/>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3" name="Picture 52">
            <a:extLst>
              <a:ext uri="{FF2B5EF4-FFF2-40B4-BE49-F238E27FC236}">
                <a16:creationId xmlns:a16="http://schemas.microsoft.com/office/drawing/2014/main" id="{C16F3D29-BD5A-8B4A-A284-221E0ED12C6D}"/>
              </a:ext>
            </a:extLst>
          </p:cNvPr>
          <p:cNvPicPr>
            <a:picLocks noChangeAspect="1"/>
          </p:cNvPicPr>
          <p:nvPr/>
        </p:nvPicPr>
        <p:blipFill>
          <a:blip r:embed="rId5"/>
          <a:stretch>
            <a:fillRect/>
          </a:stretch>
        </p:blipFill>
        <p:spPr>
          <a:xfrm>
            <a:off x="4214382" y="2103850"/>
            <a:ext cx="2071256" cy="1857160"/>
          </a:xfrm>
          <a:prstGeom prst="rect">
            <a:avLst/>
          </a:prstGeom>
        </p:spPr>
      </p:pic>
      <p:pic>
        <p:nvPicPr>
          <p:cNvPr id="54" name="Picture 53">
            <a:extLst>
              <a:ext uri="{FF2B5EF4-FFF2-40B4-BE49-F238E27FC236}">
                <a16:creationId xmlns:a16="http://schemas.microsoft.com/office/drawing/2014/main" id="{3285604D-F002-BC47-B51E-D29E06521B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2981" y="3491209"/>
            <a:ext cx="246861" cy="296233"/>
          </a:xfrm>
          <a:prstGeom prst="rect">
            <a:avLst/>
          </a:prstGeom>
        </p:spPr>
      </p:pic>
      <p:sp>
        <p:nvSpPr>
          <p:cNvPr id="55" name="TextBox 54">
            <a:extLst>
              <a:ext uri="{FF2B5EF4-FFF2-40B4-BE49-F238E27FC236}">
                <a16:creationId xmlns:a16="http://schemas.microsoft.com/office/drawing/2014/main" id="{EEDB43E2-D454-9240-8690-7BF3D0F77053}"/>
              </a:ext>
            </a:extLst>
          </p:cNvPr>
          <p:cNvSpPr txBox="1"/>
          <p:nvPr/>
        </p:nvSpPr>
        <p:spPr>
          <a:xfrm>
            <a:off x="8135303" y="3790899"/>
            <a:ext cx="616261" cy="156125"/>
          </a:xfrm>
          <a:prstGeom prst="rect">
            <a:avLst/>
          </a:prstGeom>
          <a:noFill/>
        </p:spPr>
        <p:txBody>
          <a:bodyPr wrap="square" lIns="0" tIns="0" rIns="0" bIns="0" rtlCol="0" anchor="t">
            <a:noAutofit/>
          </a:bodyPr>
          <a:lstStyle/>
          <a:p>
            <a:pPr algn="ctr"/>
            <a:r>
              <a:rPr lang="en-US" sz="600" b="1" dirty="0"/>
              <a:t>AWS KMS</a:t>
            </a:r>
          </a:p>
        </p:txBody>
      </p:sp>
      <p:pic>
        <p:nvPicPr>
          <p:cNvPr id="56" name="Picture 55">
            <a:extLst>
              <a:ext uri="{FF2B5EF4-FFF2-40B4-BE49-F238E27FC236}">
                <a16:creationId xmlns:a16="http://schemas.microsoft.com/office/drawing/2014/main" id="{539624BC-BC32-0D4A-8FAF-59E88A37FF57}"/>
              </a:ext>
            </a:extLst>
          </p:cNvPr>
          <p:cNvPicPr>
            <a:picLocks noChangeAspect="1"/>
          </p:cNvPicPr>
          <p:nvPr/>
        </p:nvPicPr>
        <p:blipFill>
          <a:blip r:embed="rId7"/>
          <a:stretch>
            <a:fillRect/>
          </a:stretch>
        </p:blipFill>
        <p:spPr>
          <a:xfrm>
            <a:off x="406511" y="1447018"/>
            <a:ext cx="1785640" cy="4594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35"/>
        <p:cNvGrpSpPr/>
        <p:nvPr/>
      </p:nvGrpSpPr>
      <p:grpSpPr>
        <a:xfrm>
          <a:off x="0" y="0"/>
          <a:ext cx="0" cy="0"/>
          <a:chOff x="0" y="0"/>
          <a:chExt cx="0" cy="0"/>
        </a:xfrm>
      </p:grpSpPr>
      <p:sp>
        <p:nvSpPr>
          <p:cNvPr id="2736" name="Shape 2736"/>
          <p:cNvSpPr txBox="1">
            <a:spLocks noGrp="1"/>
          </p:cNvSpPr>
          <p:nvPr>
            <p:ph type="sldNum" idx="12"/>
          </p:nvPr>
        </p:nvSpPr>
        <p:spPr>
          <a:xfrm>
            <a:off x="-76200" y="4800600"/>
            <a:ext cx="533400" cy="273900"/>
          </a:xfrm>
          <a:prstGeom prst="rect">
            <a:avLst/>
          </a:prstGeom>
        </p:spPr>
        <p:txBody>
          <a:bodyPr spcFirstLastPara="1" wrap="square" lIns="91425" tIns="0" rIns="91425" bIns="18275" anchor="ctr" anchorCtr="0">
            <a:noAutofit/>
          </a:bodyPr>
          <a:lstStyle/>
          <a:p>
            <a:pPr marL="0" lvl="0" indent="0" rtl="0">
              <a:spcBef>
                <a:spcPts val="0"/>
              </a:spcBef>
              <a:spcAft>
                <a:spcPts val="0"/>
              </a:spcAft>
              <a:buClr>
                <a:srgbClr val="000000"/>
              </a:buClr>
              <a:buSzPts val="1100"/>
              <a:buFont typeface="Arial"/>
              <a:buNone/>
            </a:pPr>
            <a:fld id="{00000000-1234-1234-1234-123412341234}" type="slidenum">
              <a:rPr lang="en-US"/>
              <a:t>47</a:t>
            </a:fld>
            <a:endParaRPr/>
          </a:p>
        </p:txBody>
      </p:sp>
      <p:sp>
        <p:nvSpPr>
          <p:cNvPr id="2737" name="Shape 2737"/>
          <p:cNvSpPr txBox="1">
            <a:spLocks noGrp="1"/>
          </p:cNvSpPr>
          <p:nvPr>
            <p:ph type="title"/>
          </p:nvPr>
        </p:nvSpPr>
        <p:spPr>
          <a:xfrm>
            <a:off x="390750" y="0"/>
            <a:ext cx="83625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INTEGRATION WITH AWS OPEN SERVICE BROKER</a:t>
            </a:r>
            <a:endParaRPr/>
          </a:p>
        </p:txBody>
      </p:sp>
      <p:sp>
        <p:nvSpPr>
          <p:cNvPr id="2738" name="Shape 2738"/>
          <p:cNvSpPr txBox="1"/>
          <p:nvPr/>
        </p:nvSpPr>
        <p:spPr>
          <a:xfrm>
            <a:off x="568400" y="1666350"/>
            <a:ext cx="3393600" cy="1963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a:latin typeface="Proxima Nova"/>
                <a:ea typeface="Proxima Nova"/>
                <a:cs typeface="Proxima Nova"/>
                <a:sym typeface="Proxima Nova"/>
              </a:rPr>
              <a:t>Red Hat OpenShift users are able to seamlessly configure, deploy, and scale AWS services like Amazon RDS, Amazon Aurora, Amazon Athena, Amazon Route 53, and AWS Elastic Load Balancing directly within the Red Hat OpenShift console. </a:t>
            </a:r>
            <a:endParaRPr>
              <a:latin typeface="Proxima Nova"/>
              <a:ea typeface="Proxima Nova"/>
              <a:cs typeface="Proxima Nova"/>
              <a:sym typeface="Proxima Nova"/>
            </a:endParaRPr>
          </a:p>
        </p:txBody>
      </p:sp>
      <p:pic>
        <p:nvPicPr>
          <p:cNvPr id="2739" name="Shape 2739" descr="Screenshot from 2017-10-03 13-39-59.png"/>
          <p:cNvPicPr preferRelativeResize="0"/>
          <p:nvPr/>
        </p:nvPicPr>
        <p:blipFill rotWithShape="1">
          <a:blip r:embed="rId3">
            <a:alphaModFix/>
          </a:blip>
          <a:srcRect/>
          <a:stretch/>
        </p:blipFill>
        <p:spPr>
          <a:xfrm>
            <a:off x="4022900" y="1142000"/>
            <a:ext cx="4646400" cy="2652900"/>
          </a:xfrm>
          <a:prstGeom prst="roundRect">
            <a:avLst>
              <a:gd name="adj" fmla="val 8594"/>
            </a:avLst>
          </a:prstGeom>
          <a:solidFill>
            <a:srgbClr val="ECECEC"/>
          </a:solidFill>
          <a:ln>
            <a:noFill/>
          </a:ln>
          <a:effectLst>
            <a:reflection stA="38000" endPos="28000" dist="5000" dir="5400000" fadeDir="5400012" sy="-100000" algn="bl" rotWithShape="0"/>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Shape 2745"/>
          <p:cNvSpPr txBox="1">
            <a:spLocks noGrp="1"/>
          </p:cNvSpPr>
          <p:nvPr>
            <p:ph type="sldNum" idx="12"/>
          </p:nvPr>
        </p:nvSpPr>
        <p:spPr>
          <a:xfrm>
            <a:off x="-76200" y="4800600"/>
            <a:ext cx="533400" cy="273900"/>
          </a:xfrm>
          <a:prstGeom prst="rect">
            <a:avLst/>
          </a:prstGeom>
        </p:spPr>
        <p:txBody>
          <a:bodyPr spcFirstLastPara="1" wrap="square" lIns="91425" tIns="0" rIns="91425" bIns="18275" anchor="ctr" anchorCtr="0">
            <a:noAutofit/>
          </a:bodyPr>
          <a:lstStyle/>
          <a:p>
            <a:pPr marL="0" lvl="0" indent="0" rtl="0">
              <a:spcBef>
                <a:spcPts val="0"/>
              </a:spcBef>
              <a:spcAft>
                <a:spcPts val="0"/>
              </a:spcAft>
              <a:buClr>
                <a:srgbClr val="000000"/>
              </a:buClr>
              <a:buSzPts val="1100"/>
              <a:buFont typeface="Arial"/>
              <a:buNone/>
            </a:pPr>
            <a:fld id="{00000000-1234-1234-1234-123412341234}" type="slidenum">
              <a:rPr lang="en-US"/>
              <a:t>48</a:t>
            </a:fld>
            <a:endParaRPr/>
          </a:p>
        </p:txBody>
      </p:sp>
      <p:sp>
        <p:nvSpPr>
          <p:cNvPr id="7" name="TextBox 41">
            <a:extLst>
              <a:ext uri="{FF2B5EF4-FFF2-40B4-BE49-F238E27FC236}">
                <a16:creationId xmlns:a16="http://schemas.microsoft.com/office/drawing/2014/main" id="{09B9AB6E-7C58-9E4D-8049-59E1C1644A8B}"/>
              </a:ext>
            </a:extLst>
          </p:cNvPr>
          <p:cNvSpPr txBox="1">
            <a:spLocks noChangeArrowheads="1"/>
          </p:cNvSpPr>
          <p:nvPr/>
        </p:nvSpPr>
        <p:spPr bwMode="auto">
          <a:xfrm>
            <a:off x="585249" y="1697034"/>
            <a:ext cx="639763"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AWS KMS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42">
            <a:extLst>
              <a:ext uri="{FF2B5EF4-FFF2-40B4-BE49-F238E27FC236}">
                <a16:creationId xmlns:a16="http://schemas.microsoft.com/office/drawing/2014/main" id="{D172AD3E-342E-A84A-9719-B09F2FC75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74" y="992184"/>
            <a:ext cx="544513" cy="6540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F98E2E2-616C-8146-8B2F-2D06FF2CF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562" y="992184"/>
            <a:ext cx="528637" cy="5603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7">
            <a:extLst>
              <a:ext uri="{FF2B5EF4-FFF2-40B4-BE49-F238E27FC236}">
                <a16:creationId xmlns:a16="http://schemas.microsoft.com/office/drawing/2014/main" id="{18CE3B29-CFAE-AB42-BFE9-0DBF650254B0}"/>
              </a:ext>
            </a:extLst>
          </p:cNvPr>
          <p:cNvSpPr txBox="1">
            <a:spLocks noChangeArrowheads="1"/>
          </p:cNvSpPr>
          <p:nvPr/>
        </p:nvSpPr>
        <p:spPr bwMode="auto">
          <a:xfrm>
            <a:off x="1325024" y="1700209"/>
            <a:ext cx="9429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Amazon </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Lex</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3">
            <a:extLst>
              <a:ext uri="{FF2B5EF4-FFF2-40B4-BE49-F238E27FC236}">
                <a16:creationId xmlns:a16="http://schemas.microsoft.com/office/drawing/2014/main" id="{6AFB8C2E-C51F-C949-A2F3-DF1EC596F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4750" y="3326205"/>
            <a:ext cx="544513" cy="6524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8">
            <a:extLst>
              <a:ext uri="{FF2B5EF4-FFF2-40B4-BE49-F238E27FC236}">
                <a16:creationId xmlns:a16="http://schemas.microsoft.com/office/drawing/2014/main" id="{2FB7B72B-0C54-AA4B-8556-548991AD80FA}"/>
              </a:ext>
            </a:extLst>
          </p:cNvPr>
          <p:cNvSpPr txBox="1">
            <a:spLocks noChangeArrowheads="1"/>
          </p:cNvSpPr>
          <p:nvPr/>
        </p:nvSpPr>
        <p:spPr bwMode="auto">
          <a:xfrm>
            <a:off x="7071075" y="4080268"/>
            <a:ext cx="9429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Amazon </a:t>
            </a:r>
            <a:endParaRPr kumimoji="0" lang="en-US" altLang="en-US" sz="1200" b="0" i="0" u="none" strike="noStrike" cap="none" normalizeH="0" baseline="0">
              <a:ln>
                <a:noFill/>
              </a:ln>
              <a:solidFill>
                <a:schemeClr val="tx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Polly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3" name="Picture 4">
            <a:extLst>
              <a:ext uri="{FF2B5EF4-FFF2-40B4-BE49-F238E27FC236}">
                <a16:creationId xmlns:a16="http://schemas.microsoft.com/office/drawing/2014/main" id="{5E6D7685-AE93-3C4A-8FA9-FC87CCCF88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904" y="3313948"/>
            <a:ext cx="533400" cy="6429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9">
            <a:extLst>
              <a:ext uri="{FF2B5EF4-FFF2-40B4-BE49-F238E27FC236}">
                <a16:creationId xmlns:a16="http://schemas.microsoft.com/office/drawing/2014/main" id="{48A31C1D-DF3F-5249-9C0F-661BD281E518}"/>
              </a:ext>
            </a:extLst>
          </p:cNvPr>
          <p:cNvSpPr txBox="1">
            <a:spLocks noChangeArrowheads="1"/>
          </p:cNvSpPr>
          <p:nvPr/>
        </p:nvSpPr>
        <p:spPr bwMode="auto">
          <a:xfrm>
            <a:off x="8045800" y="4088205"/>
            <a:ext cx="9429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Amazon </a:t>
            </a:r>
            <a:r>
              <a:rPr kumimoji="0" lang="en-US" altLang="en-US" sz="1000" b="1"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Rekognition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 name="Picture 83">
            <a:extLst>
              <a:ext uri="{FF2B5EF4-FFF2-40B4-BE49-F238E27FC236}">
                <a16:creationId xmlns:a16="http://schemas.microsoft.com/office/drawing/2014/main" id="{AC351F41-9917-2E47-AB8C-7B5C911DB2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3871" y="2128645"/>
            <a:ext cx="536575" cy="6445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232">
            <a:extLst>
              <a:ext uri="{FF2B5EF4-FFF2-40B4-BE49-F238E27FC236}">
                <a16:creationId xmlns:a16="http://schemas.microsoft.com/office/drawing/2014/main" id="{2598C9CD-C533-6B46-B26E-1DDC6C145F6E}"/>
              </a:ext>
            </a:extLst>
          </p:cNvPr>
          <p:cNvSpPr txBox="1">
            <a:spLocks noChangeArrowheads="1"/>
          </p:cNvSpPr>
          <p:nvPr/>
        </p:nvSpPr>
        <p:spPr bwMode="auto">
          <a:xfrm>
            <a:off x="7969571" y="2820795"/>
            <a:ext cx="7318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Amazon Kinesis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 name="Picture 5">
            <a:extLst>
              <a:ext uri="{FF2B5EF4-FFF2-40B4-BE49-F238E27FC236}">
                <a16:creationId xmlns:a16="http://schemas.microsoft.com/office/drawing/2014/main" id="{B78E8F6C-E3F0-6F44-9E6A-2722769864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0288" y="829889"/>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397">
            <a:extLst>
              <a:ext uri="{FF2B5EF4-FFF2-40B4-BE49-F238E27FC236}">
                <a16:creationId xmlns:a16="http://schemas.microsoft.com/office/drawing/2014/main" id="{B42AA9E8-B5AD-0445-AF2F-504B46C955F4}"/>
              </a:ext>
            </a:extLst>
          </p:cNvPr>
          <p:cNvSpPr txBox="1">
            <a:spLocks noChangeArrowheads="1"/>
          </p:cNvSpPr>
          <p:nvPr/>
        </p:nvSpPr>
        <p:spPr bwMode="auto">
          <a:xfrm>
            <a:off x="6913913" y="1544189"/>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Postgres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9" name="Picture 2">
            <a:extLst>
              <a:ext uri="{FF2B5EF4-FFF2-40B4-BE49-F238E27FC236}">
                <a16:creationId xmlns:a16="http://schemas.microsoft.com/office/drawing/2014/main" id="{D5987525-5FF6-F543-BA6D-0BA45C55DF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6588" y="821951"/>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1">
            <a:extLst>
              <a:ext uri="{FF2B5EF4-FFF2-40B4-BE49-F238E27FC236}">
                <a16:creationId xmlns:a16="http://schemas.microsoft.com/office/drawing/2014/main" id="{EAD3AE2A-52C0-7449-A7CD-763224039E59}"/>
              </a:ext>
            </a:extLst>
          </p:cNvPr>
          <p:cNvSpPr txBox="1">
            <a:spLocks noChangeArrowheads="1"/>
          </p:cNvSpPr>
          <p:nvPr/>
        </p:nvSpPr>
        <p:spPr bwMode="auto">
          <a:xfrm>
            <a:off x="7809263" y="1549026"/>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a:ln>
                <a:noFill/>
              </a:ln>
              <a:solidFill>
                <a:schemeClr val="tx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MariaDB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5">
            <a:extLst>
              <a:ext uri="{FF2B5EF4-FFF2-40B4-BE49-F238E27FC236}">
                <a16:creationId xmlns:a16="http://schemas.microsoft.com/office/drawing/2014/main" id="{EF4F4249-A30B-A942-ABAA-8C02836BCE58}"/>
              </a:ext>
            </a:extLst>
          </p:cNvPr>
          <p:cNvSpPr>
            <a:spLocks noChangeArrowheads="1"/>
          </p:cNvSpPr>
          <p:nvPr/>
        </p:nvSpPr>
        <p:spPr bwMode="auto">
          <a:xfrm>
            <a:off x="1073426" y="697563"/>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tx1"/>
              </a:solidFill>
            </a:endParaRPr>
          </a:p>
        </p:txBody>
      </p:sp>
      <p:sp>
        <p:nvSpPr>
          <p:cNvPr id="22" name="Rectangle 23">
            <a:extLst>
              <a:ext uri="{FF2B5EF4-FFF2-40B4-BE49-F238E27FC236}">
                <a16:creationId xmlns:a16="http://schemas.microsoft.com/office/drawing/2014/main" id="{C7FAC689-6E22-8D40-AF31-896737D56FDD}"/>
              </a:ext>
            </a:extLst>
          </p:cNvPr>
          <p:cNvSpPr>
            <a:spLocks noChangeArrowheads="1"/>
          </p:cNvSpPr>
          <p:nvPr/>
        </p:nvSpPr>
        <p:spPr bwMode="auto">
          <a:xfrm>
            <a:off x="1073426" y="926163"/>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tx1"/>
              </a:solidFill>
            </a:endParaRPr>
          </a:p>
        </p:txBody>
      </p:sp>
      <p:pic>
        <p:nvPicPr>
          <p:cNvPr id="23" name="Picture 22">
            <a:extLst>
              <a:ext uri="{FF2B5EF4-FFF2-40B4-BE49-F238E27FC236}">
                <a16:creationId xmlns:a16="http://schemas.microsoft.com/office/drawing/2014/main" id="{819B4021-4138-4A4B-8521-AA64DC3FD7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692" y="2137767"/>
            <a:ext cx="521367" cy="625640"/>
          </a:xfrm>
          <a:prstGeom prst="rect">
            <a:avLst/>
          </a:prstGeom>
        </p:spPr>
      </p:pic>
      <p:sp>
        <p:nvSpPr>
          <p:cNvPr id="24" name="TextBox 23">
            <a:extLst>
              <a:ext uri="{FF2B5EF4-FFF2-40B4-BE49-F238E27FC236}">
                <a16:creationId xmlns:a16="http://schemas.microsoft.com/office/drawing/2014/main" id="{32F91110-BA46-E04C-9B39-4C48A44FB7BA}"/>
              </a:ext>
            </a:extLst>
          </p:cNvPr>
          <p:cNvSpPr txBox="1"/>
          <p:nvPr/>
        </p:nvSpPr>
        <p:spPr>
          <a:xfrm>
            <a:off x="446133" y="2788629"/>
            <a:ext cx="731520" cy="155632"/>
          </a:xfrm>
          <a:prstGeom prst="rect">
            <a:avLst/>
          </a:prstGeom>
          <a:noFill/>
        </p:spPr>
        <p:txBody>
          <a:bodyPr wrap="square" lIns="0" tIns="0" rIns="0" bIns="0" rtlCol="0" anchor="t">
            <a:noAutofit/>
          </a:bodyPr>
          <a:lstStyle/>
          <a:p>
            <a:pPr algn="ctr"/>
            <a:r>
              <a:rPr lang="en-US" sz="1000" b="1" dirty="0">
                <a:solidFill>
                  <a:schemeClr val="tx1"/>
                </a:solidFill>
              </a:rPr>
              <a:t>Amazon</a:t>
            </a:r>
            <a:br>
              <a:rPr lang="en-US" sz="1000" b="1" dirty="0">
                <a:solidFill>
                  <a:schemeClr val="tx1"/>
                </a:solidFill>
              </a:rPr>
            </a:br>
            <a:r>
              <a:rPr lang="en-US" sz="1000" b="1" dirty="0">
                <a:solidFill>
                  <a:schemeClr val="tx1"/>
                </a:solidFill>
              </a:rPr>
              <a:t>S3</a:t>
            </a:r>
            <a:endParaRPr lang="en-US" b="1" dirty="0">
              <a:solidFill>
                <a:schemeClr val="tx1"/>
              </a:solidFill>
            </a:endParaRPr>
          </a:p>
        </p:txBody>
      </p:sp>
      <p:pic>
        <p:nvPicPr>
          <p:cNvPr id="25" name="Picture 24">
            <a:extLst>
              <a:ext uri="{FF2B5EF4-FFF2-40B4-BE49-F238E27FC236}">
                <a16:creationId xmlns:a16="http://schemas.microsoft.com/office/drawing/2014/main" id="{1B89FA50-FA80-BA4E-B52D-EA568160D9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2575" y="2137767"/>
            <a:ext cx="543466" cy="601994"/>
          </a:xfrm>
          <a:prstGeom prst="rect">
            <a:avLst/>
          </a:prstGeom>
        </p:spPr>
      </p:pic>
      <p:sp>
        <p:nvSpPr>
          <p:cNvPr id="26" name="TextBox 25">
            <a:extLst>
              <a:ext uri="{FF2B5EF4-FFF2-40B4-BE49-F238E27FC236}">
                <a16:creationId xmlns:a16="http://schemas.microsoft.com/office/drawing/2014/main" id="{D6821E56-AEBB-854D-B0D6-EBB4A47C8F4D}"/>
              </a:ext>
            </a:extLst>
          </p:cNvPr>
          <p:cNvSpPr txBox="1"/>
          <p:nvPr/>
        </p:nvSpPr>
        <p:spPr>
          <a:xfrm>
            <a:off x="1224260" y="2788629"/>
            <a:ext cx="894752" cy="155632"/>
          </a:xfrm>
          <a:prstGeom prst="rect">
            <a:avLst/>
          </a:prstGeom>
          <a:noFill/>
        </p:spPr>
        <p:txBody>
          <a:bodyPr wrap="square" lIns="0" tIns="0" rIns="0" bIns="0" rtlCol="0" anchor="t">
            <a:noAutofit/>
          </a:bodyPr>
          <a:lstStyle/>
          <a:p>
            <a:pPr algn="ctr"/>
            <a:r>
              <a:rPr lang="en-US" sz="1000" b="1" dirty="0">
                <a:solidFill>
                  <a:schemeClr val="tx1"/>
                </a:solidFill>
              </a:rPr>
              <a:t>Amazon</a:t>
            </a:r>
            <a:br>
              <a:rPr lang="en-US" sz="1000" b="1" dirty="0">
                <a:solidFill>
                  <a:schemeClr val="tx1"/>
                </a:solidFill>
              </a:rPr>
            </a:br>
            <a:r>
              <a:rPr lang="en-US" sz="1000" b="1" dirty="0" err="1">
                <a:solidFill>
                  <a:schemeClr val="tx1"/>
                </a:solidFill>
              </a:rPr>
              <a:t>DynamoDB</a:t>
            </a:r>
            <a:endParaRPr lang="en-US" b="1" dirty="0">
              <a:solidFill>
                <a:schemeClr val="tx1"/>
              </a:solidFill>
            </a:endParaRPr>
          </a:p>
        </p:txBody>
      </p:sp>
      <p:pic>
        <p:nvPicPr>
          <p:cNvPr id="27" name="Picture 26">
            <a:extLst>
              <a:ext uri="{FF2B5EF4-FFF2-40B4-BE49-F238E27FC236}">
                <a16:creationId xmlns:a16="http://schemas.microsoft.com/office/drawing/2014/main" id="{B2FF6ED5-E516-134A-9A14-5B615FEE90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5545" y="3377448"/>
            <a:ext cx="548640" cy="603504"/>
          </a:xfrm>
          <a:prstGeom prst="rect">
            <a:avLst/>
          </a:prstGeom>
        </p:spPr>
      </p:pic>
      <p:sp>
        <p:nvSpPr>
          <p:cNvPr id="28" name="TextBox 27">
            <a:extLst>
              <a:ext uri="{FF2B5EF4-FFF2-40B4-BE49-F238E27FC236}">
                <a16:creationId xmlns:a16="http://schemas.microsoft.com/office/drawing/2014/main" id="{0868327C-DDA5-E747-979F-96B8452332DE}"/>
              </a:ext>
            </a:extLst>
          </p:cNvPr>
          <p:cNvSpPr txBox="1"/>
          <p:nvPr/>
        </p:nvSpPr>
        <p:spPr>
          <a:xfrm>
            <a:off x="3687913" y="4046091"/>
            <a:ext cx="1020442" cy="155632"/>
          </a:xfrm>
          <a:prstGeom prst="rect">
            <a:avLst/>
          </a:prstGeom>
          <a:noFill/>
        </p:spPr>
        <p:txBody>
          <a:bodyPr wrap="square" lIns="0" tIns="0" rIns="0" bIns="0" rtlCol="0" anchor="t">
            <a:noAutofit/>
          </a:bodyPr>
          <a:lstStyle/>
          <a:p>
            <a:pPr algn="ctr"/>
            <a:r>
              <a:rPr lang="en-US" sz="1000" b="1" dirty="0">
                <a:solidFill>
                  <a:schemeClr val="tx1"/>
                </a:solidFill>
              </a:rPr>
              <a:t>Amazon </a:t>
            </a:r>
            <a:br>
              <a:rPr lang="en-US" sz="1000" b="1" dirty="0">
                <a:solidFill>
                  <a:schemeClr val="tx1"/>
                </a:solidFill>
              </a:rPr>
            </a:br>
            <a:r>
              <a:rPr lang="en-US" sz="1000" b="1" dirty="0">
                <a:solidFill>
                  <a:schemeClr val="tx1"/>
                </a:solidFill>
              </a:rPr>
              <a:t>Redshift</a:t>
            </a:r>
          </a:p>
        </p:txBody>
      </p:sp>
      <p:pic>
        <p:nvPicPr>
          <p:cNvPr id="29" name="Picture 5">
            <a:extLst>
              <a:ext uri="{FF2B5EF4-FFF2-40B4-BE49-F238E27FC236}">
                <a16:creationId xmlns:a16="http://schemas.microsoft.com/office/drawing/2014/main" id="{9FE3906F-3A95-F048-B5C7-9E4CF0F474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3912" y="3313948"/>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397">
            <a:extLst>
              <a:ext uri="{FF2B5EF4-FFF2-40B4-BE49-F238E27FC236}">
                <a16:creationId xmlns:a16="http://schemas.microsoft.com/office/drawing/2014/main" id="{551BD121-7B89-8247-A4C0-F69A164BF96A}"/>
              </a:ext>
            </a:extLst>
          </p:cNvPr>
          <p:cNvSpPr txBox="1">
            <a:spLocks noChangeArrowheads="1"/>
          </p:cNvSpPr>
          <p:nvPr/>
        </p:nvSpPr>
        <p:spPr bwMode="auto">
          <a:xfrm>
            <a:off x="4770237" y="4018798"/>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00" b="1" dirty="0" err="1">
                <a:solidFill>
                  <a:schemeClr val="tx1"/>
                </a:solidFill>
                <a:latin typeface="Calibri" panose="020F0502020204030204" pitchFamily="34" charset="0"/>
                <a:cs typeface="Times New Roman" panose="02020603050405020304" pitchFamily="18" charset="0"/>
              </a:rPr>
              <a:t>MySql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1" name="Picture 30">
            <a:extLst>
              <a:ext uri="{FF2B5EF4-FFF2-40B4-BE49-F238E27FC236}">
                <a16:creationId xmlns:a16="http://schemas.microsoft.com/office/drawing/2014/main" id="{9C53AE07-2F73-674B-9C55-E463562CCF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21749" y="3313948"/>
            <a:ext cx="537317" cy="638065"/>
          </a:xfrm>
          <a:prstGeom prst="rect">
            <a:avLst/>
          </a:prstGeom>
        </p:spPr>
      </p:pic>
      <p:sp>
        <p:nvSpPr>
          <p:cNvPr id="32" name="TextBox 31">
            <a:extLst>
              <a:ext uri="{FF2B5EF4-FFF2-40B4-BE49-F238E27FC236}">
                <a16:creationId xmlns:a16="http://schemas.microsoft.com/office/drawing/2014/main" id="{15482BFF-FA5B-0248-B6BA-670986AC2E03}"/>
              </a:ext>
            </a:extLst>
          </p:cNvPr>
          <p:cNvSpPr txBox="1"/>
          <p:nvPr/>
        </p:nvSpPr>
        <p:spPr>
          <a:xfrm>
            <a:off x="5824648" y="3991029"/>
            <a:ext cx="731520" cy="155632"/>
          </a:xfrm>
          <a:prstGeom prst="rect">
            <a:avLst/>
          </a:prstGeom>
          <a:noFill/>
        </p:spPr>
        <p:txBody>
          <a:bodyPr wrap="square" lIns="0" tIns="0" rIns="0" bIns="0" rtlCol="0" anchor="t">
            <a:noAutofit/>
          </a:bodyPr>
          <a:lstStyle/>
          <a:p>
            <a:pPr algn="ctr"/>
            <a:r>
              <a:rPr lang="en-US" sz="1000" b="1" dirty="0">
                <a:solidFill>
                  <a:schemeClr val="tx1"/>
                </a:solidFill>
              </a:rPr>
              <a:t>Amazon</a:t>
            </a:r>
            <a:br>
              <a:rPr lang="en-US" sz="1000" b="1" dirty="0">
                <a:solidFill>
                  <a:schemeClr val="tx1"/>
                </a:solidFill>
              </a:rPr>
            </a:br>
            <a:r>
              <a:rPr lang="en-US" sz="1000" b="1" dirty="0">
                <a:solidFill>
                  <a:schemeClr val="tx1"/>
                </a:solidFill>
              </a:rPr>
              <a:t>Route 53</a:t>
            </a:r>
          </a:p>
        </p:txBody>
      </p:sp>
      <p:pic>
        <p:nvPicPr>
          <p:cNvPr id="33" name="Picture 32">
            <a:extLst>
              <a:ext uri="{FF2B5EF4-FFF2-40B4-BE49-F238E27FC236}">
                <a16:creationId xmlns:a16="http://schemas.microsoft.com/office/drawing/2014/main" id="{27F11078-F133-9E4C-A3C0-17BE9564C4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29209" y="2132935"/>
            <a:ext cx="530056" cy="636067"/>
          </a:xfrm>
          <a:prstGeom prst="rect">
            <a:avLst/>
          </a:prstGeom>
        </p:spPr>
      </p:pic>
      <p:sp>
        <p:nvSpPr>
          <p:cNvPr id="34" name="TextBox 33">
            <a:extLst>
              <a:ext uri="{FF2B5EF4-FFF2-40B4-BE49-F238E27FC236}">
                <a16:creationId xmlns:a16="http://schemas.microsoft.com/office/drawing/2014/main" id="{F115BFA3-9176-8445-BB53-22539CFF0BC2}"/>
              </a:ext>
            </a:extLst>
          </p:cNvPr>
          <p:cNvSpPr txBox="1"/>
          <p:nvPr/>
        </p:nvSpPr>
        <p:spPr>
          <a:xfrm>
            <a:off x="7120088" y="2783952"/>
            <a:ext cx="731520" cy="155632"/>
          </a:xfrm>
          <a:prstGeom prst="rect">
            <a:avLst/>
          </a:prstGeom>
          <a:noFill/>
        </p:spPr>
        <p:txBody>
          <a:bodyPr wrap="square" lIns="0" tIns="0" rIns="0" bIns="0" rtlCol="0" anchor="t">
            <a:noAutofit/>
          </a:bodyPr>
          <a:lstStyle/>
          <a:p>
            <a:pPr algn="ctr"/>
            <a:r>
              <a:rPr lang="en-US" sz="1000" b="1" dirty="0">
                <a:solidFill>
                  <a:schemeClr val="tx1"/>
                </a:solidFill>
              </a:rPr>
              <a:t>Amazon EMR</a:t>
            </a:r>
          </a:p>
        </p:txBody>
      </p:sp>
      <p:pic>
        <p:nvPicPr>
          <p:cNvPr id="35" name="Picture 34">
            <a:extLst>
              <a:ext uri="{FF2B5EF4-FFF2-40B4-BE49-F238E27FC236}">
                <a16:creationId xmlns:a16="http://schemas.microsoft.com/office/drawing/2014/main" id="{24A97D7F-1AF3-844C-812E-C6799F7CD1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5249" y="3387873"/>
            <a:ext cx="544780" cy="653736"/>
          </a:xfrm>
          <a:prstGeom prst="rect">
            <a:avLst/>
          </a:prstGeom>
        </p:spPr>
      </p:pic>
      <p:sp>
        <p:nvSpPr>
          <p:cNvPr id="36" name="TextBox 35">
            <a:extLst>
              <a:ext uri="{FF2B5EF4-FFF2-40B4-BE49-F238E27FC236}">
                <a16:creationId xmlns:a16="http://schemas.microsoft.com/office/drawing/2014/main" id="{790FC2A7-BE08-7F4B-B5B7-7A7778A1C3FC}"/>
              </a:ext>
            </a:extLst>
          </p:cNvPr>
          <p:cNvSpPr txBox="1"/>
          <p:nvPr/>
        </p:nvSpPr>
        <p:spPr>
          <a:xfrm>
            <a:off x="410263" y="4048929"/>
            <a:ext cx="894752" cy="155632"/>
          </a:xfrm>
          <a:prstGeom prst="rect">
            <a:avLst/>
          </a:prstGeom>
          <a:noFill/>
        </p:spPr>
        <p:txBody>
          <a:bodyPr wrap="square" lIns="0" tIns="0" rIns="0" bIns="0" rtlCol="0" anchor="t">
            <a:noAutofit/>
          </a:bodyPr>
          <a:lstStyle/>
          <a:p>
            <a:pPr algn="ctr"/>
            <a:r>
              <a:rPr lang="en-US" sz="1000" b="1" dirty="0">
                <a:solidFill>
                  <a:schemeClr val="tx1"/>
                </a:solidFill>
              </a:rPr>
              <a:t>Amazon</a:t>
            </a:r>
            <a:br>
              <a:rPr lang="en-US" sz="1000" b="1" dirty="0">
                <a:solidFill>
                  <a:schemeClr val="tx1"/>
                </a:solidFill>
              </a:rPr>
            </a:br>
            <a:r>
              <a:rPr lang="en-US" sz="1000" b="1" dirty="0">
                <a:solidFill>
                  <a:schemeClr val="tx1"/>
                </a:solidFill>
              </a:rPr>
              <a:t>SQS</a:t>
            </a:r>
            <a:endParaRPr lang="en-US" b="1" dirty="0">
              <a:solidFill>
                <a:schemeClr val="tx1"/>
              </a:solidFill>
            </a:endParaRPr>
          </a:p>
        </p:txBody>
      </p:sp>
      <p:pic>
        <p:nvPicPr>
          <p:cNvPr id="37" name="Picture 36">
            <a:extLst>
              <a:ext uri="{FF2B5EF4-FFF2-40B4-BE49-F238E27FC236}">
                <a16:creationId xmlns:a16="http://schemas.microsoft.com/office/drawing/2014/main" id="{1D3D52EA-3AFD-B34D-9465-4953E2D03E1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79280" y="3457301"/>
            <a:ext cx="521367" cy="521367"/>
          </a:xfrm>
          <a:prstGeom prst="rect">
            <a:avLst/>
          </a:prstGeom>
        </p:spPr>
      </p:pic>
      <p:sp>
        <p:nvSpPr>
          <p:cNvPr id="38" name="TextBox 37">
            <a:extLst>
              <a:ext uri="{FF2B5EF4-FFF2-40B4-BE49-F238E27FC236}">
                <a16:creationId xmlns:a16="http://schemas.microsoft.com/office/drawing/2014/main" id="{FF8FAFEE-6332-2046-961F-1163DD4A4424}"/>
              </a:ext>
            </a:extLst>
          </p:cNvPr>
          <p:cNvSpPr txBox="1"/>
          <p:nvPr/>
        </p:nvSpPr>
        <p:spPr>
          <a:xfrm>
            <a:off x="1492587" y="4048929"/>
            <a:ext cx="894752" cy="155632"/>
          </a:xfrm>
          <a:prstGeom prst="rect">
            <a:avLst/>
          </a:prstGeom>
          <a:noFill/>
        </p:spPr>
        <p:txBody>
          <a:bodyPr wrap="square" lIns="0" tIns="0" rIns="0" bIns="0" rtlCol="0" anchor="t">
            <a:noAutofit/>
          </a:bodyPr>
          <a:lstStyle/>
          <a:p>
            <a:pPr algn="ctr"/>
            <a:r>
              <a:rPr lang="en-US" sz="1000" b="1" dirty="0">
                <a:solidFill>
                  <a:schemeClr val="tx1"/>
                </a:solidFill>
              </a:rPr>
              <a:t>Amazon</a:t>
            </a:r>
            <a:br>
              <a:rPr lang="en-US" sz="1000" b="1" dirty="0">
                <a:solidFill>
                  <a:schemeClr val="tx1"/>
                </a:solidFill>
              </a:rPr>
            </a:br>
            <a:r>
              <a:rPr lang="en-US" sz="1000" b="1" dirty="0">
                <a:solidFill>
                  <a:schemeClr val="tx1"/>
                </a:solidFill>
              </a:rPr>
              <a:t>SNS</a:t>
            </a:r>
          </a:p>
        </p:txBody>
      </p:sp>
      <p:pic>
        <p:nvPicPr>
          <p:cNvPr id="39" name="Picture 38">
            <a:extLst>
              <a:ext uri="{FF2B5EF4-FFF2-40B4-BE49-F238E27FC236}">
                <a16:creationId xmlns:a16="http://schemas.microsoft.com/office/drawing/2014/main" id="{9F337F48-E0F2-AA4C-AE32-B50EB3B530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64944" y="3381219"/>
            <a:ext cx="543292" cy="540096"/>
          </a:xfrm>
          <a:prstGeom prst="rect">
            <a:avLst/>
          </a:prstGeom>
        </p:spPr>
      </p:pic>
      <p:sp>
        <p:nvSpPr>
          <p:cNvPr id="40" name="TextBox 39">
            <a:extLst>
              <a:ext uri="{FF2B5EF4-FFF2-40B4-BE49-F238E27FC236}">
                <a16:creationId xmlns:a16="http://schemas.microsoft.com/office/drawing/2014/main" id="{9577A1BB-0E3C-124E-B84F-B3D4F0D20A41}"/>
              </a:ext>
            </a:extLst>
          </p:cNvPr>
          <p:cNvSpPr txBox="1"/>
          <p:nvPr/>
        </p:nvSpPr>
        <p:spPr>
          <a:xfrm>
            <a:off x="2387950" y="3950651"/>
            <a:ext cx="1097280" cy="155632"/>
          </a:xfrm>
          <a:prstGeom prst="rect">
            <a:avLst/>
          </a:prstGeom>
          <a:noFill/>
        </p:spPr>
        <p:txBody>
          <a:bodyPr wrap="square" lIns="0" tIns="0" rIns="0" bIns="0" rtlCol="0" anchor="t">
            <a:noAutofit/>
          </a:bodyPr>
          <a:lstStyle/>
          <a:p>
            <a:pPr algn="ctr"/>
            <a:r>
              <a:rPr lang="en-US" sz="1000" b="1" dirty="0">
                <a:solidFill>
                  <a:schemeClr val="tx1"/>
                </a:solidFill>
              </a:rPr>
              <a:t>Amazon</a:t>
            </a:r>
            <a:br>
              <a:rPr lang="en-US" sz="1000" b="1" dirty="0">
                <a:solidFill>
                  <a:schemeClr val="tx1"/>
                </a:solidFill>
              </a:rPr>
            </a:br>
            <a:r>
              <a:rPr lang="en-US" sz="1000" b="1" dirty="0">
                <a:solidFill>
                  <a:schemeClr val="tx1"/>
                </a:solidFill>
              </a:rPr>
              <a:t>Athena</a:t>
            </a:r>
          </a:p>
        </p:txBody>
      </p:sp>
      <p:pic>
        <p:nvPicPr>
          <p:cNvPr id="41" name="Picture 40">
            <a:extLst>
              <a:ext uri="{FF2B5EF4-FFF2-40B4-BE49-F238E27FC236}">
                <a16:creationId xmlns:a16="http://schemas.microsoft.com/office/drawing/2014/main" id="{37B140D7-70C0-9149-9BED-3B836D4DB808}"/>
              </a:ext>
            </a:extLst>
          </p:cNvPr>
          <p:cNvPicPr>
            <a:picLocks noChangeAspect="1"/>
          </p:cNvPicPr>
          <p:nvPr/>
        </p:nvPicPr>
        <p:blipFill>
          <a:blip r:embed="rId17"/>
          <a:stretch>
            <a:fillRect/>
          </a:stretch>
        </p:blipFill>
        <p:spPr>
          <a:xfrm>
            <a:off x="3384585" y="573991"/>
            <a:ext cx="2144486" cy="214448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Shape 2753"/>
          <p:cNvSpPr txBox="1">
            <a:spLocks noGrp="1"/>
          </p:cNvSpPr>
          <p:nvPr>
            <p:ph type="sldNum" idx="12"/>
          </p:nvPr>
        </p:nvSpPr>
        <p:spPr>
          <a:xfrm>
            <a:off x="-76200" y="4800600"/>
            <a:ext cx="533400" cy="273900"/>
          </a:xfrm>
          <a:prstGeom prst="rect">
            <a:avLst/>
          </a:prstGeom>
        </p:spPr>
        <p:txBody>
          <a:bodyPr spcFirstLastPara="1" wrap="square" lIns="91425" tIns="0" rIns="91425" bIns="18275" anchor="ctr" anchorCtr="0">
            <a:noAutofit/>
          </a:bodyPr>
          <a:lstStyle/>
          <a:p>
            <a:pPr marL="0" lvl="0" indent="0" rtl="0">
              <a:spcBef>
                <a:spcPts val="0"/>
              </a:spcBef>
              <a:spcAft>
                <a:spcPts val="0"/>
              </a:spcAft>
              <a:buClr>
                <a:srgbClr val="000000"/>
              </a:buClr>
              <a:buSzPts val="1100"/>
              <a:buFont typeface="Arial"/>
              <a:buNone/>
            </a:pPr>
            <a:fld id="{00000000-1234-1234-1234-123412341234}" type="slidenum">
              <a:rPr lang="en-US"/>
              <a:t>49</a:t>
            </a:fld>
            <a:endParaRPr/>
          </a:p>
        </p:txBody>
      </p:sp>
      <p:sp>
        <p:nvSpPr>
          <p:cNvPr id="2754" name="Shape 2754"/>
          <p:cNvSpPr txBox="1">
            <a:spLocks noGrp="1"/>
          </p:cNvSpPr>
          <p:nvPr>
            <p:ph type="title"/>
          </p:nvPr>
        </p:nvSpPr>
        <p:spPr>
          <a:xfrm>
            <a:off x="390750" y="0"/>
            <a:ext cx="83625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WHAT DOES THIS MEAN FOR YOU?</a:t>
            </a:r>
            <a:endParaRPr/>
          </a:p>
        </p:txBody>
      </p:sp>
      <p:pic>
        <p:nvPicPr>
          <p:cNvPr id="2755" name="Shape 2755"/>
          <p:cNvPicPr preferRelativeResize="0"/>
          <p:nvPr/>
        </p:nvPicPr>
        <p:blipFill rotWithShape="1">
          <a:blip r:embed="rId3">
            <a:alphaModFix/>
          </a:blip>
          <a:srcRect/>
          <a:stretch/>
        </p:blipFill>
        <p:spPr>
          <a:xfrm>
            <a:off x="1003448" y="1727277"/>
            <a:ext cx="1009650" cy="1057275"/>
          </a:xfrm>
          <a:prstGeom prst="rect">
            <a:avLst/>
          </a:prstGeom>
          <a:noFill/>
          <a:ln>
            <a:noFill/>
          </a:ln>
        </p:spPr>
      </p:pic>
      <p:sp>
        <p:nvSpPr>
          <p:cNvPr id="2756" name="Shape 2756"/>
          <p:cNvSpPr txBox="1"/>
          <p:nvPr/>
        </p:nvSpPr>
        <p:spPr>
          <a:xfrm>
            <a:off x="648394" y="3380801"/>
            <a:ext cx="1719900" cy="4986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007DBC"/>
              </a:buClr>
              <a:buSzPts val="1200"/>
              <a:buFont typeface="Arial"/>
              <a:buNone/>
            </a:pPr>
            <a:r>
              <a:rPr lang="en-US" sz="1200" b="1" i="0" u="none" strike="noStrike" cap="none">
                <a:solidFill>
                  <a:srgbClr val="007DBC"/>
                </a:solidFill>
                <a:latin typeface="Arial"/>
                <a:ea typeface="Arial"/>
                <a:cs typeface="Arial"/>
                <a:sym typeface="Arial"/>
              </a:rPr>
              <a:t>Integration into AWS services</a:t>
            </a:r>
            <a:endParaRPr/>
          </a:p>
        </p:txBody>
      </p:sp>
      <p:cxnSp>
        <p:nvCxnSpPr>
          <p:cNvPr id="2757" name="Shape 2757"/>
          <p:cNvCxnSpPr/>
          <p:nvPr/>
        </p:nvCxnSpPr>
        <p:spPr>
          <a:xfrm>
            <a:off x="648394" y="3148166"/>
            <a:ext cx="1719900" cy="0"/>
          </a:xfrm>
          <a:prstGeom prst="straightConnector1">
            <a:avLst/>
          </a:prstGeom>
          <a:noFill/>
          <a:ln w="12700" cap="flat" cmpd="sng">
            <a:solidFill>
              <a:srgbClr val="DFA2A2"/>
            </a:solidFill>
            <a:prstDash val="solid"/>
            <a:round/>
            <a:headEnd type="none" w="sm" len="sm"/>
            <a:tailEnd type="none" w="sm" len="sm"/>
          </a:ln>
        </p:spPr>
      </p:cxnSp>
      <p:sp>
        <p:nvSpPr>
          <p:cNvPr id="2758" name="Shape 2758"/>
          <p:cNvSpPr txBox="1"/>
          <p:nvPr/>
        </p:nvSpPr>
        <p:spPr>
          <a:xfrm>
            <a:off x="2645677" y="3380801"/>
            <a:ext cx="1719900" cy="2862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007DBC"/>
              </a:buClr>
              <a:buSzPts val="1200"/>
              <a:buFont typeface="Arial"/>
              <a:buNone/>
            </a:pPr>
            <a:r>
              <a:rPr lang="en-US" sz="1200" b="1" i="0" u="none" strike="noStrike" cap="none">
                <a:solidFill>
                  <a:srgbClr val="007DBC"/>
                </a:solidFill>
                <a:latin typeface="Arial"/>
                <a:ea typeface="Arial"/>
                <a:cs typeface="Arial"/>
                <a:sym typeface="Arial"/>
              </a:rPr>
              <a:t>Global Footprint</a:t>
            </a:r>
            <a:endParaRPr/>
          </a:p>
        </p:txBody>
      </p:sp>
      <p:cxnSp>
        <p:nvCxnSpPr>
          <p:cNvPr id="2759" name="Shape 2759"/>
          <p:cNvCxnSpPr/>
          <p:nvPr/>
        </p:nvCxnSpPr>
        <p:spPr>
          <a:xfrm>
            <a:off x="2645677" y="3148166"/>
            <a:ext cx="1719900" cy="0"/>
          </a:xfrm>
          <a:prstGeom prst="straightConnector1">
            <a:avLst/>
          </a:prstGeom>
          <a:noFill/>
          <a:ln w="12700" cap="flat" cmpd="sng">
            <a:solidFill>
              <a:srgbClr val="DFA2A2"/>
            </a:solidFill>
            <a:prstDash val="solid"/>
            <a:round/>
            <a:headEnd type="none" w="sm" len="sm"/>
            <a:tailEnd type="none" w="sm" len="sm"/>
          </a:ln>
        </p:spPr>
      </p:cxnSp>
      <p:sp>
        <p:nvSpPr>
          <p:cNvPr id="2760" name="Shape 2760"/>
          <p:cNvSpPr txBox="1"/>
          <p:nvPr/>
        </p:nvSpPr>
        <p:spPr>
          <a:xfrm>
            <a:off x="4642960" y="3380801"/>
            <a:ext cx="1719900" cy="2862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007DBC"/>
              </a:buClr>
              <a:buSzPts val="1200"/>
              <a:buFont typeface="Arial"/>
              <a:buNone/>
            </a:pPr>
            <a:r>
              <a:rPr lang="en-US" sz="1200" b="1" i="0" u="none" strike="noStrike" cap="none">
                <a:solidFill>
                  <a:srgbClr val="007DBC"/>
                </a:solidFill>
                <a:latin typeface="Arial"/>
                <a:ea typeface="Arial"/>
                <a:cs typeface="Arial"/>
                <a:sym typeface="Arial"/>
              </a:rPr>
              <a:t>Security</a:t>
            </a:r>
            <a:endParaRPr/>
          </a:p>
        </p:txBody>
      </p:sp>
      <p:cxnSp>
        <p:nvCxnSpPr>
          <p:cNvPr id="2761" name="Shape 2761"/>
          <p:cNvCxnSpPr/>
          <p:nvPr/>
        </p:nvCxnSpPr>
        <p:spPr>
          <a:xfrm>
            <a:off x="4642960" y="3148166"/>
            <a:ext cx="1719900" cy="0"/>
          </a:xfrm>
          <a:prstGeom prst="straightConnector1">
            <a:avLst/>
          </a:prstGeom>
          <a:noFill/>
          <a:ln w="12700" cap="flat" cmpd="sng">
            <a:solidFill>
              <a:srgbClr val="DFA2A2"/>
            </a:solidFill>
            <a:prstDash val="solid"/>
            <a:round/>
            <a:headEnd type="none" w="sm" len="sm"/>
            <a:tailEnd type="none" w="sm" len="sm"/>
          </a:ln>
        </p:spPr>
      </p:cxnSp>
      <p:sp>
        <p:nvSpPr>
          <p:cNvPr id="2762" name="Shape 2762"/>
          <p:cNvSpPr txBox="1"/>
          <p:nvPr/>
        </p:nvSpPr>
        <p:spPr>
          <a:xfrm>
            <a:off x="6545057" y="3380801"/>
            <a:ext cx="1910100" cy="2862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rgbClr val="007DBC"/>
              </a:buClr>
              <a:buSzPts val="1200"/>
              <a:buFont typeface="Arial"/>
              <a:buNone/>
            </a:pPr>
            <a:r>
              <a:rPr lang="en-US" sz="1200" b="1" i="0" u="none" strike="noStrike" cap="none">
                <a:solidFill>
                  <a:srgbClr val="007DBC"/>
                </a:solidFill>
                <a:latin typeface="Arial"/>
                <a:ea typeface="Arial"/>
                <a:cs typeface="Arial"/>
                <a:sym typeface="Arial"/>
              </a:rPr>
              <a:t>Partner Ecosystem</a:t>
            </a:r>
            <a:endParaRPr/>
          </a:p>
        </p:txBody>
      </p:sp>
      <p:cxnSp>
        <p:nvCxnSpPr>
          <p:cNvPr id="2763" name="Shape 2763"/>
          <p:cNvCxnSpPr/>
          <p:nvPr/>
        </p:nvCxnSpPr>
        <p:spPr>
          <a:xfrm>
            <a:off x="6640243" y="3148166"/>
            <a:ext cx="1719900" cy="0"/>
          </a:xfrm>
          <a:prstGeom prst="straightConnector1">
            <a:avLst/>
          </a:prstGeom>
          <a:noFill/>
          <a:ln w="12700" cap="flat" cmpd="sng">
            <a:solidFill>
              <a:srgbClr val="DFA2A2"/>
            </a:solidFill>
            <a:prstDash val="solid"/>
            <a:round/>
            <a:headEnd type="none" w="sm" len="sm"/>
            <a:tailEnd type="none" w="sm" len="sm"/>
          </a:ln>
        </p:spPr>
      </p:cxnSp>
      <p:pic>
        <p:nvPicPr>
          <p:cNvPr id="2764" name="Shape 2764"/>
          <p:cNvPicPr preferRelativeResize="0"/>
          <p:nvPr/>
        </p:nvPicPr>
        <p:blipFill rotWithShape="1">
          <a:blip r:embed="rId4">
            <a:alphaModFix/>
          </a:blip>
          <a:srcRect/>
          <a:stretch/>
        </p:blipFill>
        <p:spPr>
          <a:xfrm>
            <a:off x="3018889" y="1721434"/>
            <a:ext cx="962025" cy="1028700"/>
          </a:xfrm>
          <a:prstGeom prst="rect">
            <a:avLst/>
          </a:prstGeom>
          <a:noFill/>
          <a:ln>
            <a:noFill/>
          </a:ln>
        </p:spPr>
      </p:pic>
      <p:pic>
        <p:nvPicPr>
          <p:cNvPr id="2765" name="Shape 2765"/>
          <p:cNvPicPr preferRelativeResize="0"/>
          <p:nvPr/>
        </p:nvPicPr>
        <p:blipFill rotWithShape="1">
          <a:blip r:embed="rId5">
            <a:alphaModFix/>
          </a:blip>
          <a:srcRect/>
          <a:stretch/>
        </p:blipFill>
        <p:spPr>
          <a:xfrm>
            <a:off x="6966722" y="1729396"/>
            <a:ext cx="1066800" cy="933450"/>
          </a:xfrm>
          <a:prstGeom prst="rect">
            <a:avLst/>
          </a:prstGeom>
          <a:noFill/>
          <a:ln>
            <a:noFill/>
          </a:ln>
        </p:spPr>
      </p:pic>
      <p:pic>
        <p:nvPicPr>
          <p:cNvPr id="2766" name="Shape 2766"/>
          <p:cNvPicPr preferRelativeResize="0"/>
          <p:nvPr/>
        </p:nvPicPr>
        <p:blipFill rotWithShape="1">
          <a:blip r:embed="rId6">
            <a:alphaModFix/>
          </a:blip>
          <a:srcRect/>
          <a:stretch/>
        </p:blipFill>
        <p:spPr>
          <a:xfrm>
            <a:off x="5121839" y="1690014"/>
            <a:ext cx="762000" cy="1038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5" name="Shape 415"/>
          <p:cNvSpPr txBox="1">
            <a:spLocks noGrp="1"/>
          </p:cNvSpPr>
          <p:nvPr>
            <p:ph type="title"/>
          </p:nvPr>
        </p:nvSpPr>
        <p:spPr>
          <a:xfrm>
            <a:off x="685800" y="174405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dk1"/>
                </a:solidFill>
              </a:rPr>
              <a:t>Let’s log into our environments!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Shape 2772"/>
          <p:cNvSpPr txBox="1">
            <a:spLocks noGrp="1"/>
          </p:cNvSpPr>
          <p:nvPr>
            <p:ph type="sldNum" idx="12"/>
          </p:nvPr>
        </p:nvSpPr>
        <p:spPr>
          <a:xfrm>
            <a:off x="-76200" y="4800600"/>
            <a:ext cx="533400" cy="273900"/>
          </a:xfrm>
          <a:prstGeom prst="rect">
            <a:avLst/>
          </a:prstGeom>
        </p:spPr>
        <p:txBody>
          <a:bodyPr spcFirstLastPara="1" wrap="square" lIns="91425" tIns="0" rIns="91425" bIns="18275" anchor="ctr" anchorCtr="0">
            <a:noAutofit/>
          </a:bodyPr>
          <a:lstStyle/>
          <a:p>
            <a:pPr marL="0" lvl="0" indent="0" rtl="0">
              <a:spcBef>
                <a:spcPts val="0"/>
              </a:spcBef>
              <a:spcAft>
                <a:spcPts val="0"/>
              </a:spcAft>
              <a:buClr>
                <a:srgbClr val="000000"/>
              </a:buClr>
              <a:buSzPts val="1100"/>
              <a:buFont typeface="Arial"/>
              <a:buNone/>
            </a:pPr>
            <a:fld id="{00000000-1234-1234-1234-123412341234}" type="slidenum">
              <a:rPr lang="en-US"/>
              <a:t>50</a:t>
            </a:fld>
            <a:endParaRPr/>
          </a:p>
        </p:txBody>
      </p:sp>
      <p:sp>
        <p:nvSpPr>
          <p:cNvPr id="2773" name="Shape 2773"/>
          <p:cNvSpPr txBox="1">
            <a:spLocks noGrp="1"/>
          </p:cNvSpPr>
          <p:nvPr>
            <p:ph type="title"/>
          </p:nvPr>
        </p:nvSpPr>
        <p:spPr>
          <a:xfrm>
            <a:off x="390750" y="0"/>
            <a:ext cx="83625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DEPLOYING OPENSHIFT ON AWS</a:t>
            </a:r>
            <a:endParaRPr/>
          </a:p>
        </p:txBody>
      </p:sp>
      <p:sp>
        <p:nvSpPr>
          <p:cNvPr id="2774" name="Shape 2774"/>
          <p:cNvSpPr txBox="1"/>
          <p:nvPr/>
        </p:nvSpPr>
        <p:spPr>
          <a:xfrm>
            <a:off x="568400" y="1666350"/>
            <a:ext cx="3393600" cy="1963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a:latin typeface="Proxima Nova"/>
                <a:ea typeface="Proxima Nova"/>
                <a:cs typeface="Proxima Nova"/>
                <a:sym typeface="Proxima Nova"/>
              </a:rPr>
              <a:t>QuickStart available that will configure a VPC that spans 3 availability zones with private and public subnets in each zone as well as deploying Master, Infrastructure, and Application OCP nodes in each availability zone.</a:t>
            </a:r>
            <a:br>
              <a:rPr lang="en-US">
                <a:latin typeface="Proxima Nova"/>
                <a:ea typeface="Proxima Nova"/>
                <a:cs typeface="Proxima Nova"/>
                <a:sym typeface="Proxima Nova"/>
              </a:rPr>
            </a:br>
            <a:br>
              <a:rPr lang="en-US">
                <a:solidFill>
                  <a:srgbClr val="0000FF"/>
                </a:solidFill>
                <a:latin typeface="Proxima Nova"/>
                <a:ea typeface="Proxima Nova"/>
                <a:cs typeface="Proxima Nova"/>
                <a:sym typeface="Proxima Nova"/>
              </a:rPr>
            </a:br>
            <a:r>
              <a:rPr lang="en-US" u="sng">
                <a:solidFill>
                  <a:srgbClr val="0000FF"/>
                </a:solidFill>
                <a:latin typeface="Proxima Nova"/>
                <a:ea typeface="Proxima Nova"/>
                <a:cs typeface="Proxima Nova"/>
                <a:sym typeface="Proxima Nova"/>
                <a:hlinkClick r:id="rId3"/>
              </a:rPr>
              <a:t>https://aws.amazon.com/quickstart/architecture/openshift/</a:t>
            </a:r>
            <a:br>
              <a:rPr lang="en-US">
                <a:latin typeface="Proxima Nova"/>
                <a:ea typeface="Proxima Nova"/>
                <a:cs typeface="Proxima Nova"/>
                <a:sym typeface="Proxima Nova"/>
              </a:rPr>
            </a:br>
            <a:endParaRPr>
              <a:latin typeface="Proxima Nova"/>
              <a:ea typeface="Proxima Nova"/>
              <a:cs typeface="Proxima Nova"/>
              <a:sym typeface="Proxima Nova"/>
            </a:endParaRPr>
          </a:p>
        </p:txBody>
      </p:sp>
      <p:pic>
        <p:nvPicPr>
          <p:cNvPr id="2775" name="Shape 2775" descr="Screenshot from 2017-09-28 16-55-24.png"/>
          <p:cNvPicPr preferRelativeResize="0"/>
          <p:nvPr/>
        </p:nvPicPr>
        <p:blipFill>
          <a:blip r:embed="rId4">
            <a:alphaModFix/>
          </a:blip>
          <a:stretch>
            <a:fillRect/>
          </a:stretch>
        </p:blipFill>
        <p:spPr>
          <a:xfrm>
            <a:off x="4223250" y="1419025"/>
            <a:ext cx="4664501" cy="2974150"/>
          </a:xfrm>
          <a:prstGeom prst="rect">
            <a:avLst/>
          </a:prstGeom>
          <a:noFill/>
          <a:ln w="9525" cap="flat" cmpd="sng">
            <a:solidFill>
              <a:srgbClr val="1F497D"/>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Shape 2781"/>
          <p:cNvSpPr txBox="1">
            <a:spLocks noGrp="1"/>
          </p:cNvSpPr>
          <p:nvPr>
            <p:ph type="sldNum" idx="12"/>
          </p:nvPr>
        </p:nvSpPr>
        <p:spPr>
          <a:xfrm>
            <a:off x="-76200" y="4800600"/>
            <a:ext cx="533400" cy="273900"/>
          </a:xfrm>
          <a:prstGeom prst="rect">
            <a:avLst/>
          </a:prstGeom>
        </p:spPr>
        <p:txBody>
          <a:bodyPr spcFirstLastPara="1" wrap="square" lIns="91425" tIns="0" rIns="91425" bIns="18275" anchor="ctr" anchorCtr="0">
            <a:noAutofit/>
          </a:bodyPr>
          <a:lstStyle/>
          <a:p>
            <a:pPr marL="0" lvl="0" indent="0" rtl="0">
              <a:spcBef>
                <a:spcPts val="0"/>
              </a:spcBef>
              <a:spcAft>
                <a:spcPts val="0"/>
              </a:spcAft>
              <a:buClr>
                <a:srgbClr val="000000"/>
              </a:buClr>
              <a:buSzPts val="1100"/>
              <a:buFont typeface="Arial"/>
              <a:buNone/>
            </a:pPr>
            <a:fld id="{00000000-1234-1234-1234-123412341234}" type="slidenum">
              <a:rPr lang="en-US"/>
              <a:t>51</a:t>
            </a:fld>
            <a:endParaRPr/>
          </a:p>
        </p:txBody>
      </p:sp>
      <p:sp>
        <p:nvSpPr>
          <p:cNvPr id="2782" name="Shape 2782"/>
          <p:cNvSpPr txBox="1">
            <a:spLocks noGrp="1"/>
          </p:cNvSpPr>
          <p:nvPr>
            <p:ph type="title"/>
          </p:nvPr>
        </p:nvSpPr>
        <p:spPr>
          <a:xfrm>
            <a:off x="390750" y="0"/>
            <a:ext cx="83625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RED HAT/AWS OPENSHIFT POC PROGRAM</a:t>
            </a:r>
            <a:endParaRPr/>
          </a:p>
        </p:txBody>
      </p:sp>
      <p:sp>
        <p:nvSpPr>
          <p:cNvPr id="2783" name="Shape 2783"/>
          <p:cNvSpPr txBox="1"/>
          <p:nvPr/>
        </p:nvSpPr>
        <p:spPr>
          <a:xfrm>
            <a:off x="457200" y="1745675"/>
            <a:ext cx="4696500" cy="1963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a:latin typeface="Proxima Nova"/>
                <a:ea typeface="Proxima Nova"/>
                <a:cs typeface="Proxima Nova"/>
                <a:sym typeface="Proxima Nova"/>
              </a:rPr>
              <a:t>Interested in running a POC with OCP deployed on AWS? Amazon is providing funding for qualified OpenShift customers.</a:t>
            </a:r>
            <a:endParaRPr>
              <a:latin typeface="Proxima Nova"/>
              <a:ea typeface="Proxima Nova"/>
              <a:cs typeface="Proxima Nova"/>
              <a:sym typeface="Proxima Nova"/>
            </a:endParaRPr>
          </a:p>
          <a:p>
            <a:pPr marL="0" lvl="0" indent="0" rtl="0">
              <a:lnSpc>
                <a:spcPct val="115000"/>
              </a:lnSpc>
              <a:spcBef>
                <a:spcPts val="0"/>
              </a:spcBef>
              <a:spcAft>
                <a:spcPts val="0"/>
              </a:spcAft>
              <a:buNone/>
            </a:pPr>
            <a:endParaRPr>
              <a:latin typeface="Proxima Nova"/>
              <a:ea typeface="Proxima Nova"/>
              <a:cs typeface="Proxima Nova"/>
              <a:sym typeface="Proxima Nova"/>
            </a:endParaRPr>
          </a:p>
          <a:p>
            <a:pPr marL="0" lvl="0" indent="0" rtl="0">
              <a:lnSpc>
                <a:spcPct val="115000"/>
              </a:lnSpc>
              <a:spcBef>
                <a:spcPts val="0"/>
              </a:spcBef>
              <a:spcAft>
                <a:spcPts val="0"/>
              </a:spcAft>
              <a:buNone/>
            </a:pPr>
            <a:r>
              <a:rPr lang="en-US">
                <a:latin typeface="Proxima Nova"/>
                <a:ea typeface="Proxima Nova"/>
                <a:cs typeface="Proxima Nova"/>
                <a:sym typeface="Proxima Nova"/>
              </a:rPr>
              <a:t>If you’re interested, chat with us after the lab today!</a:t>
            </a:r>
            <a:br>
              <a:rPr lang="en-US">
                <a:latin typeface="Proxima Nova"/>
                <a:ea typeface="Proxima Nova"/>
                <a:cs typeface="Proxima Nova"/>
                <a:sym typeface="Proxima Nova"/>
              </a:rPr>
            </a:br>
            <a:r>
              <a:rPr lang="en-US">
                <a:latin typeface="Proxima Nova"/>
                <a:ea typeface="Proxima Nova"/>
                <a:cs typeface="Proxima Nova"/>
                <a:sym typeface="Proxima Nova"/>
              </a:rPr>
              <a:t>Contact </a:t>
            </a:r>
            <a:r>
              <a:rPr lang="en-US" b="1">
                <a:latin typeface="Proxima Nova"/>
                <a:ea typeface="Proxima Nova"/>
                <a:cs typeface="Proxima Nova"/>
                <a:sym typeface="Proxima Nova"/>
              </a:rPr>
              <a:t>jmanasi@amazon.com</a:t>
            </a:r>
            <a:r>
              <a:rPr lang="en-US">
                <a:latin typeface="Proxima Nova"/>
                <a:ea typeface="Proxima Nova"/>
                <a:cs typeface="Proxima Nova"/>
                <a:sym typeface="Proxima Nova"/>
              </a:rPr>
              <a:t> and/or </a:t>
            </a:r>
            <a:r>
              <a:rPr lang="en-US" b="1">
                <a:latin typeface="Proxima Nova"/>
                <a:ea typeface="Proxima Nova"/>
                <a:cs typeface="Proxima Nova"/>
                <a:sym typeface="Proxima Nova"/>
              </a:rPr>
              <a:t>AWS-NA@redhat.com</a:t>
            </a:r>
            <a:r>
              <a:rPr lang="en-US">
                <a:latin typeface="Proxima Nova"/>
                <a:ea typeface="Proxima Nova"/>
                <a:cs typeface="Proxima Nova"/>
                <a:sym typeface="Proxima Nova"/>
              </a:rPr>
              <a:t> for more information</a:t>
            </a:r>
            <a:endParaRPr>
              <a:latin typeface="Proxima Nova"/>
              <a:ea typeface="Proxima Nova"/>
              <a:cs typeface="Proxima Nova"/>
              <a:sym typeface="Proxima Nova"/>
            </a:endParaRPr>
          </a:p>
        </p:txBody>
      </p:sp>
      <p:sp>
        <p:nvSpPr>
          <p:cNvPr id="2784" name="Shape 2784"/>
          <p:cNvSpPr/>
          <p:nvPr/>
        </p:nvSpPr>
        <p:spPr>
          <a:xfrm>
            <a:off x="5153601" y="1454175"/>
            <a:ext cx="3575556" cy="2509812"/>
          </a:xfrm>
          <a:prstGeom prst="cloud">
            <a:avLst/>
          </a:prstGeom>
          <a:solidFill>
            <a:srgbClr val="FFFFFF"/>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785" name="Shape 2785" descr="Icon_RH_Software_Container-App_RGB_Flat.png"/>
          <p:cNvPicPr preferRelativeResize="0"/>
          <p:nvPr/>
        </p:nvPicPr>
        <p:blipFill>
          <a:blip r:embed="rId3">
            <a:alphaModFix/>
          </a:blip>
          <a:stretch>
            <a:fillRect/>
          </a:stretch>
        </p:blipFill>
        <p:spPr>
          <a:xfrm>
            <a:off x="6973625" y="2797975"/>
            <a:ext cx="603375" cy="598625"/>
          </a:xfrm>
          <a:prstGeom prst="rect">
            <a:avLst/>
          </a:prstGeom>
          <a:noFill/>
          <a:ln>
            <a:noFill/>
          </a:ln>
        </p:spPr>
      </p:pic>
      <p:pic>
        <p:nvPicPr>
          <p:cNvPr id="2786" name="Shape 2786" descr="Image result for aws logo png"/>
          <p:cNvPicPr preferRelativeResize="0"/>
          <p:nvPr/>
        </p:nvPicPr>
        <p:blipFill>
          <a:blip r:embed="rId4">
            <a:alphaModFix/>
          </a:blip>
          <a:stretch>
            <a:fillRect/>
          </a:stretch>
        </p:blipFill>
        <p:spPr>
          <a:xfrm>
            <a:off x="7735875" y="3063892"/>
            <a:ext cx="895725" cy="895725"/>
          </a:xfrm>
          <a:prstGeom prst="rect">
            <a:avLst/>
          </a:prstGeom>
          <a:noFill/>
          <a:ln w="9525" cap="flat" cmpd="sng">
            <a:solidFill>
              <a:srgbClr val="000000"/>
            </a:solidFill>
            <a:prstDash val="solid"/>
            <a:round/>
            <a:headEnd type="none" w="sm" len="sm"/>
            <a:tailEnd type="none" w="sm" len="sm"/>
          </a:ln>
        </p:spPr>
      </p:pic>
      <p:pic>
        <p:nvPicPr>
          <p:cNvPr id="2787" name="Shape 2787" descr="OpenShift-LogoType.svg.png"/>
          <p:cNvPicPr preferRelativeResize="0"/>
          <p:nvPr/>
        </p:nvPicPr>
        <p:blipFill>
          <a:blip r:embed="rId5">
            <a:alphaModFix/>
          </a:blip>
          <a:stretch>
            <a:fillRect/>
          </a:stretch>
        </p:blipFill>
        <p:spPr>
          <a:xfrm>
            <a:off x="6583838" y="2016049"/>
            <a:ext cx="603376" cy="644481"/>
          </a:xfrm>
          <a:prstGeom prst="rect">
            <a:avLst/>
          </a:prstGeom>
          <a:noFill/>
          <a:ln w="9525" cap="flat" cmpd="sng">
            <a:solidFill>
              <a:srgbClr val="FFFFFF"/>
            </a:solidFill>
            <a:prstDash val="solid"/>
            <a:round/>
            <a:headEnd type="none" w="sm" len="sm"/>
            <a:tailEnd type="none" w="sm" len="sm"/>
          </a:ln>
        </p:spPr>
      </p:pic>
      <p:pic>
        <p:nvPicPr>
          <p:cNvPr id="2788" name="Shape 2788" descr="Icon_RH_Software_Container-App_RGB_Flat.png"/>
          <p:cNvPicPr preferRelativeResize="0"/>
          <p:nvPr/>
        </p:nvPicPr>
        <p:blipFill>
          <a:blip r:embed="rId3">
            <a:alphaModFix/>
          </a:blip>
          <a:stretch>
            <a:fillRect/>
          </a:stretch>
        </p:blipFill>
        <p:spPr>
          <a:xfrm>
            <a:off x="6211388" y="2797975"/>
            <a:ext cx="603375" cy="598625"/>
          </a:xfrm>
          <a:prstGeom prst="rect">
            <a:avLst/>
          </a:prstGeom>
          <a:noFill/>
          <a:ln>
            <a:noFill/>
          </a:ln>
        </p:spPr>
      </p:pic>
      <p:pic>
        <p:nvPicPr>
          <p:cNvPr id="2789" name="Shape 2789" descr="Icon_RH_Software_Container-App_RGB_Flat.png"/>
          <p:cNvPicPr preferRelativeResize="0"/>
          <p:nvPr/>
        </p:nvPicPr>
        <p:blipFill>
          <a:blip r:embed="rId3">
            <a:alphaModFix/>
          </a:blip>
          <a:stretch>
            <a:fillRect/>
          </a:stretch>
        </p:blipFill>
        <p:spPr>
          <a:xfrm>
            <a:off x="7400438" y="2016050"/>
            <a:ext cx="603375" cy="598625"/>
          </a:xfrm>
          <a:prstGeom prst="rect">
            <a:avLst/>
          </a:prstGeom>
          <a:noFill/>
          <a:ln>
            <a:noFill/>
          </a:ln>
        </p:spPr>
      </p:pic>
      <p:pic>
        <p:nvPicPr>
          <p:cNvPr id="2790" name="Shape 2790" descr="Icon_RH_Software_Container-App_RGB_Flat.png"/>
          <p:cNvPicPr preferRelativeResize="0"/>
          <p:nvPr/>
        </p:nvPicPr>
        <p:blipFill>
          <a:blip r:embed="rId3">
            <a:alphaModFix/>
          </a:blip>
          <a:stretch>
            <a:fillRect/>
          </a:stretch>
        </p:blipFill>
        <p:spPr>
          <a:xfrm>
            <a:off x="5767250" y="2038987"/>
            <a:ext cx="603375" cy="598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95"/>
        <p:cNvGrpSpPr/>
        <p:nvPr/>
      </p:nvGrpSpPr>
      <p:grpSpPr>
        <a:xfrm>
          <a:off x="0" y="0"/>
          <a:ext cx="0" cy="0"/>
          <a:chOff x="0" y="0"/>
          <a:chExt cx="0" cy="0"/>
        </a:xfrm>
      </p:grpSpPr>
      <p:sp>
        <p:nvSpPr>
          <p:cNvPr id="2796" name="Shape 2796"/>
          <p:cNvSpPr txBox="1">
            <a:spLocks noGrp="1"/>
          </p:cNvSpPr>
          <p:nvPr>
            <p:ph type="sldNum" idx="12"/>
          </p:nvPr>
        </p:nvSpPr>
        <p:spPr>
          <a:xfrm>
            <a:off x="-76200" y="4800600"/>
            <a:ext cx="533400" cy="273900"/>
          </a:xfrm>
          <a:prstGeom prst="rect">
            <a:avLst/>
          </a:prstGeom>
        </p:spPr>
        <p:txBody>
          <a:bodyPr spcFirstLastPara="1" wrap="square" lIns="91425" tIns="0" rIns="91425" bIns="18275" anchor="ctr" anchorCtr="0">
            <a:noAutofit/>
          </a:bodyPr>
          <a:lstStyle/>
          <a:p>
            <a:pPr marL="0" lvl="0" indent="0" rtl="0">
              <a:spcBef>
                <a:spcPts val="0"/>
              </a:spcBef>
              <a:spcAft>
                <a:spcPts val="0"/>
              </a:spcAft>
              <a:buClr>
                <a:srgbClr val="000000"/>
              </a:buClr>
              <a:buFont typeface="Arial"/>
              <a:buNone/>
            </a:pPr>
            <a:fld id="{00000000-1234-1234-1234-123412341234}" type="slidenum">
              <a:rPr lang="en-US"/>
              <a:t>52</a:t>
            </a:fld>
            <a:endParaRPr/>
          </a:p>
        </p:txBody>
      </p:sp>
      <p:sp>
        <p:nvSpPr>
          <p:cNvPr id="2797" name="Shape 2797"/>
          <p:cNvSpPr txBox="1">
            <a:spLocks noGrp="1"/>
          </p:cNvSpPr>
          <p:nvPr>
            <p:ph type="title"/>
          </p:nvPr>
        </p:nvSpPr>
        <p:spPr>
          <a:xfrm>
            <a:off x="685800" y="174405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dk1"/>
                </a:solidFill>
              </a:rPr>
              <a:t>Let’s play with OpenShift!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Shape 2802"/>
          <p:cNvSpPr txBox="1">
            <a:spLocks noGrp="1"/>
          </p:cNvSpPr>
          <p:nvPr>
            <p:ph type="title"/>
          </p:nvPr>
        </p:nvSpPr>
        <p:spPr>
          <a:xfrm>
            <a:off x="826650" y="1736925"/>
            <a:ext cx="7490700" cy="182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WRAP-UP AND Q&amp;A</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07"/>
        <p:cNvGrpSpPr/>
        <p:nvPr/>
      </p:nvGrpSpPr>
      <p:grpSpPr>
        <a:xfrm>
          <a:off x="0" y="0"/>
          <a:ext cx="0" cy="0"/>
          <a:chOff x="0" y="0"/>
          <a:chExt cx="0" cy="0"/>
        </a:xfrm>
      </p:grpSpPr>
      <p:sp>
        <p:nvSpPr>
          <p:cNvPr id="2808" name="Shape 2808"/>
          <p:cNvSpPr txBox="1">
            <a:spLocks noGrp="1"/>
          </p:cNvSpPr>
          <p:nvPr>
            <p:ph type="sldNum" idx="12"/>
          </p:nvPr>
        </p:nvSpPr>
        <p:spPr>
          <a:xfrm>
            <a:off x="-76200" y="4800600"/>
            <a:ext cx="533400" cy="273900"/>
          </a:xfrm>
          <a:prstGeom prst="rect">
            <a:avLst/>
          </a:prstGeom>
        </p:spPr>
        <p:txBody>
          <a:bodyPr spcFirstLastPara="1" wrap="square" lIns="91425" tIns="0" rIns="91425" bIns="18275" anchor="ctr" anchorCtr="0">
            <a:noAutofit/>
          </a:bodyPr>
          <a:lstStyle/>
          <a:p>
            <a:pPr marL="0" lvl="0" indent="0" rtl="0">
              <a:spcBef>
                <a:spcPts val="0"/>
              </a:spcBef>
              <a:spcAft>
                <a:spcPts val="0"/>
              </a:spcAft>
              <a:buClr>
                <a:srgbClr val="000000"/>
              </a:buClr>
              <a:buFont typeface="Arial"/>
              <a:buNone/>
            </a:pPr>
            <a:fld id="{00000000-1234-1234-1234-123412341234}" type="slidenum">
              <a:rPr lang="en-US"/>
              <a:t>54</a:t>
            </a:fld>
            <a:endParaRPr/>
          </a:p>
        </p:txBody>
      </p:sp>
      <p:sp>
        <p:nvSpPr>
          <p:cNvPr id="2809" name="Shape 2809"/>
          <p:cNvSpPr txBox="1">
            <a:spLocks noGrp="1"/>
          </p:cNvSpPr>
          <p:nvPr>
            <p:ph type="title"/>
          </p:nvPr>
        </p:nvSpPr>
        <p:spPr>
          <a:xfrm>
            <a:off x="457200" y="-5970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dk1"/>
                </a:solidFill>
              </a:rPr>
              <a:t>FOLLOW UP REFERENCES </a:t>
            </a:r>
            <a:endParaRPr/>
          </a:p>
        </p:txBody>
      </p:sp>
      <p:sp>
        <p:nvSpPr>
          <p:cNvPr id="2810" name="Shape 2810"/>
          <p:cNvSpPr txBox="1"/>
          <p:nvPr/>
        </p:nvSpPr>
        <p:spPr>
          <a:xfrm>
            <a:off x="323025" y="1121388"/>
            <a:ext cx="8686800" cy="37944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US" b="1">
                <a:solidFill>
                  <a:srgbClr val="CC0000"/>
                </a:solidFill>
                <a:latin typeface="Overpass"/>
                <a:ea typeface="Overpass"/>
                <a:cs typeface="Overpass"/>
                <a:sym typeface="Overpass"/>
              </a:rPr>
              <a:t>TAKE OUR WORKSHOP SURVEY </a:t>
            </a:r>
            <a:endParaRPr b="1">
              <a:solidFill>
                <a:srgbClr val="CC0000"/>
              </a:solidFill>
              <a:latin typeface="Overpass"/>
              <a:ea typeface="Overpass"/>
              <a:cs typeface="Overpass"/>
              <a:sym typeface="Overpass"/>
            </a:endParaRPr>
          </a:p>
          <a:p>
            <a:pPr marL="0" lvl="0" indent="0" rtl="0">
              <a:lnSpc>
                <a:spcPct val="100000"/>
              </a:lnSpc>
              <a:spcBef>
                <a:spcPts val="1200"/>
              </a:spcBef>
              <a:spcAft>
                <a:spcPts val="0"/>
              </a:spcAft>
              <a:buNone/>
            </a:pPr>
            <a:r>
              <a:rPr lang="en-US">
                <a:latin typeface="Overpass"/>
                <a:ea typeface="Overpass"/>
                <a:cs typeface="Overpass"/>
                <a:sym typeface="Overpass"/>
              </a:rPr>
              <a:t>In order to improve our workshop experience, please send us your feedback by taking this short </a:t>
            </a:r>
            <a:r>
              <a:rPr lang="en-US" u="sng">
                <a:solidFill>
                  <a:srgbClr val="0000FF"/>
                </a:solidFill>
                <a:latin typeface="Overpass"/>
                <a:ea typeface="Overpass"/>
                <a:cs typeface="Overpass"/>
                <a:sym typeface="Overpass"/>
                <a:hlinkClick r:id="rId3"/>
              </a:rPr>
              <a:t>survey</a:t>
            </a:r>
            <a:r>
              <a:rPr lang="en-US">
                <a:solidFill>
                  <a:srgbClr val="0000FF"/>
                </a:solidFill>
                <a:latin typeface="Overpass"/>
                <a:ea typeface="Overpass"/>
                <a:cs typeface="Overpass"/>
                <a:sym typeface="Overpass"/>
              </a:rPr>
              <a:t>.</a:t>
            </a:r>
            <a:r>
              <a:rPr lang="en-US">
                <a:latin typeface="Overpass"/>
                <a:ea typeface="Overpass"/>
                <a:cs typeface="Overpass"/>
                <a:sym typeface="Overpass"/>
              </a:rPr>
              <a:t> </a:t>
            </a:r>
            <a:endParaRPr>
              <a:latin typeface="Overpass"/>
              <a:ea typeface="Overpass"/>
              <a:cs typeface="Overpass"/>
              <a:sym typeface="Overpass"/>
            </a:endParaRPr>
          </a:p>
          <a:p>
            <a:pPr marL="0" lvl="0" indent="0" rtl="0">
              <a:lnSpc>
                <a:spcPct val="100000"/>
              </a:lnSpc>
              <a:spcBef>
                <a:spcPts val="1200"/>
              </a:spcBef>
              <a:spcAft>
                <a:spcPts val="0"/>
              </a:spcAft>
              <a:buNone/>
            </a:pPr>
            <a:endParaRPr sz="600">
              <a:latin typeface="Overpass"/>
              <a:ea typeface="Overpass"/>
              <a:cs typeface="Overpass"/>
              <a:sym typeface="Overpass"/>
            </a:endParaRPr>
          </a:p>
          <a:p>
            <a:pPr marL="0" lvl="0" indent="0" rtl="0">
              <a:lnSpc>
                <a:spcPct val="100000"/>
              </a:lnSpc>
              <a:spcBef>
                <a:spcPts val="1200"/>
              </a:spcBef>
              <a:spcAft>
                <a:spcPts val="0"/>
              </a:spcAft>
              <a:buNone/>
            </a:pPr>
            <a:r>
              <a:rPr lang="en-US" b="1">
                <a:solidFill>
                  <a:srgbClr val="CC0000"/>
                </a:solidFill>
                <a:latin typeface="Overpass"/>
                <a:ea typeface="Overpass"/>
                <a:cs typeface="Overpass"/>
                <a:sym typeface="Overpass"/>
              </a:rPr>
              <a:t>REQUEST AWS POC CREDITS</a:t>
            </a:r>
            <a:endParaRPr b="1">
              <a:solidFill>
                <a:srgbClr val="CC0000"/>
              </a:solidFill>
              <a:latin typeface="Overpass"/>
              <a:ea typeface="Overpass"/>
              <a:cs typeface="Overpass"/>
              <a:sym typeface="Overpass"/>
            </a:endParaRPr>
          </a:p>
          <a:p>
            <a:pPr marL="0" lvl="0" indent="0" rtl="0">
              <a:lnSpc>
                <a:spcPct val="100000"/>
              </a:lnSpc>
              <a:spcBef>
                <a:spcPts val="1200"/>
              </a:spcBef>
              <a:spcAft>
                <a:spcPts val="0"/>
              </a:spcAft>
              <a:buNone/>
            </a:pPr>
            <a:r>
              <a:rPr lang="en-US">
                <a:latin typeface="Overpass"/>
                <a:ea typeface="Overpass"/>
                <a:cs typeface="Overpass"/>
                <a:sym typeface="Overpass"/>
              </a:rPr>
              <a:t>If you're interested in receiving AWS credits to run a POC, please email </a:t>
            </a:r>
            <a:r>
              <a:rPr lang="en-US" u="sng">
                <a:solidFill>
                  <a:srgbClr val="0000FF"/>
                </a:solidFill>
                <a:latin typeface="Overpass"/>
                <a:ea typeface="Overpass"/>
                <a:cs typeface="Overpass"/>
                <a:sym typeface="Overpass"/>
                <a:hlinkClick r:id="rId4"/>
              </a:rPr>
              <a:t>aws-na@redhat.com</a:t>
            </a:r>
            <a:r>
              <a:rPr lang="en-US">
                <a:solidFill>
                  <a:srgbClr val="0000FF"/>
                </a:solidFill>
                <a:latin typeface="Overpass"/>
                <a:ea typeface="Overpass"/>
                <a:cs typeface="Overpass"/>
                <a:sym typeface="Overpass"/>
              </a:rPr>
              <a:t> </a:t>
            </a:r>
            <a:r>
              <a:rPr lang="en-US">
                <a:latin typeface="Overpass"/>
                <a:ea typeface="Overpass"/>
                <a:cs typeface="Overpass"/>
                <a:sym typeface="Overpass"/>
              </a:rPr>
              <a:t>for more information.</a:t>
            </a:r>
            <a:endParaRPr>
              <a:latin typeface="Overpass"/>
              <a:ea typeface="Overpass"/>
              <a:cs typeface="Overpass"/>
              <a:sym typeface="Overpass"/>
            </a:endParaRPr>
          </a:p>
          <a:p>
            <a:pPr marL="0" lvl="0" indent="0" rtl="0">
              <a:lnSpc>
                <a:spcPct val="100000"/>
              </a:lnSpc>
              <a:spcBef>
                <a:spcPts val="1200"/>
              </a:spcBef>
              <a:spcAft>
                <a:spcPts val="0"/>
              </a:spcAft>
              <a:buNone/>
            </a:pPr>
            <a:endParaRPr sz="700">
              <a:solidFill>
                <a:srgbClr val="CC0000"/>
              </a:solidFill>
              <a:latin typeface="Overpass"/>
              <a:ea typeface="Overpass"/>
              <a:cs typeface="Overpass"/>
              <a:sym typeface="Overpass"/>
            </a:endParaRPr>
          </a:p>
          <a:p>
            <a:pPr marL="0" lvl="0" indent="0" rtl="0">
              <a:spcBef>
                <a:spcPts val="1200"/>
              </a:spcBef>
              <a:spcAft>
                <a:spcPts val="0"/>
              </a:spcAft>
              <a:buNone/>
            </a:pPr>
            <a:r>
              <a:rPr lang="en-US" b="1">
                <a:solidFill>
                  <a:srgbClr val="CC0000"/>
                </a:solidFill>
                <a:latin typeface="Overpass"/>
                <a:ea typeface="Overpass"/>
                <a:cs typeface="Overpass"/>
                <a:sym typeface="Overpass"/>
              </a:rPr>
              <a:t>RUN THE OPENSHIFT QUICK START ON AWS</a:t>
            </a:r>
            <a:endParaRPr b="1">
              <a:solidFill>
                <a:srgbClr val="CC0000"/>
              </a:solidFill>
              <a:latin typeface="Overpass"/>
              <a:ea typeface="Overpass"/>
              <a:cs typeface="Overpass"/>
              <a:sym typeface="Overpass"/>
            </a:endParaRPr>
          </a:p>
          <a:p>
            <a:pPr marL="0" lvl="0" indent="0" rtl="0">
              <a:spcBef>
                <a:spcPts val="1200"/>
              </a:spcBef>
              <a:spcAft>
                <a:spcPts val="0"/>
              </a:spcAft>
              <a:buNone/>
            </a:pPr>
            <a:r>
              <a:rPr lang="en-US">
                <a:solidFill>
                  <a:srgbClr val="333333"/>
                </a:solidFill>
                <a:latin typeface="Overpass"/>
                <a:ea typeface="Overpass"/>
                <a:cs typeface="Overpass"/>
                <a:sym typeface="Overpass"/>
              </a:rPr>
              <a:t>This </a:t>
            </a:r>
            <a:r>
              <a:rPr lang="en-US" u="sng">
                <a:solidFill>
                  <a:srgbClr val="0000FF"/>
                </a:solidFill>
                <a:latin typeface="Overpass"/>
                <a:ea typeface="Overpass"/>
                <a:cs typeface="Overpass"/>
                <a:sym typeface="Overpass"/>
                <a:hlinkClick r:id="rId5"/>
              </a:rPr>
              <a:t>Quick Start </a:t>
            </a:r>
            <a:r>
              <a:rPr lang="en-US">
                <a:solidFill>
                  <a:srgbClr val="333333"/>
                </a:solidFill>
                <a:latin typeface="Overpass"/>
                <a:ea typeface="Overpass"/>
                <a:cs typeface="Overpass"/>
                <a:sym typeface="Overpass"/>
              </a:rPr>
              <a:t>sets up a cloud architecture and deploys Red Hat OpenShift Container Platform on AWS. This deployment also includes AWS Service Broker, which provides direct access to AWS services on the Red Hat OpenShift Container Platform.</a:t>
            </a:r>
            <a:endParaRPr>
              <a:solidFill>
                <a:srgbClr val="333333"/>
              </a:solidFill>
              <a:latin typeface="Overpass"/>
              <a:ea typeface="Overpass"/>
              <a:cs typeface="Overpass"/>
              <a:sym typeface="Overpass"/>
            </a:endParaRPr>
          </a:p>
          <a:p>
            <a:pPr marL="0" lvl="0" indent="0" rtl="0">
              <a:spcBef>
                <a:spcPts val="1200"/>
              </a:spcBef>
              <a:spcAft>
                <a:spcPts val="0"/>
              </a:spcAft>
              <a:buNone/>
            </a:pPr>
            <a:endParaRPr>
              <a:solidFill>
                <a:srgbClr val="333333"/>
              </a:solidFill>
              <a:latin typeface="Overpass"/>
              <a:ea typeface="Overpass"/>
              <a:cs typeface="Overpass"/>
              <a:sym typeface="Overpass"/>
            </a:endParaRPr>
          </a:p>
          <a:p>
            <a:pPr marL="0" lvl="0" indent="0" rtl="0">
              <a:spcBef>
                <a:spcPts val="1200"/>
              </a:spcBef>
              <a:spcAft>
                <a:spcPts val="0"/>
              </a:spcAft>
              <a:buNone/>
            </a:pPr>
            <a:endParaRPr>
              <a:solidFill>
                <a:srgbClr val="333333"/>
              </a:solidFill>
              <a:latin typeface="Overpass"/>
              <a:ea typeface="Overpass"/>
              <a:cs typeface="Overpass"/>
              <a:sym typeface="Overpass"/>
            </a:endParaRPr>
          </a:p>
          <a:p>
            <a:pPr marL="0" lvl="0" indent="0" rtl="0">
              <a:spcBef>
                <a:spcPts val="1200"/>
              </a:spcBef>
              <a:spcAft>
                <a:spcPts val="0"/>
              </a:spcAft>
              <a:buNone/>
            </a:pPr>
            <a:endParaRPr>
              <a:solidFill>
                <a:srgbClr val="333333"/>
              </a:solidFill>
              <a:latin typeface="Overpass"/>
              <a:ea typeface="Overpass"/>
              <a:cs typeface="Overpass"/>
              <a:sym typeface="Overpass"/>
            </a:endParaRPr>
          </a:p>
          <a:p>
            <a:pPr marL="0" lvl="0" indent="0" rtl="0">
              <a:lnSpc>
                <a:spcPct val="115000"/>
              </a:lnSpc>
              <a:spcBef>
                <a:spcPts val="1200"/>
              </a:spcBef>
              <a:spcAft>
                <a:spcPts val="0"/>
              </a:spcAft>
              <a:buNone/>
            </a:pPr>
            <a:endParaRPr sz="1800">
              <a:latin typeface="Overpass"/>
              <a:ea typeface="Overpass"/>
              <a:cs typeface="Overpass"/>
              <a:sym typeface="Overpass"/>
            </a:endParaRPr>
          </a:p>
          <a:p>
            <a:pPr marL="0" lvl="0" indent="0" rtl="0">
              <a:lnSpc>
                <a:spcPct val="115000"/>
              </a:lnSpc>
              <a:spcBef>
                <a:spcPts val="1200"/>
              </a:spcBef>
              <a:spcAft>
                <a:spcPts val="0"/>
              </a:spcAft>
              <a:buClr>
                <a:schemeClr val="dk1"/>
              </a:buClr>
              <a:buSzPts val="1100"/>
              <a:buFont typeface="Arial"/>
              <a:buNone/>
            </a:pPr>
            <a:endParaRPr sz="1800">
              <a:latin typeface="Overpass"/>
              <a:ea typeface="Overpass"/>
              <a:cs typeface="Overpass"/>
              <a:sym typeface="Overpass"/>
            </a:endParaRPr>
          </a:p>
          <a:p>
            <a:pPr marL="0" lvl="0" indent="0">
              <a:spcBef>
                <a:spcPts val="120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14"/>
        <p:cNvGrpSpPr/>
        <p:nvPr/>
      </p:nvGrpSpPr>
      <p:grpSpPr>
        <a:xfrm>
          <a:off x="0" y="0"/>
          <a:ext cx="0" cy="0"/>
          <a:chOff x="0" y="0"/>
          <a:chExt cx="0" cy="0"/>
        </a:xfrm>
      </p:grpSpPr>
      <p:sp>
        <p:nvSpPr>
          <p:cNvPr id="2815" name="Shape 2815"/>
          <p:cNvSpPr txBox="1">
            <a:spLocks noGrp="1"/>
          </p:cNvSpPr>
          <p:nvPr>
            <p:ph type="title"/>
          </p:nvPr>
        </p:nvSpPr>
        <p:spPr>
          <a:xfrm>
            <a:off x="1786275" y="1895025"/>
            <a:ext cx="5938800" cy="1214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THANK YOU</a:t>
            </a:r>
            <a:endParaRPr/>
          </a:p>
        </p:txBody>
      </p:sp>
      <p:sp>
        <p:nvSpPr>
          <p:cNvPr id="2816" name="Shape 2816"/>
          <p:cNvSpPr txBox="1">
            <a:spLocks noGrp="1"/>
          </p:cNvSpPr>
          <p:nvPr>
            <p:ph type="subTitle" idx="1"/>
          </p:nvPr>
        </p:nvSpPr>
        <p:spPr>
          <a:xfrm>
            <a:off x="2276725" y="3264788"/>
            <a:ext cx="2378700" cy="309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plus.google.com/+RedHat</a:t>
            </a:r>
            <a:endParaRPr/>
          </a:p>
        </p:txBody>
      </p:sp>
      <p:sp>
        <p:nvSpPr>
          <p:cNvPr id="2817" name="Shape 2817"/>
          <p:cNvSpPr txBox="1">
            <a:spLocks noGrp="1"/>
          </p:cNvSpPr>
          <p:nvPr>
            <p:ph type="subTitle" idx="2"/>
          </p:nvPr>
        </p:nvSpPr>
        <p:spPr>
          <a:xfrm>
            <a:off x="2276725" y="3732403"/>
            <a:ext cx="2378700" cy="309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linkedin.com/company/red-hat</a:t>
            </a:r>
            <a:endParaRPr/>
          </a:p>
        </p:txBody>
      </p:sp>
      <p:sp>
        <p:nvSpPr>
          <p:cNvPr id="2818" name="Shape 2818"/>
          <p:cNvSpPr txBox="1">
            <a:spLocks noGrp="1"/>
          </p:cNvSpPr>
          <p:nvPr>
            <p:ph type="subTitle" idx="3"/>
          </p:nvPr>
        </p:nvSpPr>
        <p:spPr>
          <a:xfrm>
            <a:off x="2276725" y="4196878"/>
            <a:ext cx="2378700" cy="309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youtube.com/user/RedHatVideos</a:t>
            </a:r>
            <a:endParaRPr/>
          </a:p>
        </p:txBody>
      </p:sp>
      <p:sp>
        <p:nvSpPr>
          <p:cNvPr id="2819" name="Shape 2819"/>
          <p:cNvSpPr txBox="1">
            <a:spLocks noGrp="1"/>
          </p:cNvSpPr>
          <p:nvPr>
            <p:ph type="subTitle" idx="4"/>
          </p:nvPr>
        </p:nvSpPr>
        <p:spPr>
          <a:xfrm>
            <a:off x="5069150" y="3264788"/>
            <a:ext cx="2378700" cy="309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facebook.com/redhatinc</a:t>
            </a:r>
            <a:endParaRPr/>
          </a:p>
        </p:txBody>
      </p:sp>
      <p:sp>
        <p:nvSpPr>
          <p:cNvPr id="2820" name="Shape 2820"/>
          <p:cNvSpPr txBox="1">
            <a:spLocks noGrp="1"/>
          </p:cNvSpPr>
          <p:nvPr>
            <p:ph type="subTitle" idx="5"/>
          </p:nvPr>
        </p:nvSpPr>
        <p:spPr>
          <a:xfrm>
            <a:off x="5069150" y="3732403"/>
            <a:ext cx="2378700" cy="309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twitter.com/RedHatNews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INTRODUCTION TO CONTAINERS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7" name="Shape 427"/>
          <p:cNvPicPr preferRelativeResize="0"/>
          <p:nvPr/>
        </p:nvPicPr>
        <p:blipFill>
          <a:blip r:embed="rId3">
            <a:alphaModFix/>
          </a:blip>
          <a:stretch>
            <a:fillRect/>
          </a:stretch>
        </p:blipFill>
        <p:spPr>
          <a:xfrm>
            <a:off x="1381725" y="1991775"/>
            <a:ext cx="2476500" cy="1869350"/>
          </a:xfrm>
          <a:prstGeom prst="rect">
            <a:avLst/>
          </a:prstGeom>
          <a:noFill/>
          <a:ln>
            <a:noFill/>
          </a:ln>
        </p:spPr>
      </p:pic>
      <p:sp>
        <p:nvSpPr>
          <p:cNvPr id="428" name="Shape 428"/>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dk1"/>
                </a:solidFill>
              </a:rPr>
              <a:t>WHAT ARE LINUX CONTAINERS?</a:t>
            </a:r>
            <a:endParaRPr/>
          </a:p>
        </p:txBody>
      </p:sp>
      <p:sp>
        <p:nvSpPr>
          <p:cNvPr id="429" name="Shape 429"/>
          <p:cNvSpPr txBox="1"/>
          <p:nvPr/>
        </p:nvSpPr>
        <p:spPr>
          <a:xfrm>
            <a:off x="-74700" y="720800"/>
            <a:ext cx="9293400" cy="113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a:solidFill>
                  <a:schemeClr val="dk1"/>
                </a:solidFill>
                <a:latin typeface="Proxima Nova"/>
                <a:ea typeface="Proxima Nova"/>
                <a:cs typeface="Proxima Nova"/>
                <a:sym typeface="Proxima Nova"/>
              </a:rPr>
              <a:t>“Software packaging concept that typically includes an application and all of its runtime dependencies”</a:t>
            </a:r>
            <a:endParaRPr sz="1500">
              <a:solidFill>
                <a:schemeClr val="dk1"/>
              </a:solidFill>
              <a:latin typeface="Proxima Nova"/>
              <a:ea typeface="Proxima Nova"/>
              <a:cs typeface="Proxima Nova"/>
              <a:sym typeface="Proxima Nova"/>
            </a:endParaRPr>
          </a:p>
        </p:txBody>
      </p:sp>
      <p:sp>
        <p:nvSpPr>
          <p:cNvPr id="430" name="Shape 430"/>
          <p:cNvSpPr txBox="1"/>
          <p:nvPr/>
        </p:nvSpPr>
        <p:spPr>
          <a:xfrm>
            <a:off x="4491900" y="1419600"/>
            <a:ext cx="4391100" cy="3000000"/>
          </a:xfrm>
          <a:prstGeom prst="rect">
            <a:avLst/>
          </a:prstGeom>
          <a:noFill/>
          <a:ln>
            <a:noFill/>
          </a:ln>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US" b="1" u="sng">
                <a:latin typeface="Proxima Nova"/>
                <a:ea typeface="Proxima Nova"/>
                <a:cs typeface="Proxima Nova"/>
                <a:sym typeface="Proxima Nova"/>
              </a:rPr>
              <a:t>Benefits:</a:t>
            </a:r>
            <a:endParaRPr b="1" u="sng">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US">
                <a:latin typeface="Proxima Nova"/>
                <a:ea typeface="Proxima Nova"/>
                <a:cs typeface="Proxima Nova"/>
                <a:sym typeface="Proxima Nova"/>
              </a:rPr>
              <a:t>High quality software releases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US">
                <a:latin typeface="Proxima Nova"/>
                <a:ea typeface="Proxima Nova"/>
                <a:cs typeface="Proxima Nova"/>
                <a:sym typeface="Proxima Nova"/>
              </a:rPr>
              <a:t>Shorter test cycles</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US">
                <a:latin typeface="Proxima Nova"/>
                <a:ea typeface="Proxima Nova"/>
                <a:cs typeface="Proxima Nova"/>
                <a:sym typeface="Proxima Nova"/>
              </a:rPr>
              <a:t>Easier application management</a:t>
            </a:r>
            <a:endParaRPr>
              <a:latin typeface="Proxima Nova"/>
              <a:ea typeface="Proxima Nova"/>
              <a:cs typeface="Proxima Nova"/>
              <a:sym typeface="Proxima Nova"/>
            </a:endParaRPr>
          </a:p>
          <a:p>
            <a:pPr marL="457200" lvl="0" indent="-317500" rtl="0">
              <a:lnSpc>
                <a:spcPct val="150000"/>
              </a:lnSpc>
              <a:spcBef>
                <a:spcPts val="0"/>
              </a:spcBef>
              <a:spcAft>
                <a:spcPts val="0"/>
              </a:spcAft>
              <a:buSzPts val="1400"/>
              <a:buFont typeface="Proxima Nova"/>
              <a:buChar char="●"/>
            </a:pPr>
            <a:r>
              <a:rPr lang="en-US">
                <a:latin typeface="Proxima Nova"/>
                <a:ea typeface="Proxima Nova"/>
                <a:cs typeface="Proxima Nova"/>
                <a:sym typeface="Proxima Nova"/>
              </a:rPr>
              <a:t>Standard format allows for “Life and Shift”</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826650" y="1660725"/>
            <a:ext cx="7490700" cy="182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BUSINESS VALUE OF DEVOPS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8" name="Shape 468"/>
          <p:cNvSpPr txBox="1">
            <a:spLocks noGrp="1"/>
          </p:cNvSpPr>
          <p:nvPr>
            <p:ph type="title"/>
          </p:nvPr>
        </p:nvSpPr>
        <p:spPr>
          <a:xfrm>
            <a:off x="685800" y="0"/>
            <a:ext cx="7772400" cy="102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THE PROBLEM</a:t>
            </a:r>
            <a:endParaRPr/>
          </a:p>
        </p:txBody>
      </p:sp>
      <p:pic>
        <p:nvPicPr>
          <p:cNvPr id="469" name="Shape 469" descr="packaging.png"/>
          <p:cNvPicPr preferRelativeResize="0"/>
          <p:nvPr/>
        </p:nvPicPr>
        <p:blipFill rotWithShape="1">
          <a:blip r:embed="rId3">
            <a:alphaModFix/>
          </a:blip>
          <a:srcRect l="-10081" t="-51010" r="-10081" b="-51010"/>
          <a:stretch/>
        </p:blipFill>
        <p:spPr>
          <a:xfrm>
            <a:off x="4663000" y="857350"/>
            <a:ext cx="3761400" cy="3761400"/>
          </a:xfrm>
          <a:prstGeom prst="ellipse">
            <a:avLst/>
          </a:prstGeom>
          <a:noFill/>
          <a:ln>
            <a:noFill/>
          </a:ln>
        </p:spPr>
      </p:pic>
      <p:sp>
        <p:nvSpPr>
          <p:cNvPr id="470" name="Shape 470"/>
          <p:cNvSpPr txBox="1"/>
          <p:nvPr/>
        </p:nvSpPr>
        <p:spPr>
          <a:xfrm>
            <a:off x="1012650" y="1431600"/>
            <a:ext cx="3393600" cy="1963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600"/>
              </a:spcBef>
              <a:spcAft>
                <a:spcPts val="0"/>
              </a:spcAft>
              <a:buNone/>
            </a:pPr>
            <a:r>
              <a:rPr lang="en-US" sz="1800">
                <a:solidFill>
                  <a:srgbClr val="000000"/>
                </a:solidFill>
                <a:latin typeface="Proxima Nova"/>
                <a:ea typeface="Proxima Nova"/>
                <a:cs typeface="Proxima Nova"/>
                <a:sym typeface="Proxima Nova"/>
              </a:rPr>
              <a:t>Applications require complicated installation and integration every time they are deployed</a:t>
            </a:r>
            <a:r>
              <a:rPr lang="en-US" sz="1800">
                <a:latin typeface="Proxima Nova"/>
                <a:ea typeface="Proxima Nova"/>
                <a:cs typeface="Proxima Nova"/>
                <a:sym typeface="Proxima Nova"/>
              </a:rPr>
              <a:t> leading to</a:t>
            </a:r>
            <a:endParaRPr sz="1800">
              <a:latin typeface="Proxima Nova"/>
              <a:ea typeface="Proxima Nova"/>
              <a:cs typeface="Proxima Nova"/>
              <a:sym typeface="Proxima Nova"/>
            </a:endParaRPr>
          </a:p>
          <a:p>
            <a:pPr marL="457200" lvl="0" indent="-342900" rtl="0">
              <a:lnSpc>
                <a:spcPct val="115000"/>
              </a:lnSpc>
              <a:spcBef>
                <a:spcPts val="1000"/>
              </a:spcBef>
              <a:spcAft>
                <a:spcPts val="0"/>
              </a:spcAft>
              <a:buSzPts val="1800"/>
              <a:buFont typeface="Proxima Nova"/>
              <a:buChar char="●"/>
            </a:pPr>
            <a:r>
              <a:rPr lang="en-US" sz="1800">
                <a:solidFill>
                  <a:schemeClr val="dk1"/>
                </a:solidFill>
                <a:latin typeface="Proxima Nova"/>
                <a:ea typeface="Proxima Nova"/>
                <a:cs typeface="Proxima Nova"/>
                <a:sym typeface="Proxima Nova"/>
              </a:rPr>
              <a:t>Slow service delivery</a:t>
            </a:r>
            <a:endParaRPr sz="1800">
              <a:latin typeface="Proxima Nova"/>
              <a:ea typeface="Proxima Nova"/>
              <a:cs typeface="Proxima Nova"/>
              <a:sym typeface="Proxima Nova"/>
            </a:endParaRPr>
          </a:p>
          <a:p>
            <a:pPr marL="457200" lvl="0" indent="-342900" rtl="0">
              <a:lnSpc>
                <a:spcPct val="115000"/>
              </a:lnSpc>
              <a:spcBef>
                <a:spcPts val="0"/>
              </a:spcBef>
              <a:spcAft>
                <a:spcPts val="0"/>
              </a:spcAft>
              <a:buSzPts val="1800"/>
              <a:buFont typeface="Proxima Nova"/>
              <a:buChar char="●"/>
            </a:pPr>
            <a:r>
              <a:rPr lang="en-US" sz="1800">
                <a:latin typeface="Proxima Nova"/>
                <a:ea typeface="Proxima Nova"/>
                <a:cs typeface="Proxima Nova"/>
                <a:sym typeface="Proxima Nova"/>
              </a:rPr>
              <a:t>Reduced service quality</a:t>
            </a:r>
            <a:endParaRPr sz="1800">
              <a:latin typeface="Proxima Nova"/>
              <a:ea typeface="Proxima Nova"/>
              <a:cs typeface="Proxima Nova"/>
              <a:sym typeface="Proxima Nova"/>
            </a:endParaRPr>
          </a:p>
          <a:p>
            <a:pPr marL="457200" lvl="0" indent="-342900" rtl="0">
              <a:lnSpc>
                <a:spcPct val="115000"/>
              </a:lnSpc>
              <a:spcBef>
                <a:spcPts val="0"/>
              </a:spcBef>
              <a:spcAft>
                <a:spcPts val="0"/>
              </a:spcAft>
              <a:buSzPts val="1800"/>
              <a:buFont typeface="Proxima Nova"/>
              <a:buChar char="●"/>
            </a:pPr>
            <a:r>
              <a:rPr lang="en-US" sz="1800">
                <a:latin typeface="Proxima Nova"/>
                <a:ea typeface="Proxima Nova"/>
                <a:cs typeface="Proxima Nova"/>
                <a:sym typeface="Proxima Nova"/>
              </a:rPr>
              <a:t>Frequent down times </a:t>
            </a:r>
            <a:endParaRPr sz="1800">
              <a:latin typeface="Proxima Nova"/>
              <a:ea typeface="Proxima Nova"/>
              <a:cs typeface="Proxima Nova"/>
              <a:sym typeface="Proxima Nova"/>
            </a:endParaRPr>
          </a:p>
          <a:p>
            <a:pPr marL="0" lvl="0" indent="0" rtl="0">
              <a:lnSpc>
                <a:spcPct val="115000"/>
              </a:lnSpc>
              <a:spcBef>
                <a:spcPts val="600"/>
              </a:spcBef>
              <a:spcAft>
                <a:spcPts val="0"/>
              </a:spcAft>
              <a:buNone/>
            </a:pPr>
            <a:endParaRPr sz="1800">
              <a:latin typeface="Proxima Nova"/>
              <a:ea typeface="Proxima Nova"/>
              <a:cs typeface="Proxima Nova"/>
              <a:sym typeface="Proxima Nova"/>
            </a:endParaRPr>
          </a:p>
          <a:p>
            <a:pPr marL="0" lvl="0" indent="0" rtl="0">
              <a:lnSpc>
                <a:spcPct val="115000"/>
              </a:lnSpc>
              <a:spcBef>
                <a:spcPts val="600"/>
              </a:spcBef>
              <a:spcAft>
                <a:spcPts val="0"/>
              </a:spcAft>
              <a:buNone/>
            </a:pPr>
            <a:endParaRPr sz="18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Title">
  <a:themeElements>
    <a:clrScheme name="Custom 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B89D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sing">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5889</Words>
  <Application>Microsoft Macintosh PowerPoint</Application>
  <PresentationFormat>On-screen Show (16:9)</PresentationFormat>
  <Paragraphs>964</Paragraphs>
  <Slides>55</Slides>
  <Notes>55</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55</vt:i4>
      </vt:variant>
    </vt:vector>
  </HeadingPairs>
  <TitlesOfParts>
    <vt:vector size="71" baseType="lpstr">
      <vt:lpstr>Verdana</vt:lpstr>
      <vt:lpstr>Overpass</vt:lpstr>
      <vt:lpstr>Times New Roman</vt:lpstr>
      <vt:lpstr>Proxima Nova</vt:lpstr>
      <vt:lpstr>Helvetica Neue</vt:lpstr>
      <vt:lpstr>Allerta</vt:lpstr>
      <vt:lpstr>Calibri</vt:lpstr>
      <vt:lpstr>Arial</vt:lpstr>
      <vt:lpstr>Amazon Ember</vt:lpstr>
      <vt:lpstr>Title</vt:lpstr>
      <vt:lpstr>Title</vt:lpstr>
      <vt:lpstr>Closing</vt:lpstr>
      <vt:lpstr>Content</vt:lpstr>
      <vt:lpstr>Divider</vt:lpstr>
      <vt:lpstr>Content</vt:lpstr>
      <vt:lpstr>Content</vt:lpstr>
      <vt:lpstr>OpenShift on AWS Workshop  Hosted by</vt:lpstr>
      <vt:lpstr>LAB ENVIRONMENT</vt:lpstr>
      <vt:lpstr>LAB ENVIRONMENT OVERVIEW</vt:lpstr>
      <vt:lpstr>LAB CONTENT OVERVIEW</vt:lpstr>
      <vt:lpstr>Let’s log into our environments!</vt:lpstr>
      <vt:lpstr>INTRODUCTION TO CONTAINERS</vt:lpstr>
      <vt:lpstr>WHAT ARE LINUX CONTAINERS?</vt:lpstr>
      <vt:lpstr>BUSINESS VALUE OF DEVOPS</vt:lpstr>
      <vt:lpstr>THE PROBLEM</vt:lpstr>
      <vt:lpstr>THE PROBLEM</vt:lpstr>
      <vt:lpstr>THE SOLUTION</vt:lpstr>
      <vt:lpstr>THE SOLUTION</vt:lpstr>
      <vt:lpstr>PowerPoint Presentation</vt:lpstr>
      <vt:lpstr>DEVOPS WITH CONTAINERS</vt:lpstr>
      <vt:lpstr>PowerPoint Presentation</vt:lpstr>
      <vt:lpstr>PowerPoint Presentation</vt:lpstr>
      <vt:lpstr>PowerPoint Presentation</vt:lpstr>
      <vt:lpstr>DEVOPS WITH CONTAINERS</vt:lpstr>
      <vt:lpstr>DEVOPS WITH CONTAINERS</vt:lpstr>
      <vt:lpstr>WE NEED MORE THAN JUST CONTAINERS</vt:lpstr>
      <vt:lpstr>OPENSHIFT OVERVIEW AND ARCHITECTURE REVIEW</vt:lpstr>
      <vt:lpstr>PowerPoint Presentation</vt:lpstr>
      <vt:lpstr>PowerPoint Presentation</vt:lpstr>
      <vt:lpstr>PowerPoint Presentation</vt:lpstr>
      <vt:lpstr>PowerPoint Presentation</vt:lpstr>
      <vt:lpstr>YOUR CHOICE OF INFRASTRUCTURE</vt:lpstr>
      <vt:lpstr>PowerPoint Presentation</vt:lpstr>
      <vt:lpstr>PowerPoint Presentation</vt:lpstr>
      <vt:lpstr>PowerPoint Presentation</vt:lpstr>
      <vt:lpstr>NODES RHEL INSTANCES WHERE APPS RUN</vt:lpstr>
      <vt:lpstr>APPS RUN IN CONTAINERS</vt:lpstr>
      <vt:lpstr>PODS ARE THE UNIT OF ORCHESTRATION</vt:lpstr>
      <vt:lpstr>MASTERS ARE THE CONTROL PLANE</vt:lpstr>
      <vt:lpstr>API AND AUTHENTICATION</vt:lpstr>
      <vt:lpstr>DESIRED AND CURRENT STATE</vt:lpstr>
      <vt:lpstr>INTEGRATED CONTAINER REGISTRY</vt:lpstr>
      <vt:lpstr>ORCHESTRATION AND SCHEDULING</vt:lpstr>
      <vt:lpstr>PLACEMENT BY POLICY</vt:lpstr>
      <vt:lpstr>AUTOSCALING PODS</vt:lpstr>
      <vt:lpstr>SERVICE DISCOVERY</vt:lpstr>
      <vt:lpstr>PERSISTENT DATA IN CONTAINERS</vt:lpstr>
      <vt:lpstr>ROUTING AND LOAD-BALANCING</vt:lpstr>
      <vt:lpstr>ACCESS VIA WEB, CLI, IDE AND API</vt:lpstr>
      <vt:lpstr>DEVOPS WITH CONTAINERS</vt:lpstr>
      <vt:lpstr>AWS INTEGRATION AND DEPLOYMENT OPTIONS</vt:lpstr>
      <vt:lpstr>PowerPoint Presentation</vt:lpstr>
      <vt:lpstr>INTEGRATION WITH AWS OPEN SERVICE BROKER</vt:lpstr>
      <vt:lpstr>PowerPoint Presentation</vt:lpstr>
      <vt:lpstr>WHAT DOES THIS MEAN FOR YOU?</vt:lpstr>
      <vt:lpstr>DEPLOYING OPENSHIFT ON AWS</vt:lpstr>
      <vt:lpstr>RED HAT/AWS OPENSHIFT POC PROGRAM</vt:lpstr>
      <vt:lpstr>Let’s play with OpenShift!</vt:lpstr>
      <vt:lpstr>WRAP-UP AND Q&amp;A</vt:lpstr>
      <vt:lpstr>FOLLOW UP REFERENCES </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OpenShift on AWS Workshop  Hosted by</dc:title>
  <cp:lastModifiedBy>Microsoft Office User</cp:lastModifiedBy>
  <cp:revision>4</cp:revision>
  <dcterms:modified xsi:type="dcterms:W3CDTF">2018-09-25T15:04:55Z</dcterms:modified>
</cp:coreProperties>
</file>